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44" r:id="rId2"/>
    <p:sldId id="349" r:id="rId3"/>
    <p:sldId id="259" r:id="rId4"/>
    <p:sldId id="260" r:id="rId5"/>
    <p:sldId id="284" r:id="rId6"/>
    <p:sldId id="285" r:id="rId7"/>
    <p:sldId id="459" r:id="rId8"/>
    <p:sldId id="287" r:id="rId9"/>
    <p:sldId id="288" r:id="rId10"/>
    <p:sldId id="451" r:id="rId11"/>
    <p:sldId id="452" r:id="rId12"/>
    <p:sldId id="453" r:id="rId13"/>
    <p:sldId id="454" r:id="rId14"/>
    <p:sldId id="455" r:id="rId15"/>
    <p:sldId id="456" r:id="rId16"/>
    <p:sldId id="458" r:id="rId17"/>
    <p:sldId id="480" r:id="rId18"/>
    <p:sldId id="413" r:id="rId19"/>
    <p:sldId id="461" r:id="rId20"/>
    <p:sldId id="457" r:id="rId21"/>
    <p:sldId id="462" r:id="rId22"/>
    <p:sldId id="463"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8" r:id="rId36"/>
    <p:sldId id="479" r:id="rId37"/>
    <p:sldId id="396" r:id="rId38"/>
    <p:sldId id="460" r:id="rId3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a:srgbClr val="2E475E"/>
    <a:srgbClr val="D9D9D9"/>
    <a:srgbClr val="FBE1B1"/>
    <a:srgbClr val="89705C"/>
    <a:srgbClr val="FBE5D6"/>
    <a:srgbClr val="EAD0A0"/>
    <a:srgbClr val="646871"/>
    <a:srgbClr val="C3AD84"/>
    <a:srgbClr val="6455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Gaya Medium 2 - Akse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Gaya Terang 1 - Akse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709"/>
  </p:normalViewPr>
  <p:slideViewPr>
    <p:cSldViewPr snapToGrid="0" snapToObjects="1">
      <p:cViewPr varScale="1">
        <p:scale>
          <a:sx n="90" d="100"/>
          <a:sy n="90" d="100"/>
        </p:scale>
        <p:origin x="232"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diagrams/_rels/data1.xml.rels><?xml version="1.0" encoding="UTF-8" standalone="yes"?>
<Relationships xmlns="http://schemas.openxmlformats.org/package/2006/relationships"><Relationship Id="rId3" Type="http://schemas.openxmlformats.org/officeDocument/2006/relationships/image" Target="../media/image18.jpg" /><Relationship Id="rId2" Type="http://schemas.openxmlformats.org/officeDocument/2006/relationships/image" Target="../media/image17.png" /><Relationship Id="rId1" Type="http://schemas.openxmlformats.org/officeDocument/2006/relationships/image" Target="../media/image16.jpeg" /><Relationship Id="rId5" Type="http://schemas.openxmlformats.org/officeDocument/2006/relationships/image" Target="../media/image20.png" /><Relationship Id="rId4" Type="http://schemas.openxmlformats.org/officeDocument/2006/relationships/image" Target="../media/image19.png" /></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g" /><Relationship Id="rId2" Type="http://schemas.openxmlformats.org/officeDocument/2006/relationships/image" Target="../media/image17.png" /><Relationship Id="rId1" Type="http://schemas.openxmlformats.org/officeDocument/2006/relationships/image" Target="../media/image16.jpeg" /><Relationship Id="rId5" Type="http://schemas.openxmlformats.org/officeDocument/2006/relationships/image" Target="../media/image20.png" /><Relationship Id="rId4" Type="http://schemas.openxmlformats.org/officeDocument/2006/relationships/image" Target="../media/image19.png" /></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2EBAC-8FE3-49C7-984D-D65684DB160A}" type="doc">
      <dgm:prSet loTypeId="urn:microsoft.com/office/officeart/2005/8/layout/vList4" loCatId="" qsTypeId="urn:microsoft.com/office/officeart/2005/8/quickstyle/simple1" qsCatId="simple" csTypeId="urn:microsoft.com/office/officeart/2005/8/colors/colorful4" csCatId="colorful" phldr="1"/>
      <dgm:spPr/>
    </dgm:pt>
    <dgm:pt modelId="{6541D0D3-45F3-4E4A-91E4-3C82A2E37776}">
      <dgm:prSet phldrT="[Text]" custT="1"/>
      <dgm:spPr>
        <a:solidFill>
          <a:srgbClr val="646871"/>
        </a:solidFill>
      </dgm:spPr>
      <dgm:t>
        <a:bodyPr/>
        <a:lstStyle/>
        <a:p>
          <a:pPr algn="l"/>
          <a:endParaRPr lang="en-US" sz="1600" dirty="0">
            <a:solidFill>
              <a:schemeClr val="accent4">
                <a:lumMod val="20000"/>
                <a:lumOff val="80000"/>
              </a:schemeClr>
            </a:solidFill>
            <a:latin typeface="Agency FB" panose="020B0503020202020204" pitchFamily="34" charset="0"/>
          </a:endParaRPr>
        </a:p>
      </dgm:t>
    </dgm:pt>
    <dgm:pt modelId="{B3A2F43E-03B4-45AA-88AD-FFDE023E7CE2}" type="parTrans" cxnId="{0D3F3D4F-AEC4-43FE-AB55-B7BFBA4E9D9D}">
      <dgm:prSet/>
      <dgm:spPr/>
      <dgm:t>
        <a:bodyPr/>
        <a:lstStyle/>
        <a:p>
          <a:endParaRPr lang="en-US" sz="1400">
            <a:solidFill>
              <a:schemeClr val="accent4">
                <a:lumMod val="20000"/>
                <a:lumOff val="80000"/>
              </a:schemeClr>
            </a:solidFill>
            <a:latin typeface="Agency FB" panose="020B0503020202020204" pitchFamily="34" charset="0"/>
          </a:endParaRPr>
        </a:p>
      </dgm:t>
    </dgm:pt>
    <dgm:pt modelId="{4574E02D-EE36-4B44-92C2-0E50A23A1C01}" type="sibTrans" cxnId="{0D3F3D4F-AEC4-43FE-AB55-B7BFBA4E9D9D}">
      <dgm:prSet/>
      <dgm:spPr/>
      <dgm:t>
        <a:bodyPr/>
        <a:lstStyle/>
        <a:p>
          <a:endParaRPr lang="en-US" sz="1400">
            <a:solidFill>
              <a:schemeClr val="accent4">
                <a:lumMod val="20000"/>
                <a:lumOff val="80000"/>
              </a:schemeClr>
            </a:solidFill>
            <a:latin typeface="Agency FB" panose="020B0503020202020204" pitchFamily="34" charset="0"/>
          </a:endParaRPr>
        </a:p>
      </dgm:t>
    </dgm:pt>
    <dgm:pt modelId="{5B22B929-6B3E-456A-BD86-3B253F9A7DF1}">
      <dgm:prSet phldrT="[Text]" custT="1"/>
      <dgm:spPr>
        <a:solidFill>
          <a:srgbClr val="646871"/>
        </a:solidFill>
      </dgm:spPr>
      <dgm:t>
        <a:bodyPr/>
        <a:lstStyle/>
        <a:p>
          <a:pPr algn="l"/>
          <a:endParaRPr lang="en-US" sz="1400" dirty="0">
            <a:solidFill>
              <a:schemeClr val="accent4">
                <a:lumMod val="20000"/>
                <a:lumOff val="80000"/>
              </a:schemeClr>
            </a:solidFill>
            <a:latin typeface="Agency FB" panose="020B0503020202020204" pitchFamily="34" charset="0"/>
          </a:endParaRPr>
        </a:p>
      </dgm:t>
    </dgm:pt>
    <dgm:pt modelId="{AC3B41F5-E9ED-4CA4-91C9-76D5C38584F9}" type="parTrans" cxnId="{345FB60F-D175-4893-9F67-D9A8F32C4D74}">
      <dgm:prSet/>
      <dgm:spPr/>
      <dgm:t>
        <a:bodyPr/>
        <a:lstStyle/>
        <a:p>
          <a:endParaRPr lang="en-US" sz="1400">
            <a:solidFill>
              <a:schemeClr val="accent4">
                <a:lumMod val="20000"/>
                <a:lumOff val="80000"/>
              </a:schemeClr>
            </a:solidFill>
            <a:latin typeface="Agency FB" panose="020B0503020202020204" pitchFamily="34" charset="0"/>
          </a:endParaRPr>
        </a:p>
      </dgm:t>
    </dgm:pt>
    <dgm:pt modelId="{5CF0EA2C-9A28-478D-B90D-4D9F0BBA8E55}" type="sibTrans" cxnId="{345FB60F-D175-4893-9F67-D9A8F32C4D74}">
      <dgm:prSet/>
      <dgm:spPr/>
      <dgm:t>
        <a:bodyPr/>
        <a:lstStyle/>
        <a:p>
          <a:endParaRPr lang="en-US" sz="1400">
            <a:solidFill>
              <a:schemeClr val="accent4">
                <a:lumMod val="20000"/>
                <a:lumOff val="80000"/>
              </a:schemeClr>
            </a:solidFill>
            <a:latin typeface="Agency FB" panose="020B0503020202020204" pitchFamily="34" charset="0"/>
          </a:endParaRPr>
        </a:p>
      </dgm:t>
    </dgm:pt>
    <dgm:pt modelId="{79E90EBA-1AB5-40C6-8B69-82668F09DD83}">
      <dgm:prSet phldrT="[Text]" custT="1"/>
      <dgm:spPr>
        <a:solidFill>
          <a:srgbClr val="646871"/>
        </a:solidFill>
      </dgm:spPr>
      <dgm:t>
        <a:bodyPr/>
        <a:lstStyle/>
        <a:p>
          <a:pPr algn="l"/>
          <a:endParaRPr lang="en-US" sz="1400" dirty="0">
            <a:solidFill>
              <a:schemeClr val="accent4">
                <a:lumMod val="20000"/>
                <a:lumOff val="80000"/>
              </a:schemeClr>
            </a:solidFill>
            <a:latin typeface="Agency FB" panose="020B0503020202020204" pitchFamily="34" charset="0"/>
          </a:endParaRPr>
        </a:p>
      </dgm:t>
    </dgm:pt>
    <dgm:pt modelId="{EB6F4E09-928D-4BE3-B585-736DA3F5E695}" type="parTrans" cxnId="{F49945ED-BE49-4729-A47A-2932B725AB8A}">
      <dgm:prSet/>
      <dgm:spPr/>
      <dgm:t>
        <a:bodyPr/>
        <a:lstStyle/>
        <a:p>
          <a:endParaRPr lang="en-US" sz="1400">
            <a:solidFill>
              <a:schemeClr val="accent4">
                <a:lumMod val="20000"/>
                <a:lumOff val="80000"/>
              </a:schemeClr>
            </a:solidFill>
            <a:latin typeface="Agency FB" panose="020B0503020202020204" pitchFamily="34" charset="0"/>
          </a:endParaRPr>
        </a:p>
      </dgm:t>
    </dgm:pt>
    <dgm:pt modelId="{C6759D34-15D7-48E4-9603-CB1BA23F2C72}" type="sibTrans" cxnId="{F49945ED-BE49-4729-A47A-2932B725AB8A}">
      <dgm:prSet/>
      <dgm:spPr/>
      <dgm:t>
        <a:bodyPr/>
        <a:lstStyle/>
        <a:p>
          <a:endParaRPr lang="en-US" sz="1400">
            <a:solidFill>
              <a:schemeClr val="accent4">
                <a:lumMod val="20000"/>
                <a:lumOff val="80000"/>
              </a:schemeClr>
            </a:solidFill>
            <a:latin typeface="Agency FB" panose="020B0503020202020204" pitchFamily="34" charset="0"/>
          </a:endParaRPr>
        </a:p>
      </dgm:t>
    </dgm:pt>
    <dgm:pt modelId="{CC0E14D8-7B48-4FC3-A469-C44A9EA6DAC2}">
      <dgm:prSet phldrT="[Text]" custT="1"/>
      <dgm:spPr>
        <a:solidFill>
          <a:srgbClr val="646871"/>
        </a:solidFill>
      </dgm:spPr>
      <dgm:t>
        <a:bodyPr/>
        <a:lstStyle/>
        <a:p>
          <a:pPr algn="l"/>
          <a:r>
            <a:rPr lang="en-US" sz="1400" dirty="0">
              <a:solidFill>
                <a:schemeClr val="accent4">
                  <a:lumMod val="20000"/>
                  <a:lumOff val="80000"/>
                </a:schemeClr>
              </a:solidFill>
              <a:latin typeface="Agency FB" panose="020B0503020202020204" pitchFamily="34" charset="0"/>
            </a:rPr>
            <a:t>Bandar </a:t>
          </a:r>
          <a:r>
            <a:rPr lang="en-US" sz="1400" dirty="0" err="1">
              <a:solidFill>
                <a:schemeClr val="accent4">
                  <a:lumMod val="20000"/>
                  <a:lumOff val="80000"/>
                </a:schemeClr>
              </a:solidFill>
              <a:latin typeface="Agency FB" panose="020B0503020202020204" pitchFamily="34" charset="0"/>
            </a:rPr>
            <a:t>Udara</a:t>
          </a:r>
          <a:endParaRPr lang="en-US" sz="1400" dirty="0">
            <a:solidFill>
              <a:schemeClr val="accent4">
                <a:lumMod val="20000"/>
                <a:lumOff val="80000"/>
              </a:schemeClr>
            </a:solidFill>
            <a:latin typeface="Agency FB" panose="020B0503020202020204" pitchFamily="34" charset="0"/>
          </a:endParaRPr>
        </a:p>
      </dgm:t>
    </dgm:pt>
    <dgm:pt modelId="{E0C3FC42-7CAC-4123-8EB2-1B0D76D101C5}" type="parTrans" cxnId="{BA434E66-6C9D-4EC9-BF30-BF4FC231F3E3}">
      <dgm:prSet/>
      <dgm:spPr/>
      <dgm:t>
        <a:bodyPr/>
        <a:lstStyle/>
        <a:p>
          <a:endParaRPr lang="en-US" sz="1400">
            <a:solidFill>
              <a:schemeClr val="accent4">
                <a:lumMod val="20000"/>
                <a:lumOff val="80000"/>
              </a:schemeClr>
            </a:solidFill>
            <a:latin typeface="Agency FB" panose="020B0503020202020204" pitchFamily="34" charset="0"/>
          </a:endParaRPr>
        </a:p>
      </dgm:t>
    </dgm:pt>
    <dgm:pt modelId="{E123BACD-A94B-45C0-9F9A-74DF0C9EDCCB}" type="sibTrans" cxnId="{BA434E66-6C9D-4EC9-BF30-BF4FC231F3E3}">
      <dgm:prSet/>
      <dgm:spPr/>
      <dgm:t>
        <a:bodyPr/>
        <a:lstStyle/>
        <a:p>
          <a:endParaRPr lang="en-US" sz="1400">
            <a:solidFill>
              <a:schemeClr val="accent4">
                <a:lumMod val="20000"/>
                <a:lumOff val="80000"/>
              </a:schemeClr>
            </a:solidFill>
            <a:latin typeface="Agency FB" panose="020B0503020202020204" pitchFamily="34" charset="0"/>
          </a:endParaRPr>
        </a:p>
      </dgm:t>
    </dgm:pt>
    <dgm:pt modelId="{069BCF6A-3005-4594-8900-D280C0A1FDED}">
      <dgm:prSet phldrT="[Text]" custT="1"/>
      <dgm:spPr>
        <a:solidFill>
          <a:srgbClr val="646871"/>
        </a:solidFill>
      </dgm:spPr>
      <dgm:t>
        <a:bodyPr/>
        <a:lstStyle/>
        <a:p>
          <a:pPr algn="l"/>
          <a:r>
            <a:rPr lang="en-US" sz="1400" dirty="0" err="1">
              <a:solidFill>
                <a:schemeClr val="accent4">
                  <a:lumMod val="20000"/>
                  <a:lumOff val="80000"/>
                </a:schemeClr>
              </a:solidFill>
              <a:latin typeface="Agency FB" panose="020B0503020202020204" pitchFamily="34" charset="0"/>
            </a:rPr>
            <a:t>Pelabuhan</a:t>
          </a:r>
          <a:endParaRPr lang="en-US" sz="1400" dirty="0">
            <a:solidFill>
              <a:schemeClr val="accent4">
                <a:lumMod val="20000"/>
                <a:lumOff val="80000"/>
              </a:schemeClr>
            </a:solidFill>
            <a:latin typeface="Agency FB" panose="020B0503020202020204" pitchFamily="34" charset="0"/>
          </a:endParaRPr>
        </a:p>
      </dgm:t>
    </dgm:pt>
    <dgm:pt modelId="{6F744CC3-11C2-43D3-9D80-F1481C0CBB86}" type="parTrans" cxnId="{6D57B340-CBF5-4125-B324-BC08A99C62F6}">
      <dgm:prSet/>
      <dgm:spPr/>
      <dgm:t>
        <a:bodyPr/>
        <a:lstStyle/>
        <a:p>
          <a:endParaRPr lang="en-US" sz="1400">
            <a:solidFill>
              <a:schemeClr val="accent4">
                <a:lumMod val="20000"/>
                <a:lumOff val="80000"/>
              </a:schemeClr>
            </a:solidFill>
            <a:latin typeface="Agency FB" panose="020B0503020202020204" pitchFamily="34" charset="0"/>
          </a:endParaRPr>
        </a:p>
      </dgm:t>
    </dgm:pt>
    <dgm:pt modelId="{49C1D9D6-A1FB-47AC-9A3D-474367C4A697}" type="sibTrans" cxnId="{6D57B340-CBF5-4125-B324-BC08A99C62F6}">
      <dgm:prSet/>
      <dgm:spPr/>
      <dgm:t>
        <a:bodyPr/>
        <a:lstStyle/>
        <a:p>
          <a:endParaRPr lang="en-US" sz="1400">
            <a:solidFill>
              <a:schemeClr val="accent4">
                <a:lumMod val="20000"/>
                <a:lumOff val="80000"/>
              </a:schemeClr>
            </a:solidFill>
            <a:latin typeface="Agency FB" panose="020B0503020202020204" pitchFamily="34" charset="0"/>
          </a:endParaRPr>
        </a:p>
      </dgm:t>
    </dgm:pt>
    <dgm:pt modelId="{B756C462-2E45-408E-BD88-6C3C9B34914C}">
      <dgm:prSet phldrT="[Text]" custT="1"/>
      <dgm:spPr>
        <a:solidFill>
          <a:srgbClr val="646871"/>
        </a:solidFill>
      </dgm:spPr>
      <dgm:t>
        <a:bodyPr/>
        <a:lstStyle/>
        <a:p>
          <a:pPr algn="l"/>
          <a:r>
            <a:rPr lang="en-US" sz="1400">
              <a:solidFill>
                <a:schemeClr val="accent4">
                  <a:lumMod val="20000"/>
                  <a:lumOff val="80000"/>
                </a:schemeClr>
              </a:solidFill>
              <a:latin typeface="Agency FB" panose="020B0503020202020204" pitchFamily="34" charset="0"/>
            </a:rPr>
            <a:t>Kejaksaan</a:t>
          </a:r>
          <a:endParaRPr lang="en-US" sz="1400" dirty="0">
            <a:solidFill>
              <a:schemeClr val="accent4">
                <a:lumMod val="20000"/>
                <a:lumOff val="80000"/>
              </a:schemeClr>
            </a:solidFill>
            <a:latin typeface="Agency FB" panose="020B0503020202020204" pitchFamily="34" charset="0"/>
          </a:endParaRPr>
        </a:p>
      </dgm:t>
    </dgm:pt>
    <dgm:pt modelId="{1003A87F-77B2-4FB9-B83B-9F28AFF5A313}" type="parTrans" cxnId="{6EF1AA07-4EE8-4203-AEFF-CF75BD616A19}">
      <dgm:prSet/>
      <dgm:spPr/>
      <dgm:t>
        <a:bodyPr/>
        <a:lstStyle/>
        <a:p>
          <a:endParaRPr lang="en-US" sz="1400">
            <a:solidFill>
              <a:schemeClr val="accent4">
                <a:lumMod val="20000"/>
                <a:lumOff val="80000"/>
              </a:schemeClr>
            </a:solidFill>
            <a:latin typeface="Agency FB" panose="020B0503020202020204" pitchFamily="34" charset="0"/>
          </a:endParaRPr>
        </a:p>
      </dgm:t>
    </dgm:pt>
    <dgm:pt modelId="{F974A7D1-50CF-4B7B-A59A-C51E170BFF8C}" type="sibTrans" cxnId="{6EF1AA07-4EE8-4203-AEFF-CF75BD616A19}">
      <dgm:prSet/>
      <dgm:spPr/>
      <dgm:t>
        <a:bodyPr/>
        <a:lstStyle/>
        <a:p>
          <a:endParaRPr lang="en-US" sz="1400">
            <a:solidFill>
              <a:schemeClr val="accent4">
                <a:lumMod val="20000"/>
                <a:lumOff val="80000"/>
              </a:schemeClr>
            </a:solidFill>
            <a:latin typeface="Agency FB" panose="020B0503020202020204" pitchFamily="34" charset="0"/>
          </a:endParaRPr>
        </a:p>
      </dgm:t>
    </dgm:pt>
    <dgm:pt modelId="{A7BFEB84-0AEA-4D1E-BCCB-3A8B72072E7E}">
      <dgm:prSet phldrT="[Text]" custT="1"/>
      <dgm:spPr>
        <a:solidFill>
          <a:srgbClr val="646871"/>
        </a:solidFill>
      </dgm:spPr>
      <dgm:t>
        <a:bodyPr/>
        <a:lstStyle/>
        <a:p>
          <a:pPr algn="l"/>
          <a:r>
            <a:rPr lang="en-US" sz="1400" dirty="0">
              <a:solidFill>
                <a:schemeClr val="accent4">
                  <a:lumMod val="20000"/>
                  <a:lumOff val="80000"/>
                </a:schemeClr>
              </a:solidFill>
              <a:latin typeface="Agency FB" panose="020B0503020202020204" pitchFamily="34" charset="0"/>
            </a:rPr>
            <a:t>MA</a:t>
          </a:r>
        </a:p>
      </dgm:t>
    </dgm:pt>
    <dgm:pt modelId="{48731256-35DF-459B-82DB-58111EAACC80}" type="parTrans" cxnId="{C3ED9F72-CD3E-45D5-92A7-3F2B57C68C5E}">
      <dgm:prSet/>
      <dgm:spPr/>
      <dgm:t>
        <a:bodyPr/>
        <a:lstStyle/>
        <a:p>
          <a:endParaRPr lang="en-US" sz="1400">
            <a:solidFill>
              <a:schemeClr val="accent4">
                <a:lumMod val="20000"/>
                <a:lumOff val="80000"/>
              </a:schemeClr>
            </a:solidFill>
            <a:latin typeface="Agency FB" panose="020B0503020202020204" pitchFamily="34" charset="0"/>
          </a:endParaRPr>
        </a:p>
      </dgm:t>
    </dgm:pt>
    <dgm:pt modelId="{207F5E09-9AD1-4495-BBFC-955B1A8EF1BB}" type="sibTrans" cxnId="{C3ED9F72-CD3E-45D5-92A7-3F2B57C68C5E}">
      <dgm:prSet/>
      <dgm:spPr/>
      <dgm:t>
        <a:bodyPr/>
        <a:lstStyle/>
        <a:p>
          <a:endParaRPr lang="en-US" sz="1400">
            <a:solidFill>
              <a:schemeClr val="accent4">
                <a:lumMod val="20000"/>
                <a:lumOff val="80000"/>
              </a:schemeClr>
            </a:solidFill>
            <a:latin typeface="Agency FB" panose="020B0503020202020204" pitchFamily="34" charset="0"/>
          </a:endParaRPr>
        </a:p>
      </dgm:t>
    </dgm:pt>
    <dgm:pt modelId="{D7243639-402D-4B1A-AF07-A0CA09C0F93E}">
      <dgm:prSet phldrT="[Text]" custT="1"/>
      <dgm:spPr>
        <a:solidFill>
          <a:srgbClr val="646871"/>
        </a:solidFill>
      </dgm:spPr>
      <dgm:t>
        <a:bodyPr/>
        <a:lstStyle/>
        <a:p>
          <a:pPr algn="l"/>
          <a:r>
            <a:rPr lang="en-US" sz="1400" dirty="0" err="1">
              <a:solidFill>
                <a:schemeClr val="accent4">
                  <a:lumMod val="20000"/>
                  <a:lumOff val="80000"/>
                </a:schemeClr>
              </a:solidFill>
              <a:latin typeface="Agency FB" panose="020B0503020202020204" pitchFamily="34" charset="0"/>
            </a:rPr>
            <a:t>Disdukcapil</a:t>
          </a:r>
          <a:endParaRPr lang="en-US" sz="1400" dirty="0">
            <a:solidFill>
              <a:schemeClr val="accent4">
                <a:lumMod val="20000"/>
                <a:lumOff val="80000"/>
              </a:schemeClr>
            </a:solidFill>
            <a:latin typeface="Agency FB" panose="020B0503020202020204" pitchFamily="34" charset="0"/>
          </a:endParaRPr>
        </a:p>
      </dgm:t>
    </dgm:pt>
    <dgm:pt modelId="{5307C9A3-29CE-462C-82BC-A3EE8AD5A090}" type="parTrans" cxnId="{C6A21DE1-1C11-4704-A952-324E2EE804E9}">
      <dgm:prSet/>
      <dgm:spPr/>
      <dgm:t>
        <a:bodyPr/>
        <a:lstStyle/>
        <a:p>
          <a:endParaRPr lang="en-US" sz="1400">
            <a:solidFill>
              <a:schemeClr val="accent4">
                <a:lumMod val="20000"/>
                <a:lumOff val="80000"/>
              </a:schemeClr>
            </a:solidFill>
            <a:latin typeface="Agency FB" panose="020B0503020202020204" pitchFamily="34" charset="0"/>
          </a:endParaRPr>
        </a:p>
      </dgm:t>
    </dgm:pt>
    <dgm:pt modelId="{602E4055-BBFF-41A9-93B7-EFFCA53564BB}" type="sibTrans" cxnId="{C6A21DE1-1C11-4704-A952-324E2EE804E9}">
      <dgm:prSet/>
      <dgm:spPr/>
      <dgm:t>
        <a:bodyPr/>
        <a:lstStyle/>
        <a:p>
          <a:endParaRPr lang="en-US" sz="1400">
            <a:solidFill>
              <a:schemeClr val="accent4">
                <a:lumMod val="20000"/>
                <a:lumOff val="80000"/>
              </a:schemeClr>
            </a:solidFill>
            <a:latin typeface="Agency FB" panose="020B0503020202020204" pitchFamily="34" charset="0"/>
          </a:endParaRPr>
        </a:p>
      </dgm:t>
    </dgm:pt>
    <dgm:pt modelId="{726ADA55-1C3E-4194-A191-17C833B496D0}">
      <dgm:prSet phldrT="[Text]" custT="1"/>
      <dgm:spPr>
        <a:solidFill>
          <a:srgbClr val="646871"/>
        </a:solidFill>
      </dgm:spPr>
      <dgm:t>
        <a:bodyPr/>
        <a:lstStyle/>
        <a:p>
          <a:pPr algn="l"/>
          <a:r>
            <a:rPr lang="en-US" sz="1400" dirty="0">
              <a:solidFill>
                <a:schemeClr val="accent4">
                  <a:lumMod val="20000"/>
                  <a:lumOff val="80000"/>
                </a:schemeClr>
              </a:solidFill>
              <a:latin typeface="Agency FB" panose="020B0503020202020204" pitchFamily="34" charset="0"/>
            </a:rPr>
            <a:t>RSUD/</a:t>
          </a:r>
          <a:r>
            <a:rPr lang="en-US" sz="1400" dirty="0" err="1">
              <a:solidFill>
                <a:schemeClr val="accent4">
                  <a:lumMod val="20000"/>
                  <a:lumOff val="80000"/>
                </a:schemeClr>
              </a:solidFill>
              <a:latin typeface="Agency FB" panose="020B0503020202020204" pitchFamily="34" charset="0"/>
            </a:rPr>
            <a:t>Puskesmas</a:t>
          </a:r>
          <a:endParaRPr lang="en-US" sz="1400" dirty="0">
            <a:solidFill>
              <a:schemeClr val="accent4">
                <a:lumMod val="20000"/>
                <a:lumOff val="80000"/>
              </a:schemeClr>
            </a:solidFill>
            <a:latin typeface="Agency FB" panose="020B0503020202020204" pitchFamily="34" charset="0"/>
          </a:endParaRPr>
        </a:p>
      </dgm:t>
    </dgm:pt>
    <dgm:pt modelId="{C19CAAFE-691F-44E3-8353-239DE859F914}" type="parTrans" cxnId="{8A633C48-6C1A-4F4B-8C82-C5041DB717BB}">
      <dgm:prSet/>
      <dgm:spPr/>
      <dgm:t>
        <a:bodyPr/>
        <a:lstStyle/>
        <a:p>
          <a:endParaRPr lang="en-US" sz="1400">
            <a:solidFill>
              <a:schemeClr val="accent4">
                <a:lumMod val="20000"/>
                <a:lumOff val="80000"/>
              </a:schemeClr>
            </a:solidFill>
            <a:latin typeface="Agency FB" panose="020B0503020202020204" pitchFamily="34" charset="0"/>
          </a:endParaRPr>
        </a:p>
      </dgm:t>
    </dgm:pt>
    <dgm:pt modelId="{71712FB6-48CF-4179-A84A-EB31B6A7D4BE}" type="sibTrans" cxnId="{8A633C48-6C1A-4F4B-8C82-C5041DB717BB}">
      <dgm:prSet/>
      <dgm:spPr/>
      <dgm:t>
        <a:bodyPr/>
        <a:lstStyle/>
        <a:p>
          <a:endParaRPr lang="en-US" sz="1400">
            <a:solidFill>
              <a:schemeClr val="accent4">
                <a:lumMod val="20000"/>
                <a:lumOff val="80000"/>
              </a:schemeClr>
            </a:solidFill>
            <a:latin typeface="Agency FB" panose="020B0503020202020204" pitchFamily="34" charset="0"/>
          </a:endParaRPr>
        </a:p>
      </dgm:t>
    </dgm:pt>
    <dgm:pt modelId="{27912C1B-7B76-4CCF-90D6-5F3F28441163}">
      <dgm:prSet phldrT="[Text]" custT="1"/>
      <dgm:spPr>
        <a:solidFill>
          <a:srgbClr val="646871"/>
        </a:solidFill>
      </dgm:spPr>
      <dgm:t>
        <a:bodyPr/>
        <a:lstStyle/>
        <a:p>
          <a:pPr algn="l"/>
          <a:r>
            <a:rPr lang="en-US" sz="1400">
              <a:solidFill>
                <a:schemeClr val="accent4">
                  <a:lumMod val="20000"/>
                  <a:lumOff val="80000"/>
                </a:schemeClr>
              </a:solidFill>
              <a:latin typeface="Agency FB" panose="020B0503020202020204" pitchFamily="34" charset="0"/>
            </a:rPr>
            <a:t>PTSP</a:t>
          </a:r>
          <a:endParaRPr lang="en-US" sz="1400" dirty="0">
            <a:solidFill>
              <a:schemeClr val="accent4">
                <a:lumMod val="20000"/>
                <a:lumOff val="80000"/>
              </a:schemeClr>
            </a:solidFill>
            <a:latin typeface="Agency FB" panose="020B0503020202020204" pitchFamily="34" charset="0"/>
          </a:endParaRPr>
        </a:p>
      </dgm:t>
    </dgm:pt>
    <dgm:pt modelId="{0D676AC5-19BC-4D4A-AB77-4472EFF5A32D}" type="parTrans" cxnId="{1021EAB9-5A11-43FA-8D35-CC3ECA5DF344}">
      <dgm:prSet/>
      <dgm:spPr/>
      <dgm:t>
        <a:bodyPr/>
        <a:lstStyle/>
        <a:p>
          <a:endParaRPr lang="en-US" sz="1400">
            <a:solidFill>
              <a:schemeClr val="accent4">
                <a:lumMod val="20000"/>
                <a:lumOff val="80000"/>
              </a:schemeClr>
            </a:solidFill>
            <a:latin typeface="Agency FB" panose="020B0503020202020204" pitchFamily="34" charset="0"/>
          </a:endParaRPr>
        </a:p>
      </dgm:t>
    </dgm:pt>
    <dgm:pt modelId="{348A884E-1345-4CCA-8196-1D2B443251EF}" type="sibTrans" cxnId="{1021EAB9-5A11-43FA-8D35-CC3ECA5DF344}">
      <dgm:prSet/>
      <dgm:spPr/>
      <dgm:t>
        <a:bodyPr/>
        <a:lstStyle/>
        <a:p>
          <a:endParaRPr lang="en-US" sz="1400">
            <a:solidFill>
              <a:schemeClr val="accent4">
                <a:lumMod val="20000"/>
                <a:lumOff val="80000"/>
              </a:schemeClr>
            </a:solidFill>
            <a:latin typeface="Agency FB" panose="020B0503020202020204" pitchFamily="34" charset="0"/>
          </a:endParaRPr>
        </a:p>
      </dgm:t>
    </dgm:pt>
    <dgm:pt modelId="{009838A0-BD36-4729-9D09-5F9C79843900}">
      <dgm:prSet phldrT="[Text]" custT="1"/>
      <dgm:spPr>
        <a:solidFill>
          <a:srgbClr val="646871"/>
        </a:solidFill>
      </dgm:spPr>
      <dgm:t>
        <a:bodyPr/>
        <a:lstStyle/>
        <a:p>
          <a:r>
            <a:rPr lang="en-US" sz="1400" dirty="0">
              <a:solidFill>
                <a:schemeClr val="accent4">
                  <a:lumMod val="20000"/>
                  <a:lumOff val="80000"/>
                </a:schemeClr>
              </a:solidFill>
              <a:latin typeface="Agency FB" panose="020B0503020202020204" pitchFamily="34" charset="0"/>
            </a:rPr>
            <a:t>ATR/BPN</a:t>
          </a:r>
        </a:p>
      </dgm:t>
    </dgm:pt>
    <dgm:pt modelId="{1A2FE7DD-50A3-44E8-9C3D-BEC963230060}" type="parTrans" cxnId="{F92C9A3C-614A-4D8D-853B-630C1608E994}">
      <dgm:prSet/>
      <dgm:spPr/>
      <dgm:t>
        <a:bodyPr/>
        <a:lstStyle/>
        <a:p>
          <a:endParaRPr lang="en-US" sz="1400">
            <a:solidFill>
              <a:schemeClr val="accent4">
                <a:lumMod val="20000"/>
                <a:lumOff val="80000"/>
              </a:schemeClr>
            </a:solidFill>
            <a:latin typeface="Agency FB" panose="020B0503020202020204" pitchFamily="34" charset="0"/>
          </a:endParaRPr>
        </a:p>
      </dgm:t>
    </dgm:pt>
    <dgm:pt modelId="{E5BC66A8-A200-417F-BA08-820494228814}" type="sibTrans" cxnId="{F92C9A3C-614A-4D8D-853B-630C1608E994}">
      <dgm:prSet/>
      <dgm:spPr/>
      <dgm:t>
        <a:bodyPr/>
        <a:lstStyle/>
        <a:p>
          <a:endParaRPr lang="en-US" sz="1400">
            <a:solidFill>
              <a:schemeClr val="accent4">
                <a:lumMod val="20000"/>
                <a:lumOff val="80000"/>
              </a:schemeClr>
            </a:solidFill>
            <a:latin typeface="Agency FB" panose="020B0503020202020204" pitchFamily="34" charset="0"/>
          </a:endParaRPr>
        </a:p>
      </dgm:t>
    </dgm:pt>
    <dgm:pt modelId="{0B758DBF-C22C-4460-AA9C-CD090033C3FB}">
      <dgm:prSet phldrT="[Text]" custT="1"/>
      <dgm:spPr>
        <a:solidFill>
          <a:srgbClr val="646871"/>
        </a:solidFill>
      </dgm:spPr>
      <dgm:t>
        <a:bodyPr/>
        <a:lstStyle/>
        <a:p>
          <a:pPr algn="l"/>
          <a:r>
            <a:rPr lang="en-US" sz="1400" dirty="0" err="1">
              <a:solidFill>
                <a:schemeClr val="accent4">
                  <a:lumMod val="20000"/>
                  <a:lumOff val="80000"/>
                </a:schemeClr>
              </a:solidFill>
              <a:latin typeface="Agency FB" panose="020B0503020202020204" pitchFamily="34" charset="0"/>
            </a:rPr>
            <a:t>Samsat</a:t>
          </a:r>
          <a:endParaRPr lang="en-US" sz="1400" dirty="0">
            <a:solidFill>
              <a:schemeClr val="accent4">
                <a:lumMod val="20000"/>
                <a:lumOff val="80000"/>
              </a:schemeClr>
            </a:solidFill>
            <a:latin typeface="Agency FB" panose="020B0503020202020204" pitchFamily="34" charset="0"/>
          </a:endParaRPr>
        </a:p>
      </dgm:t>
    </dgm:pt>
    <dgm:pt modelId="{7CC8F7E7-30F7-4347-9D82-C1E982E0A347}" type="parTrans" cxnId="{6EA6C27A-71EE-467D-A7FA-DDB23A30539D}">
      <dgm:prSet/>
      <dgm:spPr/>
      <dgm:t>
        <a:bodyPr/>
        <a:lstStyle/>
        <a:p>
          <a:endParaRPr lang="en-US" sz="1400">
            <a:solidFill>
              <a:schemeClr val="accent4">
                <a:lumMod val="20000"/>
                <a:lumOff val="80000"/>
              </a:schemeClr>
            </a:solidFill>
            <a:latin typeface="Agency FB" panose="020B0503020202020204" pitchFamily="34" charset="0"/>
          </a:endParaRPr>
        </a:p>
      </dgm:t>
    </dgm:pt>
    <dgm:pt modelId="{547BA7EB-18F5-49E1-80B8-12400DF84EE8}" type="sibTrans" cxnId="{6EA6C27A-71EE-467D-A7FA-DDB23A30539D}">
      <dgm:prSet/>
      <dgm:spPr/>
      <dgm:t>
        <a:bodyPr/>
        <a:lstStyle/>
        <a:p>
          <a:endParaRPr lang="en-US" sz="1400">
            <a:solidFill>
              <a:schemeClr val="accent4">
                <a:lumMod val="20000"/>
                <a:lumOff val="80000"/>
              </a:schemeClr>
            </a:solidFill>
            <a:latin typeface="Agency FB" panose="020B0503020202020204" pitchFamily="34" charset="0"/>
          </a:endParaRPr>
        </a:p>
      </dgm:t>
    </dgm:pt>
    <dgm:pt modelId="{9F9C4D0E-7B7A-4863-8ABD-1ACB6C1B5808}">
      <dgm:prSet phldrT="[Text]" custT="1"/>
      <dgm:spPr>
        <a:solidFill>
          <a:srgbClr val="646871"/>
        </a:solidFill>
      </dgm:spPr>
      <dgm:t>
        <a:bodyPr/>
        <a:lstStyle/>
        <a:p>
          <a:endParaRPr lang="en-US" sz="1400" dirty="0">
            <a:solidFill>
              <a:schemeClr val="accent4">
                <a:lumMod val="20000"/>
                <a:lumOff val="80000"/>
              </a:schemeClr>
            </a:solidFill>
            <a:latin typeface="Agency FB" panose="020B0503020202020204" pitchFamily="34" charset="0"/>
          </a:endParaRPr>
        </a:p>
      </dgm:t>
    </dgm:pt>
    <dgm:pt modelId="{73271054-26A8-406B-9DFF-4EFA3C0729C4}" type="parTrans" cxnId="{30EBCF22-9D15-47AE-BE4D-6FE9C8A62CEB}">
      <dgm:prSet/>
      <dgm:spPr/>
      <dgm:t>
        <a:bodyPr/>
        <a:lstStyle/>
        <a:p>
          <a:endParaRPr lang="en-US" sz="1400">
            <a:solidFill>
              <a:schemeClr val="accent4">
                <a:lumMod val="20000"/>
                <a:lumOff val="80000"/>
              </a:schemeClr>
            </a:solidFill>
            <a:latin typeface="Agency FB" panose="020B0503020202020204" pitchFamily="34" charset="0"/>
          </a:endParaRPr>
        </a:p>
      </dgm:t>
    </dgm:pt>
    <dgm:pt modelId="{59D9098B-CE45-49A4-900D-7A571AC5CF3E}" type="sibTrans" cxnId="{30EBCF22-9D15-47AE-BE4D-6FE9C8A62CEB}">
      <dgm:prSet/>
      <dgm:spPr/>
      <dgm:t>
        <a:bodyPr/>
        <a:lstStyle/>
        <a:p>
          <a:endParaRPr lang="en-US" sz="1400">
            <a:solidFill>
              <a:schemeClr val="accent4">
                <a:lumMod val="20000"/>
                <a:lumOff val="80000"/>
              </a:schemeClr>
            </a:solidFill>
            <a:latin typeface="Agency FB" panose="020B0503020202020204" pitchFamily="34" charset="0"/>
          </a:endParaRPr>
        </a:p>
      </dgm:t>
    </dgm:pt>
    <dgm:pt modelId="{2361D509-4999-4365-8B8A-24B278A7A454}">
      <dgm:prSet phldrT="[Text]" custT="1"/>
      <dgm:spPr>
        <a:solidFill>
          <a:srgbClr val="646871"/>
        </a:solidFill>
      </dgm:spPr>
      <dgm:t>
        <a:bodyPr/>
        <a:lstStyle/>
        <a:p>
          <a:r>
            <a:rPr lang="en-ID" sz="1400" dirty="0" err="1">
              <a:solidFill>
                <a:schemeClr val="accent4">
                  <a:lumMod val="20000"/>
                  <a:lumOff val="80000"/>
                </a:schemeClr>
              </a:solidFill>
              <a:latin typeface="Agency FB" panose="020B0503020202020204" pitchFamily="34" charset="0"/>
            </a:rPr>
            <a:t>Perbatasan</a:t>
          </a:r>
          <a:r>
            <a:rPr lang="en-ID" sz="1400" dirty="0">
              <a:solidFill>
                <a:schemeClr val="accent4">
                  <a:lumMod val="20000"/>
                  <a:lumOff val="80000"/>
                </a:schemeClr>
              </a:solidFill>
              <a:latin typeface="Agency FB" panose="020B0503020202020204" pitchFamily="34" charset="0"/>
            </a:rPr>
            <a:t> Negara</a:t>
          </a:r>
          <a:endParaRPr lang="en-US" sz="1400" dirty="0">
            <a:solidFill>
              <a:schemeClr val="accent4">
                <a:lumMod val="20000"/>
                <a:lumOff val="80000"/>
              </a:schemeClr>
            </a:solidFill>
            <a:latin typeface="Agency FB" panose="020B0503020202020204" pitchFamily="34" charset="0"/>
          </a:endParaRPr>
        </a:p>
      </dgm:t>
    </dgm:pt>
    <dgm:pt modelId="{0B2D9CDC-93A9-498F-B346-2D355B32EB0E}" type="parTrans" cxnId="{E31F0CA2-D52B-425D-A4BD-45B037B78123}">
      <dgm:prSet/>
      <dgm:spPr/>
      <dgm:t>
        <a:bodyPr/>
        <a:lstStyle/>
        <a:p>
          <a:endParaRPr lang="en-US" sz="1400">
            <a:solidFill>
              <a:schemeClr val="accent4">
                <a:lumMod val="20000"/>
                <a:lumOff val="80000"/>
              </a:schemeClr>
            </a:solidFill>
            <a:latin typeface="Agency FB" panose="020B0503020202020204" pitchFamily="34" charset="0"/>
          </a:endParaRPr>
        </a:p>
      </dgm:t>
    </dgm:pt>
    <dgm:pt modelId="{EFDBDE2F-C381-47F0-99EA-20246990F712}" type="sibTrans" cxnId="{E31F0CA2-D52B-425D-A4BD-45B037B78123}">
      <dgm:prSet/>
      <dgm:spPr/>
      <dgm:t>
        <a:bodyPr/>
        <a:lstStyle/>
        <a:p>
          <a:endParaRPr lang="en-US" sz="1400">
            <a:solidFill>
              <a:schemeClr val="accent4">
                <a:lumMod val="20000"/>
                <a:lumOff val="80000"/>
              </a:schemeClr>
            </a:solidFill>
            <a:latin typeface="Agency FB" panose="020B0503020202020204" pitchFamily="34" charset="0"/>
          </a:endParaRPr>
        </a:p>
      </dgm:t>
    </dgm:pt>
    <dgm:pt modelId="{27ED9F9E-3636-44E2-9FD9-CD0EA7CF67CF}">
      <dgm:prSet phldrT="[Text]" custT="1"/>
      <dgm:spPr>
        <a:solidFill>
          <a:srgbClr val="646871"/>
        </a:solidFill>
      </dgm:spPr>
      <dgm:t>
        <a:bodyPr/>
        <a:lstStyle/>
        <a:p>
          <a:r>
            <a:rPr lang="en-ID" sz="1400" dirty="0" err="1">
              <a:solidFill>
                <a:schemeClr val="accent4">
                  <a:lumMod val="20000"/>
                  <a:lumOff val="80000"/>
                </a:schemeClr>
              </a:solidFill>
              <a:latin typeface="Agency FB" panose="020B0503020202020204" pitchFamily="34" charset="0"/>
            </a:rPr>
            <a:t>Kependidikan</a:t>
          </a:r>
          <a:endParaRPr lang="en-US" sz="1400" dirty="0">
            <a:solidFill>
              <a:schemeClr val="accent4">
                <a:lumMod val="20000"/>
                <a:lumOff val="80000"/>
              </a:schemeClr>
            </a:solidFill>
            <a:latin typeface="Agency FB" panose="020B0503020202020204" pitchFamily="34" charset="0"/>
          </a:endParaRPr>
        </a:p>
      </dgm:t>
    </dgm:pt>
    <dgm:pt modelId="{1384DD75-5CC8-424D-B1ED-E58056285594}" type="parTrans" cxnId="{B1CCEAE7-7EAD-4183-AD33-A8F9DFCA9B83}">
      <dgm:prSet/>
      <dgm:spPr/>
      <dgm:t>
        <a:bodyPr/>
        <a:lstStyle/>
        <a:p>
          <a:endParaRPr lang="en-US" sz="1400">
            <a:solidFill>
              <a:schemeClr val="accent4">
                <a:lumMod val="20000"/>
                <a:lumOff val="80000"/>
              </a:schemeClr>
            </a:solidFill>
            <a:latin typeface="Agency FB" panose="020B0503020202020204" pitchFamily="34" charset="0"/>
          </a:endParaRPr>
        </a:p>
      </dgm:t>
    </dgm:pt>
    <dgm:pt modelId="{DB7CC460-C342-4578-91A8-082657625D43}" type="sibTrans" cxnId="{B1CCEAE7-7EAD-4183-AD33-A8F9DFCA9B83}">
      <dgm:prSet/>
      <dgm:spPr/>
      <dgm:t>
        <a:bodyPr/>
        <a:lstStyle/>
        <a:p>
          <a:endParaRPr lang="en-US" sz="1400">
            <a:solidFill>
              <a:schemeClr val="accent4">
                <a:lumMod val="20000"/>
                <a:lumOff val="80000"/>
              </a:schemeClr>
            </a:solidFill>
            <a:latin typeface="Agency FB" panose="020B0503020202020204" pitchFamily="34" charset="0"/>
          </a:endParaRPr>
        </a:p>
      </dgm:t>
    </dgm:pt>
    <dgm:pt modelId="{B032048D-8BB0-4662-95B9-50F2B07064EC}">
      <dgm:prSet phldrT="[Text]" custT="1"/>
      <dgm:spPr>
        <a:solidFill>
          <a:srgbClr val="646871"/>
        </a:solidFill>
      </dgm:spPr>
      <dgm:t>
        <a:bodyPr/>
        <a:lstStyle/>
        <a:p>
          <a:pPr algn="l"/>
          <a:r>
            <a:rPr lang="en-US" sz="1400" dirty="0" err="1">
              <a:solidFill>
                <a:schemeClr val="accent4">
                  <a:lumMod val="20000"/>
                  <a:lumOff val="80000"/>
                </a:schemeClr>
              </a:solidFill>
              <a:latin typeface="Agency FB" panose="020B0503020202020204" pitchFamily="34" charset="0"/>
            </a:rPr>
            <a:t>Kepolisian</a:t>
          </a:r>
          <a:endParaRPr lang="en-US" sz="1400" dirty="0">
            <a:solidFill>
              <a:schemeClr val="accent4">
                <a:lumMod val="20000"/>
                <a:lumOff val="80000"/>
              </a:schemeClr>
            </a:solidFill>
            <a:latin typeface="Agency FB" panose="020B0503020202020204" pitchFamily="34" charset="0"/>
          </a:endParaRPr>
        </a:p>
      </dgm:t>
    </dgm:pt>
    <dgm:pt modelId="{432EC734-14CA-4AA6-988F-C77A2F1062C5}" type="sibTrans" cxnId="{C05A79F5-F198-49B5-B174-9264C78A961F}">
      <dgm:prSet/>
      <dgm:spPr/>
      <dgm:t>
        <a:bodyPr/>
        <a:lstStyle/>
        <a:p>
          <a:endParaRPr lang="en-US" sz="1400">
            <a:solidFill>
              <a:schemeClr val="accent4">
                <a:lumMod val="20000"/>
                <a:lumOff val="80000"/>
              </a:schemeClr>
            </a:solidFill>
            <a:latin typeface="Agency FB" panose="020B0503020202020204" pitchFamily="34" charset="0"/>
          </a:endParaRPr>
        </a:p>
      </dgm:t>
    </dgm:pt>
    <dgm:pt modelId="{2C9D71C9-568C-4EC6-A935-82FA076F903D}" type="parTrans" cxnId="{C05A79F5-F198-49B5-B174-9264C78A961F}">
      <dgm:prSet/>
      <dgm:spPr/>
      <dgm:t>
        <a:bodyPr/>
        <a:lstStyle/>
        <a:p>
          <a:endParaRPr lang="en-US" sz="1400">
            <a:solidFill>
              <a:schemeClr val="accent4">
                <a:lumMod val="20000"/>
                <a:lumOff val="80000"/>
              </a:schemeClr>
            </a:solidFill>
            <a:latin typeface="Agency FB" panose="020B0503020202020204" pitchFamily="34" charset="0"/>
          </a:endParaRPr>
        </a:p>
      </dgm:t>
    </dgm:pt>
    <dgm:pt modelId="{D2015331-32FC-7948-9CC5-3B2095F3C678}" type="pres">
      <dgm:prSet presAssocID="{54D2EBAC-8FE3-49C7-984D-D65684DB160A}" presName="linear" presStyleCnt="0">
        <dgm:presLayoutVars>
          <dgm:dir/>
          <dgm:resizeHandles val="exact"/>
        </dgm:presLayoutVars>
      </dgm:prSet>
      <dgm:spPr/>
    </dgm:pt>
    <dgm:pt modelId="{405B8E9A-F6F8-C945-98CE-8CF31BF18D27}" type="pres">
      <dgm:prSet presAssocID="{6541D0D3-45F3-4E4A-91E4-3C82A2E37776}" presName="comp" presStyleCnt="0"/>
      <dgm:spPr/>
    </dgm:pt>
    <dgm:pt modelId="{ED2D5BB7-ECF1-9240-89DB-BC62B733629F}" type="pres">
      <dgm:prSet presAssocID="{6541D0D3-45F3-4E4A-91E4-3C82A2E37776}" presName="box" presStyleLbl="node1" presStyleIdx="0" presStyleCnt="5"/>
      <dgm:spPr>
        <a:prstGeom prst="roundRect">
          <a:avLst/>
        </a:prstGeom>
      </dgm:spPr>
    </dgm:pt>
    <dgm:pt modelId="{84DB1E11-D617-114C-98AC-CECBC1AC18B1}" type="pres">
      <dgm:prSet presAssocID="{6541D0D3-45F3-4E4A-91E4-3C82A2E37776}"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7000" r="-37000"/>
          </a:stretch>
        </a:blipFill>
      </dgm:spPr>
    </dgm:pt>
    <dgm:pt modelId="{00A1502E-889E-1F4F-98C4-0598E9D15836}" type="pres">
      <dgm:prSet presAssocID="{6541D0D3-45F3-4E4A-91E4-3C82A2E37776}" presName="text" presStyleLbl="node1" presStyleIdx="0" presStyleCnt="5">
        <dgm:presLayoutVars>
          <dgm:bulletEnabled val="1"/>
        </dgm:presLayoutVars>
      </dgm:prSet>
      <dgm:spPr>
        <a:prstGeom prst="rect">
          <a:avLst/>
        </a:prstGeom>
      </dgm:spPr>
    </dgm:pt>
    <dgm:pt modelId="{2E93DB3E-4245-1840-8528-3316EAAEF177}" type="pres">
      <dgm:prSet presAssocID="{4574E02D-EE36-4B44-92C2-0E50A23A1C01}" presName="spacer" presStyleCnt="0"/>
      <dgm:spPr/>
    </dgm:pt>
    <dgm:pt modelId="{6E5B8681-631D-4646-AE0E-BB2E535B7778}" type="pres">
      <dgm:prSet presAssocID="{5B22B929-6B3E-456A-BD86-3B253F9A7DF1}" presName="comp" presStyleCnt="0"/>
      <dgm:spPr/>
    </dgm:pt>
    <dgm:pt modelId="{113F9D99-36C3-DF4D-BA39-6048FD635BC3}" type="pres">
      <dgm:prSet presAssocID="{5B22B929-6B3E-456A-BD86-3B253F9A7DF1}" presName="box" presStyleLbl="node1" presStyleIdx="1" presStyleCnt="5"/>
      <dgm:spPr/>
    </dgm:pt>
    <dgm:pt modelId="{260B44C5-5D26-5947-81CF-663926EE6529}" type="pres">
      <dgm:prSet presAssocID="{5B22B929-6B3E-456A-BD86-3B253F9A7DF1}" presName="img"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AD38E7EF-1FEF-AF47-83FA-17505CBDB962}" type="pres">
      <dgm:prSet presAssocID="{5B22B929-6B3E-456A-BD86-3B253F9A7DF1}" presName="text" presStyleLbl="node1" presStyleIdx="1" presStyleCnt="5">
        <dgm:presLayoutVars>
          <dgm:bulletEnabled val="1"/>
        </dgm:presLayoutVars>
      </dgm:prSet>
      <dgm:spPr/>
    </dgm:pt>
    <dgm:pt modelId="{F43241D3-5DFF-C74A-B488-2DE7DBBBB2E2}" type="pres">
      <dgm:prSet presAssocID="{5CF0EA2C-9A28-478D-B90D-4D9F0BBA8E55}" presName="spacer" presStyleCnt="0"/>
      <dgm:spPr/>
    </dgm:pt>
    <dgm:pt modelId="{B105DA99-2313-0745-A65D-7C2B602D3265}" type="pres">
      <dgm:prSet presAssocID="{79E90EBA-1AB5-40C6-8B69-82668F09DD83}" presName="comp" presStyleCnt="0"/>
      <dgm:spPr/>
    </dgm:pt>
    <dgm:pt modelId="{148A36DB-B478-1B46-BE9F-B63597119814}" type="pres">
      <dgm:prSet presAssocID="{79E90EBA-1AB5-40C6-8B69-82668F09DD83}" presName="box" presStyleLbl="node1" presStyleIdx="2" presStyleCnt="5"/>
      <dgm:spPr/>
    </dgm:pt>
    <dgm:pt modelId="{FCA5DCDD-3E32-2548-891F-6ADB1BCFBC38}" type="pres">
      <dgm:prSet presAssocID="{79E90EBA-1AB5-40C6-8B69-82668F09DD83}"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515CFEBE-664B-B840-9F0C-501F7CAA1486}" type="pres">
      <dgm:prSet presAssocID="{79E90EBA-1AB5-40C6-8B69-82668F09DD83}" presName="text" presStyleLbl="node1" presStyleIdx="2" presStyleCnt="5">
        <dgm:presLayoutVars>
          <dgm:bulletEnabled val="1"/>
        </dgm:presLayoutVars>
      </dgm:prSet>
      <dgm:spPr/>
    </dgm:pt>
    <dgm:pt modelId="{93D1AF45-AE14-664E-B0F0-C7A1754D4416}" type="pres">
      <dgm:prSet presAssocID="{C6759D34-15D7-48E4-9603-CB1BA23F2C72}" presName="spacer" presStyleCnt="0"/>
      <dgm:spPr/>
    </dgm:pt>
    <dgm:pt modelId="{2F8E5CF8-8057-AC45-AE54-1B84666E6CB5}" type="pres">
      <dgm:prSet presAssocID="{009838A0-BD36-4729-9D09-5F9C79843900}" presName="comp" presStyleCnt="0"/>
      <dgm:spPr/>
    </dgm:pt>
    <dgm:pt modelId="{082175F5-AC84-924B-982B-A34C8071E092}" type="pres">
      <dgm:prSet presAssocID="{009838A0-BD36-4729-9D09-5F9C79843900}" presName="box" presStyleLbl="node1" presStyleIdx="3" presStyleCnt="5"/>
      <dgm:spPr/>
    </dgm:pt>
    <dgm:pt modelId="{188A9C77-0CCB-6244-B4D8-C760B8F09E56}" type="pres">
      <dgm:prSet presAssocID="{009838A0-BD36-4729-9D09-5F9C79843900}" presName="img" presStyleLbl="fgImgPlace1" presStyleIdx="3" presStyleCnt="5"/>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6258" t="2180" r="4993" b="2180"/>
          </a:stretch>
        </a:blipFill>
      </dgm:spPr>
    </dgm:pt>
    <dgm:pt modelId="{78F7C385-A457-8A43-AB34-A15BE8411430}" type="pres">
      <dgm:prSet presAssocID="{009838A0-BD36-4729-9D09-5F9C79843900}" presName="text" presStyleLbl="node1" presStyleIdx="3" presStyleCnt="5">
        <dgm:presLayoutVars>
          <dgm:bulletEnabled val="1"/>
        </dgm:presLayoutVars>
      </dgm:prSet>
      <dgm:spPr/>
    </dgm:pt>
    <dgm:pt modelId="{C13DA247-9610-C946-94B6-815F886D3FF5}" type="pres">
      <dgm:prSet presAssocID="{E5BC66A8-A200-417F-BA08-820494228814}" presName="spacer" presStyleCnt="0"/>
      <dgm:spPr/>
    </dgm:pt>
    <dgm:pt modelId="{DA2175AE-56BC-6A4D-8D04-98C787B81A6C}" type="pres">
      <dgm:prSet presAssocID="{9F9C4D0E-7B7A-4863-8ABD-1ACB6C1B5808}" presName="comp" presStyleCnt="0"/>
      <dgm:spPr/>
    </dgm:pt>
    <dgm:pt modelId="{AB02CF69-2B6D-BC4B-B121-E11A5DE613A2}" type="pres">
      <dgm:prSet presAssocID="{9F9C4D0E-7B7A-4863-8ABD-1ACB6C1B5808}" presName="box" presStyleLbl="node1" presStyleIdx="4" presStyleCnt="5"/>
      <dgm:spPr/>
    </dgm:pt>
    <dgm:pt modelId="{C431AA3A-41F8-4E45-8A8A-DC1E545949C0}" type="pres">
      <dgm:prSet presAssocID="{9F9C4D0E-7B7A-4863-8ABD-1ACB6C1B5808}"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3000" r="-33000"/>
          </a:stretch>
        </a:blipFill>
      </dgm:spPr>
    </dgm:pt>
    <dgm:pt modelId="{3E44E776-F627-6F4D-ACEA-E23B51B82885}" type="pres">
      <dgm:prSet presAssocID="{9F9C4D0E-7B7A-4863-8ABD-1ACB6C1B5808}" presName="text" presStyleLbl="node1" presStyleIdx="4" presStyleCnt="5">
        <dgm:presLayoutVars>
          <dgm:bulletEnabled val="1"/>
        </dgm:presLayoutVars>
      </dgm:prSet>
      <dgm:spPr/>
    </dgm:pt>
  </dgm:ptLst>
  <dgm:cxnLst>
    <dgm:cxn modelId="{F07BDD04-FD30-6546-B57A-08F9EE7D26D8}" type="presOf" srcId="{2361D509-4999-4365-8B8A-24B278A7A454}" destId="{AB02CF69-2B6D-BC4B-B121-E11A5DE613A2}" srcOrd="0" destOrd="1" presId="urn:microsoft.com/office/officeart/2005/8/layout/vList4"/>
    <dgm:cxn modelId="{6EF1AA07-4EE8-4203-AEFF-CF75BD616A19}" srcId="{5B22B929-6B3E-456A-BD86-3B253F9A7DF1}" destId="{B756C462-2E45-408E-BD88-6C3C9B34914C}" srcOrd="1" destOrd="0" parTransId="{1003A87F-77B2-4FB9-B83B-9F28AFF5A313}" sibTransId="{F974A7D1-50CF-4B7B-A59A-C51E170BFF8C}"/>
    <dgm:cxn modelId="{E30BE80E-681F-EA4D-8ACA-D1624F938C1B}" type="presOf" srcId="{0B758DBF-C22C-4460-AA9C-CD090033C3FB}" destId="{148A36DB-B478-1B46-BE9F-B63597119814}" srcOrd="0" destOrd="2" presId="urn:microsoft.com/office/officeart/2005/8/layout/vList4"/>
    <dgm:cxn modelId="{345FB60F-D175-4893-9F67-D9A8F32C4D74}" srcId="{54D2EBAC-8FE3-49C7-984D-D65684DB160A}" destId="{5B22B929-6B3E-456A-BD86-3B253F9A7DF1}" srcOrd="1" destOrd="0" parTransId="{AC3B41F5-E9ED-4CA4-91C9-76D5C38584F9}" sibTransId="{5CF0EA2C-9A28-478D-B90D-4D9F0BBA8E55}"/>
    <dgm:cxn modelId="{BED3581E-60B2-A545-8300-11A836BFECC0}" type="presOf" srcId="{726ADA55-1C3E-4194-A191-17C833B496D0}" destId="{515CFEBE-664B-B840-9F0C-501F7CAA1486}" srcOrd="1" destOrd="3" presId="urn:microsoft.com/office/officeart/2005/8/layout/vList4"/>
    <dgm:cxn modelId="{30EBCF22-9D15-47AE-BE4D-6FE9C8A62CEB}" srcId="{54D2EBAC-8FE3-49C7-984D-D65684DB160A}" destId="{9F9C4D0E-7B7A-4863-8ABD-1ACB6C1B5808}" srcOrd="4" destOrd="0" parTransId="{73271054-26A8-406B-9DFF-4EFA3C0729C4}" sibTransId="{59D9098B-CE45-49A4-900D-7A571AC5CF3E}"/>
    <dgm:cxn modelId="{8B711E26-3F9E-6140-9676-5FD2EFD9DC1F}" type="presOf" srcId="{6541D0D3-45F3-4E4A-91E4-3C82A2E37776}" destId="{ED2D5BB7-ECF1-9240-89DB-BC62B733629F}" srcOrd="0" destOrd="0" presId="urn:microsoft.com/office/officeart/2005/8/layout/vList4"/>
    <dgm:cxn modelId="{FF41832D-B8B8-AF47-AE42-E45A658B88D2}" type="presOf" srcId="{009838A0-BD36-4729-9D09-5F9C79843900}" destId="{78F7C385-A457-8A43-AB34-A15BE8411430}" srcOrd="1" destOrd="0" presId="urn:microsoft.com/office/officeart/2005/8/layout/vList4"/>
    <dgm:cxn modelId="{FD76FB2E-1D81-624E-9EC3-0B16CFEF937A}" type="presOf" srcId="{54D2EBAC-8FE3-49C7-984D-D65684DB160A}" destId="{D2015331-32FC-7948-9CC5-3B2095F3C678}" srcOrd="0" destOrd="0" presId="urn:microsoft.com/office/officeart/2005/8/layout/vList4"/>
    <dgm:cxn modelId="{2E87E43B-D7E7-6348-9F9C-6CDECA6E6FCE}" type="presOf" srcId="{27912C1B-7B76-4CCF-90D6-5F3F28441163}" destId="{515CFEBE-664B-B840-9F0C-501F7CAA1486}" srcOrd="1" destOrd="4" presId="urn:microsoft.com/office/officeart/2005/8/layout/vList4"/>
    <dgm:cxn modelId="{F92C9A3C-614A-4D8D-853B-630C1608E994}" srcId="{54D2EBAC-8FE3-49C7-984D-D65684DB160A}" destId="{009838A0-BD36-4729-9D09-5F9C79843900}" srcOrd="3" destOrd="0" parTransId="{1A2FE7DD-50A3-44E8-9C3D-BEC963230060}" sibTransId="{E5BC66A8-A200-417F-BA08-820494228814}"/>
    <dgm:cxn modelId="{6D57B340-CBF5-4125-B324-BC08A99C62F6}" srcId="{6541D0D3-45F3-4E4A-91E4-3C82A2E37776}" destId="{069BCF6A-3005-4594-8900-D280C0A1FDED}" srcOrd="1" destOrd="0" parTransId="{6F744CC3-11C2-43D3-9D80-F1481C0CBB86}" sibTransId="{49C1D9D6-A1FB-47AC-9A3D-474367C4A697}"/>
    <dgm:cxn modelId="{39F7F65B-D5E8-EE40-9C1E-698FB7460375}" type="presOf" srcId="{D7243639-402D-4B1A-AF07-A0CA09C0F93E}" destId="{148A36DB-B478-1B46-BE9F-B63597119814}" srcOrd="0" destOrd="1" presId="urn:microsoft.com/office/officeart/2005/8/layout/vList4"/>
    <dgm:cxn modelId="{4391E642-47E9-E147-8429-3E6D197E113F}" type="presOf" srcId="{CC0E14D8-7B48-4FC3-A469-C44A9EA6DAC2}" destId="{00A1502E-889E-1F4F-98C4-0598E9D15836}" srcOrd="1" destOrd="1" presId="urn:microsoft.com/office/officeart/2005/8/layout/vList4"/>
    <dgm:cxn modelId="{D52E6D43-5BEB-7945-8103-0350F09FCFB0}" type="presOf" srcId="{6541D0D3-45F3-4E4A-91E4-3C82A2E37776}" destId="{00A1502E-889E-1F4F-98C4-0598E9D15836}" srcOrd="1" destOrd="0" presId="urn:microsoft.com/office/officeart/2005/8/layout/vList4"/>
    <dgm:cxn modelId="{1AF7D465-40C2-6948-A062-60247724DC6E}" type="presOf" srcId="{A7BFEB84-0AEA-4D1E-BCCB-3A8B72072E7E}" destId="{113F9D99-36C3-DF4D-BA39-6048FD635BC3}" srcOrd="0" destOrd="3" presId="urn:microsoft.com/office/officeart/2005/8/layout/vList4"/>
    <dgm:cxn modelId="{BA434E66-6C9D-4EC9-BF30-BF4FC231F3E3}" srcId="{6541D0D3-45F3-4E4A-91E4-3C82A2E37776}" destId="{CC0E14D8-7B48-4FC3-A469-C44A9EA6DAC2}" srcOrd="0" destOrd="0" parTransId="{E0C3FC42-7CAC-4123-8EB2-1B0D76D101C5}" sibTransId="{E123BACD-A94B-45C0-9F9A-74DF0C9EDCCB}"/>
    <dgm:cxn modelId="{C11ECD46-35D7-8A4F-8427-5ABC120443C0}" type="presOf" srcId="{0B758DBF-C22C-4460-AA9C-CD090033C3FB}" destId="{515CFEBE-664B-B840-9F0C-501F7CAA1486}" srcOrd="1" destOrd="2" presId="urn:microsoft.com/office/officeart/2005/8/layout/vList4"/>
    <dgm:cxn modelId="{9F191A48-DBC1-DC48-ADCF-A6F14FF22A34}" type="presOf" srcId="{27912C1B-7B76-4CCF-90D6-5F3F28441163}" destId="{148A36DB-B478-1B46-BE9F-B63597119814}" srcOrd="0" destOrd="4" presId="urn:microsoft.com/office/officeart/2005/8/layout/vList4"/>
    <dgm:cxn modelId="{8A633C48-6C1A-4F4B-8C82-C5041DB717BB}" srcId="{79E90EBA-1AB5-40C6-8B69-82668F09DD83}" destId="{726ADA55-1C3E-4194-A191-17C833B496D0}" srcOrd="2" destOrd="0" parTransId="{C19CAAFE-691F-44E3-8353-239DE859F914}" sibTransId="{71712FB6-48CF-4179-A84A-EB31B6A7D4BE}"/>
    <dgm:cxn modelId="{0D3F3D4F-AEC4-43FE-AB55-B7BFBA4E9D9D}" srcId="{54D2EBAC-8FE3-49C7-984D-D65684DB160A}" destId="{6541D0D3-45F3-4E4A-91E4-3C82A2E37776}" srcOrd="0" destOrd="0" parTransId="{B3A2F43E-03B4-45AA-88AD-FFDE023E7CE2}" sibTransId="{4574E02D-EE36-4B44-92C2-0E50A23A1C01}"/>
    <dgm:cxn modelId="{45BC416F-9117-3D4D-8B6D-D742AC7C7372}" type="presOf" srcId="{79E90EBA-1AB5-40C6-8B69-82668F09DD83}" destId="{515CFEBE-664B-B840-9F0C-501F7CAA1486}" srcOrd="1" destOrd="0" presId="urn:microsoft.com/office/officeart/2005/8/layout/vList4"/>
    <dgm:cxn modelId="{C3ED9F72-CD3E-45D5-92A7-3F2B57C68C5E}" srcId="{5B22B929-6B3E-456A-BD86-3B253F9A7DF1}" destId="{A7BFEB84-0AEA-4D1E-BCCB-3A8B72072E7E}" srcOrd="2" destOrd="0" parTransId="{48731256-35DF-459B-82DB-58111EAACC80}" sibTransId="{207F5E09-9AD1-4495-BBFC-955B1A8EF1BB}"/>
    <dgm:cxn modelId="{6EA6C27A-71EE-467D-A7FA-DDB23A30539D}" srcId="{79E90EBA-1AB5-40C6-8B69-82668F09DD83}" destId="{0B758DBF-C22C-4460-AA9C-CD090033C3FB}" srcOrd="1" destOrd="0" parTransId="{7CC8F7E7-30F7-4347-9D82-C1E982E0A347}" sibTransId="{547BA7EB-18F5-49E1-80B8-12400DF84EE8}"/>
    <dgm:cxn modelId="{50502486-1E8A-5541-88EB-61C9333C363C}" type="presOf" srcId="{B756C462-2E45-408E-BD88-6C3C9B34914C}" destId="{AD38E7EF-1FEF-AF47-83FA-17505CBDB962}" srcOrd="1" destOrd="2" presId="urn:microsoft.com/office/officeart/2005/8/layout/vList4"/>
    <dgm:cxn modelId="{DA63D986-CD28-D54D-B4FE-4CE9F793A985}" type="presOf" srcId="{B756C462-2E45-408E-BD88-6C3C9B34914C}" destId="{113F9D99-36C3-DF4D-BA39-6048FD635BC3}" srcOrd="0" destOrd="2" presId="urn:microsoft.com/office/officeart/2005/8/layout/vList4"/>
    <dgm:cxn modelId="{58323A8E-BBC4-D740-9FB5-EEA56F8A1E96}" type="presOf" srcId="{726ADA55-1C3E-4194-A191-17C833B496D0}" destId="{148A36DB-B478-1B46-BE9F-B63597119814}" srcOrd="0" destOrd="3" presId="urn:microsoft.com/office/officeart/2005/8/layout/vList4"/>
    <dgm:cxn modelId="{1B9BB395-B0BB-4A4A-82A6-CDB663B9107E}" type="presOf" srcId="{79E90EBA-1AB5-40C6-8B69-82668F09DD83}" destId="{148A36DB-B478-1B46-BE9F-B63597119814}" srcOrd="0" destOrd="0" presId="urn:microsoft.com/office/officeart/2005/8/layout/vList4"/>
    <dgm:cxn modelId="{BA5C3298-DBAE-7842-8FDD-BF058A6E37E9}" type="presOf" srcId="{D7243639-402D-4B1A-AF07-A0CA09C0F93E}" destId="{515CFEBE-664B-B840-9F0C-501F7CAA1486}" srcOrd="1" destOrd="1" presId="urn:microsoft.com/office/officeart/2005/8/layout/vList4"/>
    <dgm:cxn modelId="{7E2A3B9A-433C-594A-BE11-4A366FCF0B4E}" type="presOf" srcId="{9F9C4D0E-7B7A-4863-8ABD-1ACB6C1B5808}" destId="{AB02CF69-2B6D-BC4B-B121-E11A5DE613A2}" srcOrd="0" destOrd="0" presId="urn:microsoft.com/office/officeart/2005/8/layout/vList4"/>
    <dgm:cxn modelId="{FD3DEFA0-F155-9641-8ABC-77FCAD87AC1E}" type="presOf" srcId="{9F9C4D0E-7B7A-4863-8ABD-1ACB6C1B5808}" destId="{3E44E776-F627-6F4D-ACEA-E23B51B82885}" srcOrd="1" destOrd="0" presId="urn:microsoft.com/office/officeart/2005/8/layout/vList4"/>
    <dgm:cxn modelId="{E31F0CA2-D52B-425D-A4BD-45B037B78123}" srcId="{9F9C4D0E-7B7A-4863-8ABD-1ACB6C1B5808}" destId="{2361D509-4999-4365-8B8A-24B278A7A454}" srcOrd="0" destOrd="0" parTransId="{0B2D9CDC-93A9-498F-B346-2D355B32EB0E}" sibTransId="{EFDBDE2F-C381-47F0-99EA-20246990F712}"/>
    <dgm:cxn modelId="{E7F1B2A3-25B1-3B4E-B1F3-6E4545CC63AA}" type="presOf" srcId="{5B22B929-6B3E-456A-BD86-3B253F9A7DF1}" destId="{AD38E7EF-1FEF-AF47-83FA-17505CBDB962}" srcOrd="1" destOrd="0" presId="urn:microsoft.com/office/officeart/2005/8/layout/vList4"/>
    <dgm:cxn modelId="{DD5F34A4-9C40-EE4C-835F-5172C5B207E2}" type="presOf" srcId="{A7BFEB84-0AEA-4D1E-BCCB-3A8B72072E7E}" destId="{AD38E7EF-1FEF-AF47-83FA-17505CBDB962}" srcOrd="1" destOrd="3" presId="urn:microsoft.com/office/officeart/2005/8/layout/vList4"/>
    <dgm:cxn modelId="{D64406A9-4F2D-864E-8189-64A823953161}" type="presOf" srcId="{069BCF6A-3005-4594-8900-D280C0A1FDED}" destId="{ED2D5BB7-ECF1-9240-89DB-BC62B733629F}" srcOrd="0" destOrd="2" presId="urn:microsoft.com/office/officeart/2005/8/layout/vList4"/>
    <dgm:cxn modelId="{7254C9AD-0023-5A47-9C2D-706CAE3F71C5}" type="presOf" srcId="{CC0E14D8-7B48-4FC3-A469-C44A9EA6DAC2}" destId="{ED2D5BB7-ECF1-9240-89DB-BC62B733629F}" srcOrd="0" destOrd="1" presId="urn:microsoft.com/office/officeart/2005/8/layout/vList4"/>
    <dgm:cxn modelId="{66E9F4B4-4C83-534F-B51C-ADFFEC2F761D}" type="presOf" srcId="{009838A0-BD36-4729-9D09-5F9C79843900}" destId="{082175F5-AC84-924B-982B-A34C8071E092}" srcOrd="0" destOrd="0" presId="urn:microsoft.com/office/officeart/2005/8/layout/vList4"/>
    <dgm:cxn modelId="{1021EAB9-5A11-43FA-8D35-CC3ECA5DF344}" srcId="{79E90EBA-1AB5-40C6-8B69-82668F09DD83}" destId="{27912C1B-7B76-4CCF-90D6-5F3F28441163}" srcOrd="3" destOrd="0" parTransId="{0D676AC5-19BC-4D4A-AB77-4472EFF5A32D}" sibTransId="{348A884E-1345-4CCA-8196-1D2B443251EF}"/>
    <dgm:cxn modelId="{E689AEBA-ED5A-BB49-8D5F-A0D593E73044}" type="presOf" srcId="{2361D509-4999-4365-8B8A-24B278A7A454}" destId="{3E44E776-F627-6F4D-ACEA-E23B51B82885}" srcOrd="1" destOrd="1" presId="urn:microsoft.com/office/officeart/2005/8/layout/vList4"/>
    <dgm:cxn modelId="{2F6810CD-9BFF-EC42-94EE-D5CFD2067B95}" type="presOf" srcId="{27ED9F9E-3636-44E2-9FD9-CD0EA7CF67CF}" destId="{3E44E776-F627-6F4D-ACEA-E23B51B82885}" srcOrd="1" destOrd="2" presId="urn:microsoft.com/office/officeart/2005/8/layout/vList4"/>
    <dgm:cxn modelId="{2E0F15DF-C9C4-0444-8FC0-EE142D8894BF}" type="presOf" srcId="{B032048D-8BB0-4662-95B9-50F2B07064EC}" destId="{113F9D99-36C3-DF4D-BA39-6048FD635BC3}" srcOrd="0" destOrd="1" presId="urn:microsoft.com/office/officeart/2005/8/layout/vList4"/>
    <dgm:cxn modelId="{5675A6E0-63A5-1149-9F25-D4243EABBEED}" type="presOf" srcId="{27ED9F9E-3636-44E2-9FD9-CD0EA7CF67CF}" destId="{AB02CF69-2B6D-BC4B-B121-E11A5DE613A2}" srcOrd="0" destOrd="2" presId="urn:microsoft.com/office/officeart/2005/8/layout/vList4"/>
    <dgm:cxn modelId="{C6A21DE1-1C11-4704-A952-324E2EE804E9}" srcId="{79E90EBA-1AB5-40C6-8B69-82668F09DD83}" destId="{D7243639-402D-4B1A-AF07-A0CA09C0F93E}" srcOrd="0" destOrd="0" parTransId="{5307C9A3-29CE-462C-82BC-A3EE8AD5A090}" sibTransId="{602E4055-BBFF-41A9-93B7-EFFCA53564BB}"/>
    <dgm:cxn modelId="{B1CCEAE7-7EAD-4183-AD33-A8F9DFCA9B83}" srcId="{9F9C4D0E-7B7A-4863-8ABD-1ACB6C1B5808}" destId="{27ED9F9E-3636-44E2-9FD9-CD0EA7CF67CF}" srcOrd="1" destOrd="0" parTransId="{1384DD75-5CC8-424D-B1ED-E58056285594}" sibTransId="{DB7CC460-C342-4578-91A8-082657625D43}"/>
    <dgm:cxn modelId="{4B203FE8-434F-1F4A-8FA9-4DB6A8CC56C9}" type="presOf" srcId="{5B22B929-6B3E-456A-BD86-3B253F9A7DF1}" destId="{113F9D99-36C3-DF4D-BA39-6048FD635BC3}" srcOrd="0" destOrd="0" presId="urn:microsoft.com/office/officeart/2005/8/layout/vList4"/>
    <dgm:cxn modelId="{C8D4E6E8-F1D5-424F-A16A-4E9C87662550}" type="presOf" srcId="{069BCF6A-3005-4594-8900-D280C0A1FDED}" destId="{00A1502E-889E-1F4F-98C4-0598E9D15836}" srcOrd="1" destOrd="2" presId="urn:microsoft.com/office/officeart/2005/8/layout/vList4"/>
    <dgm:cxn modelId="{F49945ED-BE49-4729-A47A-2932B725AB8A}" srcId="{54D2EBAC-8FE3-49C7-984D-D65684DB160A}" destId="{79E90EBA-1AB5-40C6-8B69-82668F09DD83}" srcOrd="2" destOrd="0" parTransId="{EB6F4E09-928D-4BE3-B585-736DA3F5E695}" sibTransId="{C6759D34-15D7-48E4-9603-CB1BA23F2C72}"/>
    <dgm:cxn modelId="{C05A79F5-F198-49B5-B174-9264C78A961F}" srcId="{5B22B929-6B3E-456A-BD86-3B253F9A7DF1}" destId="{B032048D-8BB0-4662-95B9-50F2B07064EC}" srcOrd="0" destOrd="0" parTransId="{2C9D71C9-568C-4EC6-A935-82FA076F903D}" sibTransId="{432EC734-14CA-4AA6-988F-C77A2F1062C5}"/>
    <dgm:cxn modelId="{D5FA22FB-3CA5-4C4C-A0D9-FD1D74750C7E}" type="presOf" srcId="{B032048D-8BB0-4662-95B9-50F2B07064EC}" destId="{AD38E7EF-1FEF-AF47-83FA-17505CBDB962}" srcOrd="1" destOrd="1" presId="urn:microsoft.com/office/officeart/2005/8/layout/vList4"/>
    <dgm:cxn modelId="{3A8E965A-14AA-B44A-BB2F-08398CAB3240}" type="presParOf" srcId="{D2015331-32FC-7948-9CC5-3B2095F3C678}" destId="{405B8E9A-F6F8-C945-98CE-8CF31BF18D27}" srcOrd="0" destOrd="0" presId="urn:microsoft.com/office/officeart/2005/8/layout/vList4"/>
    <dgm:cxn modelId="{0A5C384F-48ED-1745-91B9-735A709A4DA8}" type="presParOf" srcId="{405B8E9A-F6F8-C945-98CE-8CF31BF18D27}" destId="{ED2D5BB7-ECF1-9240-89DB-BC62B733629F}" srcOrd="0" destOrd="0" presId="urn:microsoft.com/office/officeart/2005/8/layout/vList4"/>
    <dgm:cxn modelId="{FC95C154-50F1-2246-971D-27EBB38E5ABF}" type="presParOf" srcId="{405B8E9A-F6F8-C945-98CE-8CF31BF18D27}" destId="{84DB1E11-D617-114C-98AC-CECBC1AC18B1}" srcOrd="1" destOrd="0" presId="urn:microsoft.com/office/officeart/2005/8/layout/vList4"/>
    <dgm:cxn modelId="{314811E9-A30D-E24B-93EE-0D24306B17F5}" type="presParOf" srcId="{405B8E9A-F6F8-C945-98CE-8CF31BF18D27}" destId="{00A1502E-889E-1F4F-98C4-0598E9D15836}" srcOrd="2" destOrd="0" presId="urn:microsoft.com/office/officeart/2005/8/layout/vList4"/>
    <dgm:cxn modelId="{2C11C848-21C8-934B-A517-E677C6E82E13}" type="presParOf" srcId="{D2015331-32FC-7948-9CC5-3B2095F3C678}" destId="{2E93DB3E-4245-1840-8528-3316EAAEF177}" srcOrd="1" destOrd="0" presId="urn:microsoft.com/office/officeart/2005/8/layout/vList4"/>
    <dgm:cxn modelId="{5DCB25A2-1581-5A4C-BA11-CD624C6624EC}" type="presParOf" srcId="{D2015331-32FC-7948-9CC5-3B2095F3C678}" destId="{6E5B8681-631D-4646-AE0E-BB2E535B7778}" srcOrd="2" destOrd="0" presId="urn:microsoft.com/office/officeart/2005/8/layout/vList4"/>
    <dgm:cxn modelId="{4B3855C4-AAE3-8B43-93D1-361F80BEE7A9}" type="presParOf" srcId="{6E5B8681-631D-4646-AE0E-BB2E535B7778}" destId="{113F9D99-36C3-DF4D-BA39-6048FD635BC3}" srcOrd="0" destOrd="0" presId="urn:microsoft.com/office/officeart/2005/8/layout/vList4"/>
    <dgm:cxn modelId="{69D41DC8-B7E1-1340-BC50-FE9ED476BF5B}" type="presParOf" srcId="{6E5B8681-631D-4646-AE0E-BB2E535B7778}" destId="{260B44C5-5D26-5947-81CF-663926EE6529}" srcOrd="1" destOrd="0" presId="urn:microsoft.com/office/officeart/2005/8/layout/vList4"/>
    <dgm:cxn modelId="{1AC40513-D3D7-474B-9DE6-8136602A2FC9}" type="presParOf" srcId="{6E5B8681-631D-4646-AE0E-BB2E535B7778}" destId="{AD38E7EF-1FEF-AF47-83FA-17505CBDB962}" srcOrd="2" destOrd="0" presId="urn:microsoft.com/office/officeart/2005/8/layout/vList4"/>
    <dgm:cxn modelId="{31AB0688-6C8E-CD48-BE6D-9DD1E0FDC6B0}" type="presParOf" srcId="{D2015331-32FC-7948-9CC5-3B2095F3C678}" destId="{F43241D3-5DFF-C74A-B488-2DE7DBBBB2E2}" srcOrd="3" destOrd="0" presId="urn:microsoft.com/office/officeart/2005/8/layout/vList4"/>
    <dgm:cxn modelId="{F42B0C2B-1FB5-524A-90C6-0BB46D07E265}" type="presParOf" srcId="{D2015331-32FC-7948-9CC5-3B2095F3C678}" destId="{B105DA99-2313-0745-A65D-7C2B602D3265}" srcOrd="4" destOrd="0" presId="urn:microsoft.com/office/officeart/2005/8/layout/vList4"/>
    <dgm:cxn modelId="{26877C56-461F-CD46-BCC2-ECCA35CF3191}" type="presParOf" srcId="{B105DA99-2313-0745-A65D-7C2B602D3265}" destId="{148A36DB-B478-1B46-BE9F-B63597119814}" srcOrd="0" destOrd="0" presId="urn:microsoft.com/office/officeart/2005/8/layout/vList4"/>
    <dgm:cxn modelId="{DFDE8EDF-540C-7C47-896E-C197667B09F7}" type="presParOf" srcId="{B105DA99-2313-0745-A65D-7C2B602D3265}" destId="{FCA5DCDD-3E32-2548-891F-6ADB1BCFBC38}" srcOrd="1" destOrd="0" presId="urn:microsoft.com/office/officeart/2005/8/layout/vList4"/>
    <dgm:cxn modelId="{124965C4-382C-5C42-8143-58AAB7A984EA}" type="presParOf" srcId="{B105DA99-2313-0745-A65D-7C2B602D3265}" destId="{515CFEBE-664B-B840-9F0C-501F7CAA1486}" srcOrd="2" destOrd="0" presId="urn:microsoft.com/office/officeart/2005/8/layout/vList4"/>
    <dgm:cxn modelId="{7623870F-00ED-924A-AF8E-53AA56278215}" type="presParOf" srcId="{D2015331-32FC-7948-9CC5-3B2095F3C678}" destId="{93D1AF45-AE14-664E-B0F0-C7A1754D4416}" srcOrd="5" destOrd="0" presId="urn:microsoft.com/office/officeart/2005/8/layout/vList4"/>
    <dgm:cxn modelId="{494AC238-B23F-5B4D-A8FB-8D41A4A91E51}" type="presParOf" srcId="{D2015331-32FC-7948-9CC5-3B2095F3C678}" destId="{2F8E5CF8-8057-AC45-AE54-1B84666E6CB5}" srcOrd="6" destOrd="0" presId="urn:microsoft.com/office/officeart/2005/8/layout/vList4"/>
    <dgm:cxn modelId="{A5F788A1-C579-3B42-8C6D-DA54A9ADD977}" type="presParOf" srcId="{2F8E5CF8-8057-AC45-AE54-1B84666E6CB5}" destId="{082175F5-AC84-924B-982B-A34C8071E092}" srcOrd="0" destOrd="0" presId="urn:microsoft.com/office/officeart/2005/8/layout/vList4"/>
    <dgm:cxn modelId="{3E0B6BDC-5395-2747-8D7D-CB1BA0D8308E}" type="presParOf" srcId="{2F8E5CF8-8057-AC45-AE54-1B84666E6CB5}" destId="{188A9C77-0CCB-6244-B4D8-C760B8F09E56}" srcOrd="1" destOrd="0" presId="urn:microsoft.com/office/officeart/2005/8/layout/vList4"/>
    <dgm:cxn modelId="{B9CDD035-A3D6-2F4E-8489-19B259121AF6}" type="presParOf" srcId="{2F8E5CF8-8057-AC45-AE54-1B84666E6CB5}" destId="{78F7C385-A457-8A43-AB34-A15BE8411430}" srcOrd="2" destOrd="0" presId="urn:microsoft.com/office/officeart/2005/8/layout/vList4"/>
    <dgm:cxn modelId="{A4378BBC-8BB2-8841-9C26-9A819504B2BB}" type="presParOf" srcId="{D2015331-32FC-7948-9CC5-3B2095F3C678}" destId="{C13DA247-9610-C946-94B6-815F886D3FF5}" srcOrd="7" destOrd="0" presId="urn:microsoft.com/office/officeart/2005/8/layout/vList4"/>
    <dgm:cxn modelId="{39D18938-FC24-AC4E-9244-1A5D388490CC}" type="presParOf" srcId="{D2015331-32FC-7948-9CC5-3B2095F3C678}" destId="{DA2175AE-56BC-6A4D-8D04-98C787B81A6C}" srcOrd="8" destOrd="0" presId="urn:microsoft.com/office/officeart/2005/8/layout/vList4"/>
    <dgm:cxn modelId="{E3695657-CE64-3446-80E9-4DC37B2313BF}" type="presParOf" srcId="{DA2175AE-56BC-6A4D-8D04-98C787B81A6C}" destId="{AB02CF69-2B6D-BC4B-B121-E11A5DE613A2}" srcOrd="0" destOrd="0" presId="urn:microsoft.com/office/officeart/2005/8/layout/vList4"/>
    <dgm:cxn modelId="{1CCF53A1-0DD1-7E4B-866F-8C558E99A676}" type="presParOf" srcId="{DA2175AE-56BC-6A4D-8D04-98C787B81A6C}" destId="{C431AA3A-41F8-4E45-8A8A-DC1E545949C0}" srcOrd="1" destOrd="0" presId="urn:microsoft.com/office/officeart/2005/8/layout/vList4"/>
    <dgm:cxn modelId="{9354D746-B295-3F4F-903D-46B614960019}" type="presParOf" srcId="{DA2175AE-56BC-6A4D-8D04-98C787B81A6C}" destId="{3E44E776-F627-6F4D-ACEA-E23B51B8288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D5BB7-ECF1-9240-89DB-BC62B733629F}">
      <dsp:nvSpPr>
        <dsp:cNvPr id="0" name=""/>
        <dsp:cNvSpPr/>
      </dsp:nvSpPr>
      <dsp:spPr>
        <a:xfrm>
          <a:off x="0" y="0"/>
          <a:ext cx="4610100" cy="1012955"/>
        </a:xfrm>
        <a:prstGeom prst="roundRect">
          <a:avLst/>
        </a:prstGeom>
        <a:solidFill>
          <a:srgbClr val="6468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solidFill>
              <a:schemeClr val="accent4">
                <a:lumMod val="20000"/>
                <a:lumOff val="80000"/>
              </a:schemeClr>
            </a:solidFill>
            <a:latin typeface="Agency FB" panose="020B0503020202020204" pitchFamily="34" charset="0"/>
          </a:endParaRPr>
        </a:p>
        <a:p>
          <a:pPr marL="114300" lvl="1" indent="-114300" algn="l" defTabSz="622300">
            <a:lnSpc>
              <a:spcPct val="90000"/>
            </a:lnSpc>
            <a:spcBef>
              <a:spcPct val="0"/>
            </a:spcBef>
            <a:spcAft>
              <a:spcPct val="15000"/>
            </a:spcAft>
            <a:buChar char="•"/>
          </a:pPr>
          <a:r>
            <a:rPr lang="en-US" sz="1400" kern="1200" dirty="0">
              <a:solidFill>
                <a:schemeClr val="accent4">
                  <a:lumMod val="20000"/>
                  <a:lumOff val="80000"/>
                </a:schemeClr>
              </a:solidFill>
              <a:latin typeface="Agency FB" panose="020B0503020202020204" pitchFamily="34" charset="0"/>
            </a:rPr>
            <a:t>Bandar </a:t>
          </a:r>
          <a:r>
            <a:rPr lang="en-US" sz="1400" kern="1200" dirty="0" err="1">
              <a:solidFill>
                <a:schemeClr val="accent4">
                  <a:lumMod val="20000"/>
                  <a:lumOff val="80000"/>
                </a:schemeClr>
              </a:solidFill>
              <a:latin typeface="Agency FB" panose="020B0503020202020204" pitchFamily="34" charset="0"/>
            </a:rPr>
            <a:t>Udara</a:t>
          </a:r>
          <a:endParaRPr lang="en-US" sz="1400" kern="1200" dirty="0">
            <a:solidFill>
              <a:schemeClr val="accent4">
                <a:lumMod val="20000"/>
                <a:lumOff val="80000"/>
              </a:schemeClr>
            </a:solidFill>
            <a:latin typeface="Agency FB" panose="020B0503020202020204" pitchFamily="34" charset="0"/>
          </a:endParaRPr>
        </a:p>
        <a:p>
          <a:pPr marL="114300" lvl="1" indent="-114300" algn="l" defTabSz="622300">
            <a:lnSpc>
              <a:spcPct val="90000"/>
            </a:lnSpc>
            <a:spcBef>
              <a:spcPct val="0"/>
            </a:spcBef>
            <a:spcAft>
              <a:spcPct val="15000"/>
            </a:spcAft>
            <a:buChar char="•"/>
          </a:pPr>
          <a:r>
            <a:rPr lang="en-US" sz="1400" kern="1200" dirty="0" err="1">
              <a:solidFill>
                <a:schemeClr val="accent4">
                  <a:lumMod val="20000"/>
                  <a:lumOff val="80000"/>
                </a:schemeClr>
              </a:solidFill>
              <a:latin typeface="Agency FB" panose="020B0503020202020204" pitchFamily="34" charset="0"/>
            </a:rPr>
            <a:t>Pelabuhan</a:t>
          </a:r>
          <a:endParaRPr lang="en-US" sz="1400" kern="1200" dirty="0">
            <a:solidFill>
              <a:schemeClr val="accent4">
                <a:lumMod val="20000"/>
                <a:lumOff val="80000"/>
              </a:schemeClr>
            </a:solidFill>
            <a:latin typeface="Agency FB" panose="020B0503020202020204" pitchFamily="34" charset="0"/>
          </a:endParaRPr>
        </a:p>
      </dsp:txBody>
      <dsp:txXfrm>
        <a:off x="1023315" y="0"/>
        <a:ext cx="3586784" cy="1012955"/>
      </dsp:txXfrm>
    </dsp:sp>
    <dsp:sp modelId="{84DB1E11-D617-114C-98AC-CECBC1AC18B1}">
      <dsp:nvSpPr>
        <dsp:cNvPr id="0" name=""/>
        <dsp:cNvSpPr/>
      </dsp:nvSpPr>
      <dsp:spPr>
        <a:xfrm>
          <a:off x="101295" y="101295"/>
          <a:ext cx="922020" cy="81036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3F9D99-36C3-DF4D-BA39-6048FD635BC3}">
      <dsp:nvSpPr>
        <dsp:cNvPr id="0" name=""/>
        <dsp:cNvSpPr/>
      </dsp:nvSpPr>
      <dsp:spPr>
        <a:xfrm>
          <a:off x="0" y="1114250"/>
          <a:ext cx="4610100" cy="1012955"/>
        </a:xfrm>
        <a:prstGeom prst="roundRect">
          <a:avLst>
            <a:gd name="adj" fmla="val 10000"/>
          </a:avLst>
        </a:prstGeom>
        <a:solidFill>
          <a:srgbClr val="6468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dirty="0">
            <a:solidFill>
              <a:schemeClr val="accent4">
                <a:lumMod val="20000"/>
                <a:lumOff val="80000"/>
              </a:schemeClr>
            </a:solidFill>
            <a:latin typeface="Agency FB" panose="020B0503020202020204" pitchFamily="34" charset="0"/>
          </a:endParaRPr>
        </a:p>
        <a:p>
          <a:pPr marL="114300" lvl="1" indent="-114300" algn="l" defTabSz="622300">
            <a:lnSpc>
              <a:spcPct val="90000"/>
            </a:lnSpc>
            <a:spcBef>
              <a:spcPct val="0"/>
            </a:spcBef>
            <a:spcAft>
              <a:spcPct val="15000"/>
            </a:spcAft>
            <a:buChar char="•"/>
          </a:pPr>
          <a:r>
            <a:rPr lang="en-US" sz="1400" kern="1200" dirty="0" err="1">
              <a:solidFill>
                <a:schemeClr val="accent4">
                  <a:lumMod val="20000"/>
                  <a:lumOff val="80000"/>
                </a:schemeClr>
              </a:solidFill>
              <a:latin typeface="Agency FB" panose="020B0503020202020204" pitchFamily="34" charset="0"/>
            </a:rPr>
            <a:t>Kepolisian</a:t>
          </a:r>
          <a:endParaRPr lang="en-US" sz="1400" kern="1200" dirty="0">
            <a:solidFill>
              <a:schemeClr val="accent4">
                <a:lumMod val="20000"/>
                <a:lumOff val="80000"/>
              </a:schemeClr>
            </a:solidFill>
            <a:latin typeface="Agency FB" panose="020B0503020202020204" pitchFamily="34" charset="0"/>
          </a:endParaRPr>
        </a:p>
        <a:p>
          <a:pPr marL="114300" lvl="1" indent="-114300" algn="l" defTabSz="622300">
            <a:lnSpc>
              <a:spcPct val="90000"/>
            </a:lnSpc>
            <a:spcBef>
              <a:spcPct val="0"/>
            </a:spcBef>
            <a:spcAft>
              <a:spcPct val="15000"/>
            </a:spcAft>
            <a:buChar char="•"/>
          </a:pPr>
          <a:r>
            <a:rPr lang="en-US" sz="1400" kern="1200">
              <a:solidFill>
                <a:schemeClr val="accent4">
                  <a:lumMod val="20000"/>
                  <a:lumOff val="80000"/>
                </a:schemeClr>
              </a:solidFill>
              <a:latin typeface="Agency FB" panose="020B0503020202020204" pitchFamily="34" charset="0"/>
            </a:rPr>
            <a:t>Kejaksaan</a:t>
          </a:r>
          <a:endParaRPr lang="en-US" sz="1400" kern="1200" dirty="0">
            <a:solidFill>
              <a:schemeClr val="accent4">
                <a:lumMod val="20000"/>
                <a:lumOff val="80000"/>
              </a:schemeClr>
            </a:solidFill>
            <a:latin typeface="Agency FB" panose="020B0503020202020204" pitchFamily="34" charset="0"/>
          </a:endParaRPr>
        </a:p>
        <a:p>
          <a:pPr marL="114300" lvl="1" indent="-114300" algn="l" defTabSz="622300">
            <a:lnSpc>
              <a:spcPct val="90000"/>
            </a:lnSpc>
            <a:spcBef>
              <a:spcPct val="0"/>
            </a:spcBef>
            <a:spcAft>
              <a:spcPct val="15000"/>
            </a:spcAft>
            <a:buChar char="•"/>
          </a:pPr>
          <a:r>
            <a:rPr lang="en-US" sz="1400" kern="1200" dirty="0">
              <a:solidFill>
                <a:schemeClr val="accent4">
                  <a:lumMod val="20000"/>
                  <a:lumOff val="80000"/>
                </a:schemeClr>
              </a:solidFill>
              <a:latin typeface="Agency FB" panose="020B0503020202020204" pitchFamily="34" charset="0"/>
            </a:rPr>
            <a:t>MA</a:t>
          </a:r>
        </a:p>
      </dsp:txBody>
      <dsp:txXfrm>
        <a:off x="1023315" y="1114250"/>
        <a:ext cx="3586784" cy="1012955"/>
      </dsp:txXfrm>
    </dsp:sp>
    <dsp:sp modelId="{260B44C5-5D26-5947-81CF-663926EE6529}">
      <dsp:nvSpPr>
        <dsp:cNvPr id="0" name=""/>
        <dsp:cNvSpPr/>
      </dsp:nvSpPr>
      <dsp:spPr>
        <a:xfrm>
          <a:off x="101295" y="1215546"/>
          <a:ext cx="922020" cy="81036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8A36DB-B478-1B46-BE9F-B63597119814}">
      <dsp:nvSpPr>
        <dsp:cNvPr id="0" name=""/>
        <dsp:cNvSpPr/>
      </dsp:nvSpPr>
      <dsp:spPr>
        <a:xfrm>
          <a:off x="0" y="2228501"/>
          <a:ext cx="4610100" cy="1012955"/>
        </a:xfrm>
        <a:prstGeom prst="roundRect">
          <a:avLst>
            <a:gd name="adj" fmla="val 10000"/>
          </a:avLst>
        </a:prstGeom>
        <a:solidFill>
          <a:srgbClr val="6468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dirty="0">
            <a:solidFill>
              <a:schemeClr val="accent4">
                <a:lumMod val="20000"/>
                <a:lumOff val="80000"/>
              </a:schemeClr>
            </a:solidFill>
            <a:latin typeface="Agency FB" panose="020B0503020202020204" pitchFamily="34" charset="0"/>
          </a:endParaRPr>
        </a:p>
        <a:p>
          <a:pPr marL="114300" lvl="1" indent="-114300" algn="l" defTabSz="622300">
            <a:lnSpc>
              <a:spcPct val="90000"/>
            </a:lnSpc>
            <a:spcBef>
              <a:spcPct val="0"/>
            </a:spcBef>
            <a:spcAft>
              <a:spcPct val="15000"/>
            </a:spcAft>
            <a:buChar char="•"/>
          </a:pPr>
          <a:r>
            <a:rPr lang="en-US" sz="1400" kern="1200" dirty="0" err="1">
              <a:solidFill>
                <a:schemeClr val="accent4">
                  <a:lumMod val="20000"/>
                  <a:lumOff val="80000"/>
                </a:schemeClr>
              </a:solidFill>
              <a:latin typeface="Agency FB" panose="020B0503020202020204" pitchFamily="34" charset="0"/>
            </a:rPr>
            <a:t>Disdukcapil</a:t>
          </a:r>
          <a:endParaRPr lang="en-US" sz="1400" kern="1200" dirty="0">
            <a:solidFill>
              <a:schemeClr val="accent4">
                <a:lumMod val="20000"/>
                <a:lumOff val="80000"/>
              </a:schemeClr>
            </a:solidFill>
            <a:latin typeface="Agency FB" panose="020B0503020202020204" pitchFamily="34" charset="0"/>
          </a:endParaRPr>
        </a:p>
        <a:p>
          <a:pPr marL="114300" lvl="1" indent="-114300" algn="l" defTabSz="622300">
            <a:lnSpc>
              <a:spcPct val="90000"/>
            </a:lnSpc>
            <a:spcBef>
              <a:spcPct val="0"/>
            </a:spcBef>
            <a:spcAft>
              <a:spcPct val="15000"/>
            </a:spcAft>
            <a:buChar char="•"/>
          </a:pPr>
          <a:r>
            <a:rPr lang="en-US" sz="1400" kern="1200" dirty="0" err="1">
              <a:solidFill>
                <a:schemeClr val="accent4">
                  <a:lumMod val="20000"/>
                  <a:lumOff val="80000"/>
                </a:schemeClr>
              </a:solidFill>
              <a:latin typeface="Agency FB" panose="020B0503020202020204" pitchFamily="34" charset="0"/>
            </a:rPr>
            <a:t>Samsat</a:t>
          </a:r>
          <a:endParaRPr lang="en-US" sz="1400" kern="1200" dirty="0">
            <a:solidFill>
              <a:schemeClr val="accent4">
                <a:lumMod val="20000"/>
                <a:lumOff val="80000"/>
              </a:schemeClr>
            </a:solidFill>
            <a:latin typeface="Agency FB" panose="020B0503020202020204" pitchFamily="34" charset="0"/>
          </a:endParaRPr>
        </a:p>
        <a:p>
          <a:pPr marL="114300" lvl="1" indent="-114300" algn="l" defTabSz="622300">
            <a:lnSpc>
              <a:spcPct val="90000"/>
            </a:lnSpc>
            <a:spcBef>
              <a:spcPct val="0"/>
            </a:spcBef>
            <a:spcAft>
              <a:spcPct val="15000"/>
            </a:spcAft>
            <a:buChar char="•"/>
          </a:pPr>
          <a:r>
            <a:rPr lang="en-US" sz="1400" kern="1200" dirty="0">
              <a:solidFill>
                <a:schemeClr val="accent4">
                  <a:lumMod val="20000"/>
                  <a:lumOff val="80000"/>
                </a:schemeClr>
              </a:solidFill>
              <a:latin typeface="Agency FB" panose="020B0503020202020204" pitchFamily="34" charset="0"/>
            </a:rPr>
            <a:t>RSUD/</a:t>
          </a:r>
          <a:r>
            <a:rPr lang="en-US" sz="1400" kern="1200" dirty="0" err="1">
              <a:solidFill>
                <a:schemeClr val="accent4">
                  <a:lumMod val="20000"/>
                  <a:lumOff val="80000"/>
                </a:schemeClr>
              </a:solidFill>
              <a:latin typeface="Agency FB" panose="020B0503020202020204" pitchFamily="34" charset="0"/>
            </a:rPr>
            <a:t>Puskesmas</a:t>
          </a:r>
          <a:endParaRPr lang="en-US" sz="1400" kern="1200" dirty="0">
            <a:solidFill>
              <a:schemeClr val="accent4">
                <a:lumMod val="20000"/>
                <a:lumOff val="80000"/>
              </a:schemeClr>
            </a:solidFill>
            <a:latin typeface="Agency FB" panose="020B0503020202020204" pitchFamily="34" charset="0"/>
          </a:endParaRPr>
        </a:p>
        <a:p>
          <a:pPr marL="114300" lvl="1" indent="-114300" algn="l" defTabSz="622300">
            <a:lnSpc>
              <a:spcPct val="90000"/>
            </a:lnSpc>
            <a:spcBef>
              <a:spcPct val="0"/>
            </a:spcBef>
            <a:spcAft>
              <a:spcPct val="15000"/>
            </a:spcAft>
            <a:buChar char="•"/>
          </a:pPr>
          <a:r>
            <a:rPr lang="en-US" sz="1400" kern="1200">
              <a:solidFill>
                <a:schemeClr val="accent4">
                  <a:lumMod val="20000"/>
                  <a:lumOff val="80000"/>
                </a:schemeClr>
              </a:solidFill>
              <a:latin typeface="Agency FB" panose="020B0503020202020204" pitchFamily="34" charset="0"/>
            </a:rPr>
            <a:t>PTSP</a:t>
          </a:r>
          <a:endParaRPr lang="en-US" sz="1400" kern="1200" dirty="0">
            <a:solidFill>
              <a:schemeClr val="accent4">
                <a:lumMod val="20000"/>
                <a:lumOff val="80000"/>
              </a:schemeClr>
            </a:solidFill>
            <a:latin typeface="Agency FB" panose="020B0503020202020204" pitchFamily="34" charset="0"/>
          </a:endParaRPr>
        </a:p>
      </dsp:txBody>
      <dsp:txXfrm>
        <a:off x="1023315" y="2228501"/>
        <a:ext cx="3586784" cy="1012955"/>
      </dsp:txXfrm>
    </dsp:sp>
    <dsp:sp modelId="{FCA5DCDD-3E32-2548-891F-6ADB1BCFBC38}">
      <dsp:nvSpPr>
        <dsp:cNvPr id="0" name=""/>
        <dsp:cNvSpPr/>
      </dsp:nvSpPr>
      <dsp:spPr>
        <a:xfrm>
          <a:off x="101295" y="2329797"/>
          <a:ext cx="922020" cy="81036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2175F5-AC84-924B-982B-A34C8071E092}">
      <dsp:nvSpPr>
        <dsp:cNvPr id="0" name=""/>
        <dsp:cNvSpPr/>
      </dsp:nvSpPr>
      <dsp:spPr>
        <a:xfrm>
          <a:off x="0" y="3342752"/>
          <a:ext cx="4610100" cy="1012955"/>
        </a:xfrm>
        <a:prstGeom prst="roundRect">
          <a:avLst>
            <a:gd name="adj" fmla="val 10000"/>
          </a:avLst>
        </a:prstGeom>
        <a:solidFill>
          <a:srgbClr val="6468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accent4">
                  <a:lumMod val="20000"/>
                  <a:lumOff val="80000"/>
                </a:schemeClr>
              </a:solidFill>
              <a:latin typeface="Agency FB" panose="020B0503020202020204" pitchFamily="34" charset="0"/>
            </a:rPr>
            <a:t>ATR/BPN</a:t>
          </a:r>
        </a:p>
      </dsp:txBody>
      <dsp:txXfrm>
        <a:off x="1023315" y="3342752"/>
        <a:ext cx="3586784" cy="1012955"/>
      </dsp:txXfrm>
    </dsp:sp>
    <dsp:sp modelId="{188A9C77-0CCB-6244-B4D8-C760B8F09E56}">
      <dsp:nvSpPr>
        <dsp:cNvPr id="0" name=""/>
        <dsp:cNvSpPr/>
      </dsp:nvSpPr>
      <dsp:spPr>
        <a:xfrm>
          <a:off x="101295" y="3444047"/>
          <a:ext cx="922020" cy="810364"/>
        </a:xfrm>
        <a:prstGeom prst="roundRect">
          <a:avLst>
            <a:gd name="adj" fmla="val 1000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6258" t="2180" r="4993" b="218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02CF69-2B6D-BC4B-B121-E11A5DE613A2}">
      <dsp:nvSpPr>
        <dsp:cNvPr id="0" name=""/>
        <dsp:cNvSpPr/>
      </dsp:nvSpPr>
      <dsp:spPr>
        <a:xfrm>
          <a:off x="0" y="4457002"/>
          <a:ext cx="4610100" cy="1012955"/>
        </a:xfrm>
        <a:prstGeom prst="roundRect">
          <a:avLst>
            <a:gd name="adj" fmla="val 10000"/>
          </a:avLst>
        </a:prstGeom>
        <a:solidFill>
          <a:srgbClr val="6468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dirty="0">
            <a:solidFill>
              <a:schemeClr val="accent4">
                <a:lumMod val="20000"/>
                <a:lumOff val="80000"/>
              </a:schemeClr>
            </a:solidFill>
            <a:latin typeface="Agency FB" panose="020B0503020202020204" pitchFamily="34" charset="0"/>
          </a:endParaRPr>
        </a:p>
        <a:p>
          <a:pPr marL="114300" lvl="1" indent="-114300" algn="l" defTabSz="622300">
            <a:lnSpc>
              <a:spcPct val="90000"/>
            </a:lnSpc>
            <a:spcBef>
              <a:spcPct val="0"/>
            </a:spcBef>
            <a:spcAft>
              <a:spcPct val="15000"/>
            </a:spcAft>
            <a:buChar char="•"/>
          </a:pPr>
          <a:r>
            <a:rPr lang="en-ID" sz="1400" kern="1200" dirty="0" err="1">
              <a:solidFill>
                <a:schemeClr val="accent4">
                  <a:lumMod val="20000"/>
                  <a:lumOff val="80000"/>
                </a:schemeClr>
              </a:solidFill>
              <a:latin typeface="Agency FB" panose="020B0503020202020204" pitchFamily="34" charset="0"/>
            </a:rPr>
            <a:t>Perbatasan</a:t>
          </a:r>
          <a:r>
            <a:rPr lang="en-ID" sz="1400" kern="1200" dirty="0">
              <a:solidFill>
                <a:schemeClr val="accent4">
                  <a:lumMod val="20000"/>
                  <a:lumOff val="80000"/>
                </a:schemeClr>
              </a:solidFill>
              <a:latin typeface="Agency FB" panose="020B0503020202020204" pitchFamily="34" charset="0"/>
            </a:rPr>
            <a:t> Negara</a:t>
          </a:r>
          <a:endParaRPr lang="en-US" sz="1400" kern="1200" dirty="0">
            <a:solidFill>
              <a:schemeClr val="accent4">
                <a:lumMod val="20000"/>
                <a:lumOff val="80000"/>
              </a:schemeClr>
            </a:solidFill>
            <a:latin typeface="Agency FB" panose="020B0503020202020204" pitchFamily="34" charset="0"/>
          </a:endParaRPr>
        </a:p>
        <a:p>
          <a:pPr marL="114300" lvl="1" indent="-114300" algn="l" defTabSz="622300">
            <a:lnSpc>
              <a:spcPct val="90000"/>
            </a:lnSpc>
            <a:spcBef>
              <a:spcPct val="0"/>
            </a:spcBef>
            <a:spcAft>
              <a:spcPct val="15000"/>
            </a:spcAft>
            <a:buChar char="•"/>
          </a:pPr>
          <a:r>
            <a:rPr lang="en-ID" sz="1400" kern="1200" dirty="0" err="1">
              <a:solidFill>
                <a:schemeClr val="accent4">
                  <a:lumMod val="20000"/>
                  <a:lumOff val="80000"/>
                </a:schemeClr>
              </a:solidFill>
              <a:latin typeface="Agency FB" panose="020B0503020202020204" pitchFamily="34" charset="0"/>
            </a:rPr>
            <a:t>Kependidikan</a:t>
          </a:r>
          <a:endParaRPr lang="en-US" sz="1400" kern="1200" dirty="0">
            <a:solidFill>
              <a:schemeClr val="accent4">
                <a:lumMod val="20000"/>
                <a:lumOff val="80000"/>
              </a:schemeClr>
            </a:solidFill>
            <a:latin typeface="Agency FB" panose="020B0503020202020204" pitchFamily="34" charset="0"/>
          </a:endParaRPr>
        </a:p>
      </dsp:txBody>
      <dsp:txXfrm>
        <a:off x="1023315" y="4457002"/>
        <a:ext cx="3586784" cy="1012955"/>
      </dsp:txXfrm>
    </dsp:sp>
    <dsp:sp modelId="{C431AA3A-41F8-4E45-8A8A-DC1E545949C0}">
      <dsp:nvSpPr>
        <dsp:cNvPr id="0" name=""/>
        <dsp:cNvSpPr/>
      </dsp:nvSpPr>
      <dsp:spPr>
        <a:xfrm>
          <a:off x="101295" y="4558298"/>
          <a:ext cx="922020" cy="81036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Tampungan Tangga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3DF8C-4181-5648-9937-267F2570C49C}" type="datetimeFigureOut">
              <a:rPr lang="id-ID" smtClean="0"/>
              <a:t>17/02/2022</a:t>
            </a:fld>
            <a:endParaRPr lang="id-ID"/>
          </a:p>
        </p:txBody>
      </p:sp>
      <p:sp>
        <p:nvSpPr>
          <p:cNvPr id="4" name="Tampungan Gambar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Tampungan Catatan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6" name="Tampungan Ka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Tampungan Nomor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32F8D-7D4B-3C40-98F5-CD82F40DCD4C}" type="slidenum">
              <a:rPr lang="id-ID" smtClean="0"/>
              <a:t>‹#›</a:t>
            </a:fld>
            <a:endParaRPr lang="id-ID"/>
          </a:p>
        </p:txBody>
      </p:sp>
    </p:spTree>
    <p:extLst>
      <p:ext uri="{BB962C8B-B14F-4D97-AF65-F5344CB8AC3E}">
        <p14:creationId xmlns:p14="http://schemas.microsoft.com/office/powerpoint/2010/main" val="150069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5"/>
          </p:nvPr>
        </p:nvSpPr>
        <p:spPr/>
        <p:txBody>
          <a:bodyPr/>
          <a:lstStyle/>
          <a:p>
            <a:fld id="{C4232F8D-7D4B-3C40-98F5-CD82F40DCD4C}" type="slidenum">
              <a:rPr lang="id-ID" smtClean="0"/>
              <a:t>3</a:t>
            </a:fld>
            <a:endParaRPr lang="id-ID"/>
          </a:p>
        </p:txBody>
      </p:sp>
    </p:spTree>
    <p:extLst>
      <p:ext uri="{BB962C8B-B14F-4D97-AF65-F5344CB8AC3E}">
        <p14:creationId xmlns:p14="http://schemas.microsoft.com/office/powerpoint/2010/main" val="3152187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14113B6-15B7-C64F-9A46-E312B6859078}"/>
              </a:ext>
            </a:extLst>
          </p:cNvPr>
          <p:cNvSpPr>
            <a:spLocks noGrp="1"/>
          </p:cNvSpPr>
          <p:nvPr>
            <p:ph type="ctrTitle"/>
          </p:nvPr>
        </p:nvSpPr>
        <p:spPr>
          <a:xfrm>
            <a:off x="1524000" y="1122363"/>
            <a:ext cx="9144000" cy="2387600"/>
          </a:xfrm>
        </p:spPr>
        <p:txBody>
          <a:bodyPr anchor="b"/>
          <a:lstStyle>
            <a:lvl1pPr algn="ctr">
              <a:defRPr sz="6000"/>
            </a:lvl1pPr>
          </a:lstStyle>
          <a:p>
            <a:r>
              <a:rPr lang="id-ID"/>
              <a:t>Klik untuk mengedit gaya judul Master</a:t>
            </a:r>
          </a:p>
        </p:txBody>
      </p:sp>
      <p:sp>
        <p:nvSpPr>
          <p:cNvPr id="3" name="Subjudul 2">
            <a:extLst>
              <a:ext uri="{FF2B5EF4-FFF2-40B4-BE49-F238E27FC236}">
                <a16:creationId xmlns:a16="http://schemas.microsoft.com/office/drawing/2014/main" id="{EB9C34A4-B715-DE44-9028-4F5E0E680B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p>
        </p:txBody>
      </p:sp>
      <p:sp>
        <p:nvSpPr>
          <p:cNvPr id="4" name="Tampungan Tanggal 3">
            <a:extLst>
              <a:ext uri="{FF2B5EF4-FFF2-40B4-BE49-F238E27FC236}">
                <a16:creationId xmlns:a16="http://schemas.microsoft.com/office/drawing/2014/main" id="{98825565-BCD5-E348-97D8-57CBC88DFE79}"/>
              </a:ext>
            </a:extLst>
          </p:cNvPr>
          <p:cNvSpPr>
            <a:spLocks noGrp="1"/>
          </p:cNvSpPr>
          <p:nvPr>
            <p:ph type="dt" sz="half" idx="10"/>
          </p:nvPr>
        </p:nvSpPr>
        <p:spPr/>
        <p:txBody>
          <a:bodyPr/>
          <a:lstStyle/>
          <a:p>
            <a:fld id="{89E1A3B8-97F1-9547-BCC8-9EC3A761510E}" type="datetimeFigureOut">
              <a:rPr lang="id-ID" smtClean="0"/>
              <a:t>17/02/2022</a:t>
            </a:fld>
            <a:endParaRPr lang="id-ID"/>
          </a:p>
        </p:txBody>
      </p:sp>
      <p:sp>
        <p:nvSpPr>
          <p:cNvPr id="5" name="Tampungan Kaki 4">
            <a:extLst>
              <a:ext uri="{FF2B5EF4-FFF2-40B4-BE49-F238E27FC236}">
                <a16:creationId xmlns:a16="http://schemas.microsoft.com/office/drawing/2014/main" id="{C2C96A4F-D749-3345-97B2-ABA2806749BC}"/>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11510298-161F-CF42-86FA-A70A92F6A186}"/>
              </a:ext>
            </a:extLst>
          </p:cNvPr>
          <p:cNvSpPr>
            <a:spLocks noGrp="1"/>
          </p:cNvSpPr>
          <p:nvPr>
            <p:ph type="sldNum" sz="quarter" idx="12"/>
          </p:nvPr>
        </p:nvSpPr>
        <p:spPr/>
        <p:txBody>
          <a:bodyPr/>
          <a:lstStyle/>
          <a:p>
            <a:fld id="{2DA4FEB2-BE95-DD42-A284-B1F2926FED67}" type="slidenum">
              <a:rPr lang="id-ID" smtClean="0"/>
              <a:t>‹#›</a:t>
            </a:fld>
            <a:endParaRPr lang="id-ID"/>
          </a:p>
        </p:txBody>
      </p:sp>
    </p:spTree>
    <p:extLst>
      <p:ext uri="{BB962C8B-B14F-4D97-AF65-F5344CB8AC3E}">
        <p14:creationId xmlns:p14="http://schemas.microsoft.com/office/powerpoint/2010/main" val="239866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D712CA11-F45F-4746-AA39-D6F1822886F2}"/>
              </a:ext>
            </a:extLst>
          </p:cNvPr>
          <p:cNvSpPr>
            <a:spLocks noGrp="1"/>
          </p:cNvSpPr>
          <p:nvPr>
            <p:ph type="title"/>
          </p:nvPr>
        </p:nvSpPr>
        <p:spPr/>
        <p:txBody>
          <a:bodyPr/>
          <a:lstStyle/>
          <a:p>
            <a:r>
              <a:rPr lang="id-ID"/>
              <a:t>Klik untuk mengedit gaya judul Master</a:t>
            </a:r>
          </a:p>
        </p:txBody>
      </p:sp>
      <p:sp>
        <p:nvSpPr>
          <p:cNvPr id="3" name="Tampungan Teks Vertikal 2">
            <a:extLst>
              <a:ext uri="{FF2B5EF4-FFF2-40B4-BE49-F238E27FC236}">
                <a16:creationId xmlns:a16="http://schemas.microsoft.com/office/drawing/2014/main" id="{8C233AA6-18CB-EC4A-9648-8509B450EF67}"/>
              </a:ext>
            </a:extLst>
          </p:cNvPr>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54D6523A-E9E6-754D-95D0-DB6D2F64FD59}"/>
              </a:ext>
            </a:extLst>
          </p:cNvPr>
          <p:cNvSpPr>
            <a:spLocks noGrp="1"/>
          </p:cNvSpPr>
          <p:nvPr>
            <p:ph type="dt" sz="half" idx="10"/>
          </p:nvPr>
        </p:nvSpPr>
        <p:spPr/>
        <p:txBody>
          <a:bodyPr/>
          <a:lstStyle/>
          <a:p>
            <a:fld id="{89E1A3B8-97F1-9547-BCC8-9EC3A761510E}" type="datetimeFigureOut">
              <a:rPr lang="id-ID" smtClean="0"/>
              <a:t>17/02/2022</a:t>
            </a:fld>
            <a:endParaRPr lang="id-ID"/>
          </a:p>
        </p:txBody>
      </p:sp>
      <p:sp>
        <p:nvSpPr>
          <p:cNvPr id="5" name="Tampungan Kaki 4">
            <a:extLst>
              <a:ext uri="{FF2B5EF4-FFF2-40B4-BE49-F238E27FC236}">
                <a16:creationId xmlns:a16="http://schemas.microsoft.com/office/drawing/2014/main" id="{820CAA74-5AC8-8A4D-8CE0-5BC66B58FC42}"/>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84C6A180-7234-8F44-8986-34B19496E29E}"/>
              </a:ext>
            </a:extLst>
          </p:cNvPr>
          <p:cNvSpPr>
            <a:spLocks noGrp="1"/>
          </p:cNvSpPr>
          <p:nvPr>
            <p:ph type="sldNum" sz="quarter" idx="12"/>
          </p:nvPr>
        </p:nvSpPr>
        <p:spPr/>
        <p:txBody>
          <a:bodyPr/>
          <a:lstStyle/>
          <a:p>
            <a:fld id="{2DA4FEB2-BE95-DD42-A284-B1F2926FED67}" type="slidenum">
              <a:rPr lang="id-ID" smtClean="0"/>
              <a:t>‹#›</a:t>
            </a:fld>
            <a:endParaRPr lang="id-ID"/>
          </a:p>
        </p:txBody>
      </p:sp>
    </p:spTree>
    <p:extLst>
      <p:ext uri="{BB962C8B-B14F-4D97-AF65-F5344CB8AC3E}">
        <p14:creationId xmlns:p14="http://schemas.microsoft.com/office/powerpoint/2010/main" val="139391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a:extLst>
              <a:ext uri="{FF2B5EF4-FFF2-40B4-BE49-F238E27FC236}">
                <a16:creationId xmlns:a16="http://schemas.microsoft.com/office/drawing/2014/main" id="{5B0A6AC8-C291-AC4E-B711-19034EA42126}"/>
              </a:ext>
            </a:extLst>
          </p:cNvPr>
          <p:cNvSpPr>
            <a:spLocks noGrp="1"/>
          </p:cNvSpPr>
          <p:nvPr>
            <p:ph type="title" orient="vert"/>
          </p:nvPr>
        </p:nvSpPr>
        <p:spPr>
          <a:xfrm>
            <a:off x="8724900" y="365125"/>
            <a:ext cx="2628900" cy="5811838"/>
          </a:xfrm>
        </p:spPr>
        <p:txBody>
          <a:bodyPr vert="eaVert"/>
          <a:lstStyle/>
          <a:p>
            <a:r>
              <a:rPr lang="id-ID"/>
              <a:t>Klik untuk mengedit gaya judul Master</a:t>
            </a:r>
          </a:p>
        </p:txBody>
      </p:sp>
      <p:sp>
        <p:nvSpPr>
          <p:cNvPr id="3" name="Tampungan Teks Vertikal 2">
            <a:extLst>
              <a:ext uri="{FF2B5EF4-FFF2-40B4-BE49-F238E27FC236}">
                <a16:creationId xmlns:a16="http://schemas.microsoft.com/office/drawing/2014/main" id="{532A4FCC-7359-424E-AFC2-845261C5B3DF}"/>
              </a:ext>
            </a:extLst>
          </p:cNvPr>
          <p:cNvSpPr>
            <a:spLocks noGrp="1"/>
          </p:cNvSpPr>
          <p:nvPr>
            <p:ph type="body" orient="vert" idx="1"/>
          </p:nvPr>
        </p:nvSpPr>
        <p:spPr>
          <a:xfrm>
            <a:off x="838200" y="365125"/>
            <a:ext cx="7734300"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9D671B26-EF85-1842-9CFD-E97795A3718A}"/>
              </a:ext>
            </a:extLst>
          </p:cNvPr>
          <p:cNvSpPr>
            <a:spLocks noGrp="1"/>
          </p:cNvSpPr>
          <p:nvPr>
            <p:ph type="dt" sz="half" idx="10"/>
          </p:nvPr>
        </p:nvSpPr>
        <p:spPr/>
        <p:txBody>
          <a:bodyPr/>
          <a:lstStyle/>
          <a:p>
            <a:fld id="{89E1A3B8-97F1-9547-BCC8-9EC3A761510E}" type="datetimeFigureOut">
              <a:rPr lang="id-ID" smtClean="0"/>
              <a:t>17/02/2022</a:t>
            </a:fld>
            <a:endParaRPr lang="id-ID"/>
          </a:p>
        </p:txBody>
      </p:sp>
      <p:sp>
        <p:nvSpPr>
          <p:cNvPr id="5" name="Tampungan Kaki 4">
            <a:extLst>
              <a:ext uri="{FF2B5EF4-FFF2-40B4-BE49-F238E27FC236}">
                <a16:creationId xmlns:a16="http://schemas.microsoft.com/office/drawing/2014/main" id="{CCAE03B5-16F8-AC4D-9F49-236D768E9880}"/>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DA42F9BC-D677-8144-95DC-C93657E9E479}"/>
              </a:ext>
            </a:extLst>
          </p:cNvPr>
          <p:cNvSpPr>
            <a:spLocks noGrp="1"/>
          </p:cNvSpPr>
          <p:nvPr>
            <p:ph type="sldNum" sz="quarter" idx="12"/>
          </p:nvPr>
        </p:nvSpPr>
        <p:spPr/>
        <p:txBody>
          <a:bodyPr/>
          <a:lstStyle/>
          <a:p>
            <a:fld id="{2DA4FEB2-BE95-DD42-A284-B1F2926FED67}" type="slidenum">
              <a:rPr lang="id-ID" smtClean="0"/>
              <a:t>‹#›</a:t>
            </a:fld>
            <a:endParaRPr lang="id-ID"/>
          </a:p>
        </p:txBody>
      </p:sp>
    </p:spTree>
    <p:extLst>
      <p:ext uri="{BB962C8B-B14F-4D97-AF65-F5344CB8AC3E}">
        <p14:creationId xmlns:p14="http://schemas.microsoft.com/office/powerpoint/2010/main" val="245511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0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504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07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41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5D86BD6E-9470-FB41-88D8-0694C2CC151C}"/>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8FD1E8F8-89BF-744C-A7F3-A98E5A11F162}"/>
              </a:ext>
            </a:extLst>
          </p:cNvPr>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675458DF-6CA3-2645-A4CB-1238CD314475}"/>
              </a:ext>
            </a:extLst>
          </p:cNvPr>
          <p:cNvSpPr>
            <a:spLocks noGrp="1"/>
          </p:cNvSpPr>
          <p:nvPr>
            <p:ph type="dt" sz="half" idx="10"/>
          </p:nvPr>
        </p:nvSpPr>
        <p:spPr/>
        <p:txBody>
          <a:bodyPr/>
          <a:lstStyle/>
          <a:p>
            <a:fld id="{89E1A3B8-97F1-9547-BCC8-9EC3A761510E}" type="datetimeFigureOut">
              <a:rPr lang="id-ID" smtClean="0"/>
              <a:t>17/02/2022</a:t>
            </a:fld>
            <a:endParaRPr lang="id-ID"/>
          </a:p>
        </p:txBody>
      </p:sp>
      <p:sp>
        <p:nvSpPr>
          <p:cNvPr id="5" name="Tampungan Kaki 4">
            <a:extLst>
              <a:ext uri="{FF2B5EF4-FFF2-40B4-BE49-F238E27FC236}">
                <a16:creationId xmlns:a16="http://schemas.microsoft.com/office/drawing/2014/main" id="{94AE07D1-AD73-5B40-BC02-024F219416E7}"/>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B65AF899-11FC-4545-92BE-93B7B2519062}"/>
              </a:ext>
            </a:extLst>
          </p:cNvPr>
          <p:cNvSpPr>
            <a:spLocks noGrp="1"/>
          </p:cNvSpPr>
          <p:nvPr>
            <p:ph type="sldNum" sz="quarter" idx="12"/>
          </p:nvPr>
        </p:nvSpPr>
        <p:spPr/>
        <p:txBody>
          <a:bodyPr/>
          <a:lstStyle/>
          <a:p>
            <a:fld id="{2DA4FEB2-BE95-DD42-A284-B1F2926FED67}" type="slidenum">
              <a:rPr lang="id-ID" smtClean="0"/>
              <a:t>‹#›</a:t>
            </a:fld>
            <a:endParaRPr lang="id-ID"/>
          </a:p>
        </p:txBody>
      </p:sp>
    </p:spTree>
    <p:extLst>
      <p:ext uri="{BB962C8B-B14F-4D97-AF65-F5344CB8AC3E}">
        <p14:creationId xmlns:p14="http://schemas.microsoft.com/office/powerpoint/2010/main" val="227674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E8C77657-50EE-0A46-B05D-E58AAE72BE98}"/>
              </a:ext>
            </a:extLst>
          </p:cNvPr>
          <p:cNvSpPr>
            <a:spLocks noGrp="1"/>
          </p:cNvSpPr>
          <p:nvPr>
            <p:ph type="title"/>
          </p:nvPr>
        </p:nvSpPr>
        <p:spPr>
          <a:xfrm>
            <a:off x="831850" y="1709738"/>
            <a:ext cx="10515600" cy="2852737"/>
          </a:xfrm>
        </p:spPr>
        <p:txBody>
          <a:bodyPr anchor="b"/>
          <a:lstStyle>
            <a:lvl1pPr>
              <a:defRPr sz="6000"/>
            </a:lvl1pPr>
          </a:lstStyle>
          <a:p>
            <a:r>
              <a:rPr lang="id-ID"/>
              <a:t>Klik untuk mengedit gaya judul Master</a:t>
            </a:r>
          </a:p>
        </p:txBody>
      </p:sp>
      <p:sp>
        <p:nvSpPr>
          <p:cNvPr id="3" name="Tampungan Teks 2">
            <a:extLst>
              <a:ext uri="{FF2B5EF4-FFF2-40B4-BE49-F238E27FC236}">
                <a16:creationId xmlns:a16="http://schemas.microsoft.com/office/drawing/2014/main" id="{4691FFD0-25F7-3640-B2D6-EC5C0C0A0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d-ID"/>
              <a:t>Klik untuk edit gaya teks Master</a:t>
            </a:r>
          </a:p>
        </p:txBody>
      </p:sp>
      <p:sp>
        <p:nvSpPr>
          <p:cNvPr id="4" name="Tampungan Tanggal 3">
            <a:extLst>
              <a:ext uri="{FF2B5EF4-FFF2-40B4-BE49-F238E27FC236}">
                <a16:creationId xmlns:a16="http://schemas.microsoft.com/office/drawing/2014/main" id="{BD6C557A-5E21-A84C-932E-301E9F3EF770}"/>
              </a:ext>
            </a:extLst>
          </p:cNvPr>
          <p:cNvSpPr>
            <a:spLocks noGrp="1"/>
          </p:cNvSpPr>
          <p:nvPr>
            <p:ph type="dt" sz="half" idx="10"/>
          </p:nvPr>
        </p:nvSpPr>
        <p:spPr/>
        <p:txBody>
          <a:bodyPr/>
          <a:lstStyle/>
          <a:p>
            <a:fld id="{89E1A3B8-97F1-9547-BCC8-9EC3A761510E}" type="datetimeFigureOut">
              <a:rPr lang="id-ID" smtClean="0"/>
              <a:t>17/02/2022</a:t>
            </a:fld>
            <a:endParaRPr lang="id-ID"/>
          </a:p>
        </p:txBody>
      </p:sp>
      <p:sp>
        <p:nvSpPr>
          <p:cNvPr id="5" name="Tampungan Kaki 4">
            <a:extLst>
              <a:ext uri="{FF2B5EF4-FFF2-40B4-BE49-F238E27FC236}">
                <a16:creationId xmlns:a16="http://schemas.microsoft.com/office/drawing/2014/main" id="{D1540B59-B94D-BA4B-96B9-9449FF4E622A}"/>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23468C8C-F42A-F944-B755-61E581327F08}"/>
              </a:ext>
            </a:extLst>
          </p:cNvPr>
          <p:cNvSpPr>
            <a:spLocks noGrp="1"/>
          </p:cNvSpPr>
          <p:nvPr>
            <p:ph type="sldNum" sz="quarter" idx="12"/>
          </p:nvPr>
        </p:nvSpPr>
        <p:spPr/>
        <p:txBody>
          <a:bodyPr/>
          <a:lstStyle/>
          <a:p>
            <a:fld id="{2DA4FEB2-BE95-DD42-A284-B1F2926FED67}" type="slidenum">
              <a:rPr lang="id-ID" smtClean="0"/>
              <a:t>‹#›</a:t>
            </a:fld>
            <a:endParaRPr lang="id-ID"/>
          </a:p>
        </p:txBody>
      </p:sp>
    </p:spTree>
    <p:extLst>
      <p:ext uri="{BB962C8B-B14F-4D97-AF65-F5344CB8AC3E}">
        <p14:creationId xmlns:p14="http://schemas.microsoft.com/office/powerpoint/2010/main" val="120950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DC35B8D-D732-5E49-8E5E-D9250BA5DC5F}"/>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C4DA71C9-DA06-E64B-A3B4-97B5DC2530A9}"/>
              </a:ext>
            </a:extLst>
          </p:cNvPr>
          <p:cNvSpPr>
            <a:spLocks noGrp="1"/>
          </p:cNvSpPr>
          <p:nvPr>
            <p:ph sz="half" idx="1"/>
          </p:nvPr>
        </p:nvSpPr>
        <p:spPr>
          <a:xfrm>
            <a:off x="838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Konten 3">
            <a:extLst>
              <a:ext uri="{FF2B5EF4-FFF2-40B4-BE49-F238E27FC236}">
                <a16:creationId xmlns:a16="http://schemas.microsoft.com/office/drawing/2014/main" id="{6133CE1B-B631-3943-9959-EF29B64DA456}"/>
              </a:ext>
            </a:extLst>
          </p:cNvPr>
          <p:cNvSpPr>
            <a:spLocks noGrp="1"/>
          </p:cNvSpPr>
          <p:nvPr>
            <p:ph sz="half" idx="2"/>
          </p:nvPr>
        </p:nvSpPr>
        <p:spPr>
          <a:xfrm>
            <a:off x="6172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anggal 4">
            <a:extLst>
              <a:ext uri="{FF2B5EF4-FFF2-40B4-BE49-F238E27FC236}">
                <a16:creationId xmlns:a16="http://schemas.microsoft.com/office/drawing/2014/main" id="{B9D0ED21-27F9-4347-AEEA-5E90F73BC417}"/>
              </a:ext>
            </a:extLst>
          </p:cNvPr>
          <p:cNvSpPr>
            <a:spLocks noGrp="1"/>
          </p:cNvSpPr>
          <p:nvPr>
            <p:ph type="dt" sz="half" idx="10"/>
          </p:nvPr>
        </p:nvSpPr>
        <p:spPr/>
        <p:txBody>
          <a:bodyPr/>
          <a:lstStyle/>
          <a:p>
            <a:fld id="{89E1A3B8-97F1-9547-BCC8-9EC3A761510E}" type="datetimeFigureOut">
              <a:rPr lang="id-ID" smtClean="0"/>
              <a:t>17/02/2022</a:t>
            </a:fld>
            <a:endParaRPr lang="id-ID"/>
          </a:p>
        </p:txBody>
      </p:sp>
      <p:sp>
        <p:nvSpPr>
          <p:cNvPr id="6" name="Tampungan Kaki 5">
            <a:extLst>
              <a:ext uri="{FF2B5EF4-FFF2-40B4-BE49-F238E27FC236}">
                <a16:creationId xmlns:a16="http://schemas.microsoft.com/office/drawing/2014/main" id="{5F771D2E-3D00-E646-B598-5C9DB344776B}"/>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B66868AC-9F4F-8C4C-9E09-E4D11550AF2B}"/>
              </a:ext>
            </a:extLst>
          </p:cNvPr>
          <p:cNvSpPr>
            <a:spLocks noGrp="1"/>
          </p:cNvSpPr>
          <p:nvPr>
            <p:ph type="sldNum" sz="quarter" idx="12"/>
          </p:nvPr>
        </p:nvSpPr>
        <p:spPr/>
        <p:txBody>
          <a:bodyPr/>
          <a:lstStyle/>
          <a:p>
            <a:fld id="{2DA4FEB2-BE95-DD42-A284-B1F2926FED67}" type="slidenum">
              <a:rPr lang="id-ID" smtClean="0"/>
              <a:t>‹#›</a:t>
            </a:fld>
            <a:endParaRPr lang="id-ID"/>
          </a:p>
        </p:txBody>
      </p:sp>
    </p:spTree>
    <p:extLst>
      <p:ext uri="{BB962C8B-B14F-4D97-AF65-F5344CB8AC3E}">
        <p14:creationId xmlns:p14="http://schemas.microsoft.com/office/powerpoint/2010/main" val="295000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1410D4A-4A1F-D54E-BA82-F20DD8F04A4B}"/>
              </a:ext>
            </a:extLst>
          </p:cNvPr>
          <p:cNvSpPr>
            <a:spLocks noGrp="1"/>
          </p:cNvSpPr>
          <p:nvPr>
            <p:ph type="title"/>
          </p:nvPr>
        </p:nvSpPr>
        <p:spPr>
          <a:xfrm>
            <a:off x="839788" y="365125"/>
            <a:ext cx="10515600" cy="1325563"/>
          </a:xfrm>
        </p:spPr>
        <p:txBody>
          <a:bodyPr/>
          <a:lstStyle/>
          <a:p>
            <a:r>
              <a:rPr lang="id-ID"/>
              <a:t>Klik untuk mengedit gaya judul Master</a:t>
            </a:r>
          </a:p>
        </p:txBody>
      </p:sp>
      <p:sp>
        <p:nvSpPr>
          <p:cNvPr id="3" name="Tampungan Teks 2">
            <a:extLst>
              <a:ext uri="{FF2B5EF4-FFF2-40B4-BE49-F238E27FC236}">
                <a16:creationId xmlns:a16="http://schemas.microsoft.com/office/drawing/2014/main" id="{F09D4989-B190-0A40-9A74-03C831807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Tampungan Konten 3">
            <a:extLst>
              <a:ext uri="{FF2B5EF4-FFF2-40B4-BE49-F238E27FC236}">
                <a16:creationId xmlns:a16="http://schemas.microsoft.com/office/drawing/2014/main" id="{CF5290F0-4404-624D-940B-F241D925B884}"/>
              </a:ext>
            </a:extLst>
          </p:cNvPr>
          <p:cNvSpPr>
            <a:spLocks noGrp="1"/>
          </p:cNvSpPr>
          <p:nvPr>
            <p:ph sz="half" idx="2"/>
          </p:nvPr>
        </p:nvSpPr>
        <p:spPr>
          <a:xfrm>
            <a:off x="839788" y="2505075"/>
            <a:ext cx="5157787"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eks 4">
            <a:extLst>
              <a:ext uri="{FF2B5EF4-FFF2-40B4-BE49-F238E27FC236}">
                <a16:creationId xmlns:a16="http://schemas.microsoft.com/office/drawing/2014/main" id="{C7769293-3D9C-244F-9601-605736C754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Tampungan Konten 5">
            <a:extLst>
              <a:ext uri="{FF2B5EF4-FFF2-40B4-BE49-F238E27FC236}">
                <a16:creationId xmlns:a16="http://schemas.microsoft.com/office/drawing/2014/main" id="{F4715BF9-2C02-E04A-BBEF-8C53F88090A6}"/>
              </a:ext>
            </a:extLst>
          </p:cNvPr>
          <p:cNvSpPr>
            <a:spLocks noGrp="1"/>
          </p:cNvSpPr>
          <p:nvPr>
            <p:ph sz="quarter" idx="4"/>
          </p:nvPr>
        </p:nvSpPr>
        <p:spPr>
          <a:xfrm>
            <a:off x="6172200" y="2505075"/>
            <a:ext cx="5183188"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7" name="Tampungan Tanggal 6">
            <a:extLst>
              <a:ext uri="{FF2B5EF4-FFF2-40B4-BE49-F238E27FC236}">
                <a16:creationId xmlns:a16="http://schemas.microsoft.com/office/drawing/2014/main" id="{82DF1BCB-6911-E042-916E-E3EE8F5ABF12}"/>
              </a:ext>
            </a:extLst>
          </p:cNvPr>
          <p:cNvSpPr>
            <a:spLocks noGrp="1"/>
          </p:cNvSpPr>
          <p:nvPr>
            <p:ph type="dt" sz="half" idx="10"/>
          </p:nvPr>
        </p:nvSpPr>
        <p:spPr/>
        <p:txBody>
          <a:bodyPr/>
          <a:lstStyle/>
          <a:p>
            <a:fld id="{89E1A3B8-97F1-9547-BCC8-9EC3A761510E}" type="datetimeFigureOut">
              <a:rPr lang="id-ID" smtClean="0"/>
              <a:t>17/02/2022</a:t>
            </a:fld>
            <a:endParaRPr lang="id-ID"/>
          </a:p>
        </p:txBody>
      </p:sp>
      <p:sp>
        <p:nvSpPr>
          <p:cNvPr id="8" name="Tampungan Kaki 7">
            <a:extLst>
              <a:ext uri="{FF2B5EF4-FFF2-40B4-BE49-F238E27FC236}">
                <a16:creationId xmlns:a16="http://schemas.microsoft.com/office/drawing/2014/main" id="{380E116F-276B-AC47-978A-458E061B9688}"/>
              </a:ext>
            </a:extLst>
          </p:cNvPr>
          <p:cNvSpPr>
            <a:spLocks noGrp="1"/>
          </p:cNvSpPr>
          <p:nvPr>
            <p:ph type="ftr" sz="quarter" idx="11"/>
          </p:nvPr>
        </p:nvSpPr>
        <p:spPr/>
        <p:txBody>
          <a:bodyPr/>
          <a:lstStyle/>
          <a:p>
            <a:endParaRPr lang="id-ID"/>
          </a:p>
        </p:txBody>
      </p:sp>
      <p:sp>
        <p:nvSpPr>
          <p:cNvPr id="9" name="Tampungan Nomor Slide 8">
            <a:extLst>
              <a:ext uri="{FF2B5EF4-FFF2-40B4-BE49-F238E27FC236}">
                <a16:creationId xmlns:a16="http://schemas.microsoft.com/office/drawing/2014/main" id="{B4BFAC38-C449-9547-B400-B0781D7E2432}"/>
              </a:ext>
            </a:extLst>
          </p:cNvPr>
          <p:cNvSpPr>
            <a:spLocks noGrp="1"/>
          </p:cNvSpPr>
          <p:nvPr>
            <p:ph type="sldNum" sz="quarter" idx="12"/>
          </p:nvPr>
        </p:nvSpPr>
        <p:spPr/>
        <p:txBody>
          <a:bodyPr/>
          <a:lstStyle/>
          <a:p>
            <a:fld id="{2DA4FEB2-BE95-DD42-A284-B1F2926FED67}" type="slidenum">
              <a:rPr lang="id-ID" smtClean="0"/>
              <a:t>‹#›</a:t>
            </a:fld>
            <a:endParaRPr lang="id-ID"/>
          </a:p>
        </p:txBody>
      </p:sp>
    </p:spTree>
    <p:extLst>
      <p:ext uri="{BB962C8B-B14F-4D97-AF65-F5344CB8AC3E}">
        <p14:creationId xmlns:p14="http://schemas.microsoft.com/office/powerpoint/2010/main" val="287634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3AB5E663-E050-0343-93A2-F453ED5117FE}"/>
              </a:ext>
            </a:extLst>
          </p:cNvPr>
          <p:cNvSpPr>
            <a:spLocks noGrp="1"/>
          </p:cNvSpPr>
          <p:nvPr>
            <p:ph type="title"/>
          </p:nvPr>
        </p:nvSpPr>
        <p:spPr/>
        <p:txBody>
          <a:bodyPr/>
          <a:lstStyle/>
          <a:p>
            <a:r>
              <a:rPr lang="id-ID"/>
              <a:t>Klik untuk mengedit gaya judul Master</a:t>
            </a:r>
          </a:p>
        </p:txBody>
      </p:sp>
      <p:sp>
        <p:nvSpPr>
          <p:cNvPr id="3" name="Tampungan Tanggal 2">
            <a:extLst>
              <a:ext uri="{FF2B5EF4-FFF2-40B4-BE49-F238E27FC236}">
                <a16:creationId xmlns:a16="http://schemas.microsoft.com/office/drawing/2014/main" id="{3A01E675-EEB9-2544-95E4-636A719885EE}"/>
              </a:ext>
            </a:extLst>
          </p:cNvPr>
          <p:cNvSpPr>
            <a:spLocks noGrp="1"/>
          </p:cNvSpPr>
          <p:nvPr>
            <p:ph type="dt" sz="half" idx="10"/>
          </p:nvPr>
        </p:nvSpPr>
        <p:spPr/>
        <p:txBody>
          <a:bodyPr/>
          <a:lstStyle/>
          <a:p>
            <a:fld id="{89E1A3B8-97F1-9547-BCC8-9EC3A761510E}" type="datetimeFigureOut">
              <a:rPr lang="id-ID" smtClean="0"/>
              <a:t>17/02/2022</a:t>
            </a:fld>
            <a:endParaRPr lang="id-ID"/>
          </a:p>
        </p:txBody>
      </p:sp>
      <p:sp>
        <p:nvSpPr>
          <p:cNvPr id="4" name="Tampungan Kaki 3">
            <a:extLst>
              <a:ext uri="{FF2B5EF4-FFF2-40B4-BE49-F238E27FC236}">
                <a16:creationId xmlns:a16="http://schemas.microsoft.com/office/drawing/2014/main" id="{7E652D92-B364-BD4C-80EE-88C8583C0137}"/>
              </a:ext>
            </a:extLst>
          </p:cNvPr>
          <p:cNvSpPr>
            <a:spLocks noGrp="1"/>
          </p:cNvSpPr>
          <p:nvPr>
            <p:ph type="ftr" sz="quarter" idx="11"/>
          </p:nvPr>
        </p:nvSpPr>
        <p:spPr/>
        <p:txBody>
          <a:bodyPr/>
          <a:lstStyle/>
          <a:p>
            <a:endParaRPr lang="id-ID"/>
          </a:p>
        </p:txBody>
      </p:sp>
      <p:sp>
        <p:nvSpPr>
          <p:cNvPr id="5" name="Tampungan Nomor Slide 4">
            <a:extLst>
              <a:ext uri="{FF2B5EF4-FFF2-40B4-BE49-F238E27FC236}">
                <a16:creationId xmlns:a16="http://schemas.microsoft.com/office/drawing/2014/main" id="{C18D1C5F-C146-C649-841A-470B4E60E892}"/>
              </a:ext>
            </a:extLst>
          </p:cNvPr>
          <p:cNvSpPr>
            <a:spLocks noGrp="1"/>
          </p:cNvSpPr>
          <p:nvPr>
            <p:ph type="sldNum" sz="quarter" idx="12"/>
          </p:nvPr>
        </p:nvSpPr>
        <p:spPr/>
        <p:txBody>
          <a:bodyPr/>
          <a:lstStyle/>
          <a:p>
            <a:fld id="{2DA4FEB2-BE95-DD42-A284-B1F2926FED67}" type="slidenum">
              <a:rPr lang="id-ID" smtClean="0"/>
              <a:t>‹#›</a:t>
            </a:fld>
            <a:endParaRPr lang="id-ID"/>
          </a:p>
        </p:txBody>
      </p:sp>
    </p:spTree>
    <p:extLst>
      <p:ext uri="{BB962C8B-B14F-4D97-AF65-F5344CB8AC3E}">
        <p14:creationId xmlns:p14="http://schemas.microsoft.com/office/powerpoint/2010/main" val="299742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id="{311955EA-2416-984A-B0C0-0352E9F76511}"/>
              </a:ext>
            </a:extLst>
          </p:cNvPr>
          <p:cNvSpPr>
            <a:spLocks noGrp="1"/>
          </p:cNvSpPr>
          <p:nvPr>
            <p:ph type="dt" sz="half" idx="10"/>
          </p:nvPr>
        </p:nvSpPr>
        <p:spPr/>
        <p:txBody>
          <a:bodyPr/>
          <a:lstStyle/>
          <a:p>
            <a:fld id="{89E1A3B8-97F1-9547-BCC8-9EC3A761510E}" type="datetimeFigureOut">
              <a:rPr lang="id-ID" smtClean="0"/>
              <a:t>17/02/2022</a:t>
            </a:fld>
            <a:endParaRPr lang="id-ID"/>
          </a:p>
        </p:txBody>
      </p:sp>
      <p:sp>
        <p:nvSpPr>
          <p:cNvPr id="3" name="Tampungan Kaki 2">
            <a:extLst>
              <a:ext uri="{FF2B5EF4-FFF2-40B4-BE49-F238E27FC236}">
                <a16:creationId xmlns:a16="http://schemas.microsoft.com/office/drawing/2014/main" id="{AF85E964-574F-1E48-A6AD-1A43785581B6}"/>
              </a:ext>
            </a:extLst>
          </p:cNvPr>
          <p:cNvSpPr>
            <a:spLocks noGrp="1"/>
          </p:cNvSpPr>
          <p:nvPr>
            <p:ph type="ftr" sz="quarter" idx="11"/>
          </p:nvPr>
        </p:nvSpPr>
        <p:spPr/>
        <p:txBody>
          <a:bodyPr/>
          <a:lstStyle/>
          <a:p>
            <a:endParaRPr lang="id-ID"/>
          </a:p>
        </p:txBody>
      </p:sp>
      <p:sp>
        <p:nvSpPr>
          <p:cNvPr id="4" name="Tampungan Nomor Slide 3">
            <a:extLst>
              <a:ext uri="{FF2B5EF4-FFF2-40B4-BE49-F238E27FC236}">
                <a16:creationId xmlns:a16="http://schemas.microsoft.com/office/drawing/2014/main" id="{1EC6FBF0-A60B-E94F-BCE6-9685F6D29146}"/>
              </a:ext>
            </a:extLst>
          </p:cNvPr>
          <p:cNvSpPr>
            <a:spLocks noGrp="1"/>
          </p:cNvSpPr>
          <p:nvPr>
            <p:ph type="sldNum" sz="quarter" idx="12"/>
          </p:nvPr>
        </p:nvSpPr>
        <p:spPr/>
        <p:txBody>
          <a:bodyPr/>
          <a:lstStyle/>
          <a:p>
            <a:fld id="{2DA4FEB2-BE95-DD42-A284-B1F2926FED67}" type="slidenum">
              <a:rPr lang="id-ID" smtClean="0"/>
              <a:t>‹#›</a:t>
            </a:fld>
            <a:endParaRPr lang="id-ID"/>
          </a:p>
        </p:txBody>
      </p:sp>
    </p:spTree>
    <p:extLst>
      <p:ext uri="{BB962C8B-B14F-4D97-AF65-F5344CB8AC3E}">
        <p14:creationId xmlns:p14="http://schemas.microsoft.com/office/powerpoint/2010/main" val="178331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6F0DB86-4509-8A42-8ECE-FACF35868DF6}"/>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Konten 2">
            <a:extLst>
              <a:ext uri="{FF2B5EF4-FFF2-40B4-BE49-F238E27FC236}">
                <a16:creationId xmlns:a16="http://schemas.microsoft.com/office/drawing/2014/main" id="{34940AB2-4B84-4F4E-9681-9FCF0DA3D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eks 3">
            <a:extLst>
              <a:ext uri="{FF2B5EF4-FFF2-40B4-BE49-F238E27FC236}">
                <a16:creationId xmlns:a16="http://schemas.microsoft.com/office/drawing/2014/main" id="{E0A1F5BF-037C-2242-B698-6F2560384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4F7A4B4A-DD8A-EE41-BB28-568C4136DAC4}"/>
              </a:ext>
            </a:extLst>
          </p:cNvPr>
          <p:cNvSpPr>
            <a:spLocks noGrp="1"/>
          </p:cNvSpPr>
          <p:nvPr>
            <p:ph type="dt" sz="half" idx="10"/>
          </p:nvPr>
        </p:nvSpPr>
        <p:spPr/>
        <p:txBody>
          <a:bodyPr/>
          <a:lstStyle/>
          <a:p>
            <a:fld id="{89E1A3B8-97F1-9547-BCC8-9EC3A761510E}" type="datetimeFigureOut">
              <a:rPr lang="id-ID" smtClean="0"/>
              <a:t>17/02/2022</a:t>
            </a:fld>
            <a:endParaRPr lang="id-ID"/>
          </a:p>
        </p:txBody>
      </p:sp>
      <p:sp>
        <p:nvSpPr>
          <p:cNvPr id="6" name="Tampungan Kaki 5">
            <a:extLst>
              <a:ext uri="{FF2B5EF4-FFF2-40B4-BE49-F238E27FC236}">
                <a16:creationId xmlns:a16="http://schemas.microsoft.com/office/drawing/2014/main" id="{EE173FCF-8B46-3B47-A6FE-D8C01C97B341}"/>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30FB7E9F-26A0-AA4B-93F3-ACD54079390C}"/>
              </a:ext>
            </a:extLst>
          </p:cNvPr>
          <p:cNvSpPr>
            <a:spLocks noGrp="1"/>
          </p:cNvSpPr>
          <p:nvPr>
            <p:ph type="sldNum" sz="quarter" idx="12"/>
          </p:nvPr>
        </p:nvSpPr>
        <p:spPr/>
        <p:txBody>
          <a:bodyPr/>
          <a:lstStyle/>
          <a:p>
            <a:fld id="{2DA4FEB2-BE95-DD42-A284-B1F2926FED67}" type="slidenum">
              <a:rPr lang="id-ID" smtClean="0"/>
              <a:t>‹#›</a:t>
            </a:fld>
            <a:endParaRPr lang="id-ID"/>
          </a:p>
        </p:txBody>
      </p:sp>
    </p:spTree>
    <p:extLst>
      <p:ext uri="{BB962C8B-B14F-4D97-AF65-F5344CB8AC3E}">
        <p14:creationId xmlns:p14="http://schemas.microsoft.com/office/powerpoint/2010/main" val="51650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18247670-F179-5B4F-B00A-1E2C2BB0971A}"/>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Gambar 2">
            <a:extLst>
              <a:ext uri="{FF2B5EF4-FFF2-40B4-BE49-F238E27FC236}">
                <a16:creationId xmlns:a16="http://schemas.microsoft.com/office/drawing/2014/main" id="{D08C5535-ED98-2745-A540-7B01263427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ampungan Teks 3">
            <a:extLst>
              <a:ext uri="{FF2B5EF4-FFF2-40B4-BE49-F238E27FC236}">
                <a16:creationId xmlns:a16="http://schemas.microsoft.com/office/drawing/2014/main" id="{D878E4A2-4946-E744-8CF2-8A485FE35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475C6DE9-5D1A-2A49-AC61-388D88E6C75D}"/>
              </a:ext>
            </a:extLst>
          </p:cNvPr>
          <p:cNvSpPr>
            <a:spLocks noGrp="1"/>
          </p:cNvSpPr>
          <p:nvPr>
            <p:ph type="dt" sz="half" idx="10"/>
          </p:nvPr>
        </p:nvSpPr>
        <p:spPr/>
        <p:txBody>
          <a:bodyPr/>
          <a:lstStyle/>
          <a:p>
            <a:fld id="{89E1A3B8-97F1-9547-BCC8-9EC3A761510E}" type="datetimeFigureOut">
              <a:rPr lang="id-ID" smtClean="0"/>
              <a:t>17/02/2022</a:t>
            </a:fld>
            <a:endParaRPr lang="id-ID"/>
          </a:p>
        </p:txBody>
      </p:sp>
      <p:sp>
        <p:nvSpPr>
          <p:cNvPr id="6" name="Tampungan Kaki 5">
            <a:extLst>
              <a:ext uri="{FF2B5EF4-FFF2-40B4-BE49-F238E27FC236}">
                <a16:creationId xmlns:a16="http://schemas.microsoft.com/office/drawing/2014/main" id="{D60DCC39-5EF4-A34C-A677-24B7099898C0}"/>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3CC98053-A502-BE48-8D0A-DB4564753487}"/>
              </a:ext>
            </a:extLst>
          </p:cNvPr>
          <p:cNvSpPr>
            <a:spLocks noGrp="1"/>
          </p:cNvSpPr>
          <p:nvPr>
            <p:ph type="sldNum" sz="quarter" idx="12"/>
          </p:nvPr>
        </p:nvSpPr>
        <p:spPr/>
        <p:txBody>
          <a:bodyPr/>
          <a:lstStyle/>
          <a:p>
            <a:fld id="{2DA4FEB2-BE95-DD42-A284-B1F2926FED67}" type="slidenum">
              <a:rPr lang="id-ID" smtClean="0"/>
              <a:t>‹#›</a:t>
            </a:fld>
            <a:endParaRPr lang="id-ID"/>
          </a:p>
        </p:txBody>
      </p:sp>
    </p:spTree>
    <p:extLst>
      <p:ext uri="{BB962C8B-B14F-4D97-AF65-F5344CB8AC3E}">
        <p14:creationId xmlns:p14="http://schemas.microsoft.com/office/powerpoint/2010/main" val="98499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a:extLst>
              <a:ext uri="{FF2B5EF4-FFF2-40B4-BE49-F238E27FC236}">
                <a16:creationId xmlns:a16="http://schemas.microsoft.com/office/drawing/2014/main" id="{3FB76EC4-45B5-FE46-AC0D-4D33D09E99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p>
        </p:txBody>
      </p:sp>
      <p:sp>
        <p:nvSpPr>
          <p:cNvPr id="3" name="Tampungan Teks 2">
            <a:extLst>
              <a:ext uri="{FF2B5EF4-FFF2-40B4-BE49-F238E27FC236}">
                <a16:creationId xmlns:a16="http://schemas.microsoft.com/office/drawing/2014/main" id="{D2DCE5D9-D0F3-C54C-AFD0-092E3472C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4143CD95-2351-9E44-89C3-1FB3199D89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1A3B8-97F1-9547-BCC8-9EC3A761510E}" type="datetimeFigureOut">
              <a:rPr lang="id-ID" smtClean="0"/>
              <a:t>17/02/2022</a:t>
            </a:fld>
            <a:endParaRPr lang="id-ID"/>
          </a:p>
        </p:txBody>
      </p:sp>
      <p:sp>
        <p:nvSpPr>
          <p:cNvPr id="5" name="Tampungan Kaki 4">
            <a:extLst>
              <a:ext uri="{FF2B5EF4-FFF2-40B4-BE49-F238E27FC236}">
                <a16:creationId xmlns:a16="http://schemas.microsoft.com/office/drawing/2014/main" id="{52CE6FF6-D690-D143-B04D-6B74225C50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Tampungan Nomor Slide 5">
            <a:extLst>
              <a:ext uri="{FF2B5EF4-FFF2-40B4-BE49-F238E27FC236}">
                <a16:creationId xmlns:a16="http://schemas.microsoft.com/office/drawing/2014/main" id="{30F828B6-9B52-2E43-AAE4-84B1F53CC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4FEB2-BE95-DD42-A284-B1F2926FED67}" type="slidenum">
              <a:rPr lang="id-ID" smtClean="0"/>
              <a:t>‹#›</a:t>
            </a:fld>
            <a:endParaRPr lang="id-ID"/>
          </a:p>
        </p:txBody>
      </p:sp>
    </p:spTree>
    <p:extLst>
      <p:ext uri="{BB962C8B-B14F-4D97-AF65-F5344CB8AC3E}">
        <p14:creationId xmlns:p14="http://schemas.microsoft.com/office/powerpoint/2010/main" val="291546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13.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8" Type="http://schemas.openxmlformats.org/officeDocument/2006/relationships/image" Target="../media/image22.jpg" /><Relationship Id="rId3" Type="http://schemas.openxmlformats.org/officeDocument/2006/relationships/diagramLayout" Target="../diagrams/layout1.xml" /><Relationship Id="rId7" Type="http://schemas.openxmlformats.org/officeDocument/2006/relationships/image" Target="../media/image21.emf"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7.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png"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4.xml" /></Relationships>
</file>

<file path=ppt/slides/_rels/slide20.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1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2.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12.xml" /></Relationships>
</file>

<file path=ppt/slides/_rels/slide23.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1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2.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15.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4.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15.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emf" /><Relationship Id="rId1" Type="http://schemas.openxmlformats.org/officeDocument/2006/relationships/slideLayout" Target="../slideLayouts/slideLayout2.xml" /><Relationship Id="rId4" Type="http://schemas.microsoft.com/office/2007/relationships/hdphoto" Target="../media/hdphoto1.wdp" /></Relationships>
</file>

<file path=ppt/slides/_rels/slide5.xml.rels><?xml version="1.0" encoding="UTF-8" standalone="yes"?>
<Relationships xmlns="http://schemas.openxmlformats.org/package/2006/relationships"><Relationship Id="rId3" Type="http://schemas.openxmlformats.org/officeDocument/2006/relationships/image" Target="../media/image9.emf" /><Relationship Id="rId2" Type="http://schemas.openxmlformats.org/officeDocument/2006/relationships/image" Target="../media/image8.em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10.png" /><Relationship Id="rId1" Type="http://schemas.openxmlformats.org/officeDocument/2006/relationships/slideLayout" Target="../slideLayouts/slideLayout2.xml" /><Relationship Id="rId4" Type="http://schemas.openxmlformats.org/officeDocument/2006/relationships/image" Target="../media/image11.emf" /></Relationships>
</file>

<file path=ppt/slides/_rels/slide7.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15.emf" /><Relationship Id="rId2" Type="http://schemas.openxmlformats.org/officeDocument/2006/relationships/image" Target="../media/image14.emf"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547305" y="2226402"/>
            <a:ext cx="6618808" cy="2862322"/>
          </a:xfrm>
          <a:prstGeom prst="rect">
            <a:avLst/>
          </a:prstGeom>
          <a:noFill/>
        </p:spPr>
        <p:txBody>
          <a:bodyPr wrap="square" rtlCol="0" anchor="ctr">
            <a:spAutoFit/>
          </a:bodyPr>
          <a:lstStyle/>
          <a:p>
            <a:r>
              <a:rPr lang="es-ES" sz="6000" b="1" dirty="0" err="1">
                <a:solidFill>
                  <a:schemeClr val="bg1"/>
                </a:solidFill>
                <a:effectLst>
                  <a:glow rad="63500">
                    <a:schemeClr val="accent1">
                      <a:satMod val="175000"/>
                      <a:alpha val="40000"/>
                    </a:schemeClr>
                  </a:glow>
                </a:effectLst>
                <a:latin typeface="Bahnschrift SemiBold Condensed" panose="020B0502040204020203" pitchFamily="34" charset="0"/>
              </a:rPr>
              <a:t>Pedoman</a:t>
            </a:r>
            <a:r>
              <a:rPr lang="es-ES" sz="6000" b="1" dirty="0">
                <a:solidFill>
                  <a:schemeClr val="bg1"/>
                </a:solidFill>
                <a:effectLst>
                  <a:glow rad="63500">
                    <a:schemeClr val="accent1">
                      <a:satMod val="175000"/>
                      <a:alpha val="40000"/>
                    </a:schemeClr>
                  </a:glow>
                </a:effectLst>
                <a:latin typeface="Bahnschrift SemiBold Condensed" panose="020B0502040204020203" pitchFamily="34" charset="0"/>
              </a:rPr>
              <a:t> </a:t>
            </a:r>
            <a:r>
              <a:rPr lang="es-ES" sz="6000" b="1" dirty="0" err="1">
                <a:solidFill>
                  <a:schemeClr val="bg1"/>
                </a:solidFill>
                <a:effectLst>
                  <a:glow rad="63500">
                    <a:schemeClr val="accent1">
                      <a:satMod val="175000"/>
                      <a:alpha val="40000"/>
                    </a:schemeClr>
                  </a:glow>
                </a:effectLst>
                <a:latin typeface="Bahnschrift SemiBold Condensed" panose="020B0502040204020203" pitchFamily="34" charset="0"/>
              </a:rPr>
              <a:t>Pembangunan</a:t>
            </a:r>
            <a:r>
              <a:rPr lang="es-ES" sz="6000" b="1" dirty="0">
                <a:solidFill>
                  <a:schemeClr val="bg1"/>
                </a:solidFill>
                <a:effectLst>
                  <a:glow rad="63500">
                    <a:schemeClr val="accent1">
                      <a:satMod val="175000"/>
                      <a:alpha val="40000"/>
                    </a:schemeClr>
                  </a:glow>
                </a:effectLst>
                <a:latin typeface="Bahnschrift SemiBold Condensed" panose="020B0502040204020203" pitchFamily="34" charset="0"/>
              </a:rPr>
              <a:t> dan </a:t>
            </a:r>
            <a:r>
              <a:rPr lang="es-ES" sz="6000" b="1" dirty="0" err="1">
                <a:solidFill>
                  <a:schemeClr val="bg1"/>
                </a:solidFill>
                <a:effectLst>
                  <a:glow rad="63500">
                    <a:schemeClr val="accent1">
                      <a:satMod val="175000"/>
                      <a:alpha val="40000"/>
                    </a:schemeClr>
                  </a:glow>
                </a:effectLst>
                <a:latin typeface="Bahnschrift SemiBold Condensed" panose="020B0502040204020203" pitchFamily="34" charset="0"/>
              </a:rPr>
              <a:t>Evaluasi</a:t>
            </a:r>
            <a:r>
              <a:rPr lang="es-ES" sz="6000" b="1" dirty="0">
                <a:solidFill>
                  <a:schemeClr val="bg1"/>
                </a:solidFill>
                <a:effectLst>
                  <a:glow rad="63500">
                    <a:schemeClr val="accent1">
                      <a:satMod val="175000"/>
                      <a:alpha val="40000"/>
                    </a:schemeClr>
                  </a:glow>
                </a:effectLst>
                <a:latin typeface="Bahnschrift SemiBold Condensed" panose="020B0502040204020203" pitchFamily="34" charset="0"/>
              </a:rPr>
              <a:t> Zona </a:t>
            </a:r>
            <a:r>
              <a:rPr lang="es-ES" sz="6000" b="1" dirty="0" err="1">
                <a:solidFill>
                  <a:schemeClr val="bg1"/>
                </a:solidFill>
                <a:effectLst>
                  <a:glow rad="63500">
                    <a:schemeClr val="accent1">
                      <a:satMod val="175000"/>
                      <a:alpha val="40000"/>
                    </a:schemeClr>
                  </a:glow>
                </a:effectLst>
                <a:latin typeface="Bahnschrift SemiBold Condensed" panose="020B0502040204020203" pitchFamily="34" charset="0"/>
              </a:rPr>
              <a:t>Integritas</a:t>
            </a:r>
            <a:endParaRPr lang="ko-KR" altLang="en-US" sz="6000" b="1" dirty="0">
              <a:solidFill>
                <a:schemeClr val="bg1"/>
              </a:solidFill>
              <a:effectLst>
                <a:glow rad="63500">
                  <a:schemeClr val="accent1">
                    <a:satMod val="175000"/>
                    <a:alpha val="40000"/>
                  </a:schemeClr>
                </a:glow>
              </a:effectLst>
              <a:latin typeface="Bahnschrift SemiBold Condensed" panose="020B0502040204020203" pitchFamily="34" charset="0"/>
              <a:cs typeface="Arial" pitchFamily="34" charset="0"/>
            </a:endParaRPr>
          </a:p>
        </p:txBody>
      </p:sp>
      <p:pic>
        <p:nvPicPr>
          <p:cNvPr id="11" name="Picture 10">
            <a:extLst>
              <a:ext uri="{FF2B5EF4-FFF2-40B4-BE49-F238E27FC236}">
                <a16:creationId xmlns:a16="http://schemas.microsoft.com/office/drawing/2014/main" id="{C504E360-78C8-4217-B4F5-ACBDB1EE2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53" y="297828"/>
            <a:ext cx="3088291" cy="1093649"/>
          </a:xfrm>
          <a:prstGeom prst="rect">
            <a:avLst/>
          </a:prstGeom>
        </p:spPr>
      </p:pic>
      <p:pic>
        <p:nvPicPr>
          <p:cNvPr id="3" name="Picture 2">
            <a:extLst>
              <a:ext uri="{FF2B5EF4-FFF2-40B4-BE49-F238E27FC236}">
                <a16:creationId xmlns:a16="http://schemas.microsoft.com/office/drawing/2014/main" id="{B90C0E12-FB6E-46AF-8558-069BA6EFF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1458" y="169318"/>
            <a:ext cx="3088291" cy="1350668"/>
          </a:xfrm>
          <a:prstGeom prst="rect">
            <a:avLst/>
          </a:prstGeom>
        </p:spPr>
      </p:pic>
      <p:sp>
        <p:nvSpPr>
          <p:cNvPr id="6" name="Rectangle 5">
            <a:extLst>
              <a:ext uri="{FF2B5EF4-FFF2-40B4-BE49-F238E27FC236}">
                <a16:creationId xmlns:a16="http://schemas.microsoft.com/office/drawing/2014/main" id="{E8190D28-7C14-4CF7-967D-AE1247EA31FC}"/>
              </a:ext>
            </a:extLst>
          </p:cNvPr>
          <p:cNvSpPr/>
          <p:nvPr/>
        </p:nvSpPr>
        <p:spPr>
          <a:xfrm flipV="1">
            <a:off x="-941235" y="5774632"/>
            <a:ext cx="14074470" cy="997341"/>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3">
            <a:extLst>
              <a:ext uri="{FF2B5EF4-FFF2-40B4-BE49-F238E27FC236}">
                <a16:creationId xmlns:a16="http://schemas.microsoft.com/office/drawing/2014/main" id="{F9EAF7F0-7513-4B4E-91AD-FB83AD1FA101}"/>
              </a:ext>
            </a:extLst>
          </p:cNvPr>
          <p:cNvSpPr txBox="1"/>
          <p:nvPr/>
        </p:nvSpPr>
        <p:spPr>
          <a:xfrm>
            <a:off x="0" y="5827987"/>
            <a:ext cx="5436704" cy="584775"/>
          </a:xfrm>
          <a:prstGeom prst="rect">
            <a:avLst/>
          </a:prstGeom>
          <a:noFill/>
        </p:spPr>
        <p:txBody>
          <a:bodyPr wrap="square" rtlCol="0">
            <a:spAutoFit/>
          </a:bodyPr>
          <a:lstStyle/>
          <a:p>
            <a:r>
              <a:rPr lang="en-US" sz="1600" dirty="0" err="1">
                <a:solidFill>
                  <a:schemeClr val="bg1"/>
                </a:solidFill>
                <a:latin typeface="Book Antiqua" panose="02040602050305030304" pitchFamily="18" charset="0"/>
              </a:rPr>
              <a:t>Deputi</a:t>
            </a:r>
            <a:r>
              <a:rPr lang="en-US" sz="1600" dirty="0">
                <a:solidFill>
                  <a:schemeClr val="bg1"/>
                </a:solidFill>
                <a:latin typeface="Book Antiqua" panose="02040602050305030304" pitchFamily="18" charset="0"/>
              </a:rPr>
              <a:t> </a:t>
            </a:r>
            <a:r>
              <a:rPr lang="en-US" sz="1600" dirty="0" err="1">
                <a:solidFill>
                  <a:schemeClr val="bg1"/>
                </a:solidFill>
                <a:latin typeface="Book Antiqua" panose="02040602050305030304" pitchFamily="18" charset="0"/>
              </a:rPr>
              <a:t>Bidang</a:t>
            </a:r>
            <a:r>
              <a:rPr lang="en-US" sz="1600" dirty="0">
                <a:solidFill>
                  <a:schemeClr val="bg1"/>
                </a:solidFill>
                <a:latin typeface="Book Antiqua" panose="02040602050305030304" pitchFamily="18" charset="0"/>
              </a:rPr>
              <a:t> </a:t>
            </a:r>
            <a:r>
              <a:rPr lang="en-US" sz="1600" dirty="0" err="1">
                <a:solidFill>
                  <a:schemeClr val="bg1"/>
                </a:solidFill>
                <a:latin typeface="Book Antiqua" panose="02040602050305030304" pitchFamily="18" charset="0"/>
              </a:rPr>
              <a:t>Reformasi</a:t>
            </a:r>
            <a:r>
              <a:rPr lang="en-US" sz="1600" dirty="0">
                <a:solidFill>
                  <a:schemeClr val="bg1"/>
                </a:solidFill>
                <a:latin typeface="Book Antiqua" panose="02040602050305030304" pitchFamily="18" charset="0"/>
              </a:rPr>
              <a:t> </a:t>
            </a:r>
            <a:r>
              <a:rPr lang="en-US" sz="1600" dirty="0" err="1">
                <a:solidFill>
                  <a:schemeClr val="bg1"/>
                </a:solidFill>
                <a:latin typeface="Book Antiqua" panose="02040602050305030304" pitchFamily="18" charset="0"/>
              </a:rPr>
              <a:t>Birokrasi</a:t>
            </a:r>
            <a:r>
              <a:rPr lang="en-US" sz="1600" dirty="0">
                <a:solidFill>
                  <a:schemeClr val="bg1"/>
                </a:solidFill>
                <a:latin typeface="Book Antiqua" panose="02040602050305030304" pitchFamily="18" charset="0"/>
              </a:rPr>
              <a:t>, </a:t>
            </a:r>
            <a:r>
              <a:rPr lang="en-US" sz="1600" dirty="0" err="1">
                <a:solidFill>
                  <a:schemeClr val="bg1"/>
                </a:solidFill>
                <a:latin typeface="Book Antiqua" panose="02040602050305030304" pitchFamily="18" charset="0"/>
              </a:rPr>
              <a:t>Akuntabilitas</a:t>
            </a:r>
            <a:r>
              <a:rPr lang="en-US" sz="1600" dirty="0">
                <a:solidFill>
                  <a:schemeClr val="bg1"/>
                </a:solidFill>
                <a:latin typeface="Book Antiqua" panose="02040602050305030304" pitchFamily="18" charset="0"/>
              </a:rPr>
              <a:t> </a:t>
            </a:r>
            <a:r>
              <a:rPr lang="en-US" sz="1600" dirty="0" err="1">
                <a:solidFill>
                  <a:schemeClr val="bg1"/>
                </a:solidFill>
                <a:latin typeface="Book Antiqua" panose="02040602050305030304" pitchFamily="18" charset="0"/>
              </a:rPr>
              <a:t>Aparatur</a:t>
            </a:r>
            <a:r>
              <a:rPr lang="en-US" sz="1600" dirty="0">
                <a:solidFill>
                  <a:schemeClr val="bg1"/>
                </a:solidFill>
                <a:latin typeface="Book Antiqua" panose="02040602050305030304" pitchFamily="18" charset="0"/>
              </a:rPr>
              <a:t>, dan </a:t>
            </a:r>
            <a:r>
              <a:rPr lang="en-US" sz="1600" dirty="0" err="1">
                <a:solidFill>
                  <a:schemeClr val="bg1"/>
                </a:solidFill>
                <a:latin typeface="Book Antiqua" panose="02040602050305030304" pitchFamily="18" charset="0"/>
              </a:rPr>
              <a:t>Pengawasan</a:t>
            </a:r>
            <a:r>
              <a:rPr lang="en-US" sz="1600" dirty="0">
                <a:solidFill>
                  <a:schemeClr val="bg1"/>
                </a:solidFill>
                <a:latin typeface="Book Antiqua" panose="02040602050305030304" pitchFamily="18" charset="0"/>
              </a:rPr>
              <a:t>, Kementerian PANRB</a:t>
            </a:r>
            <a:endParaRPr lang="en-ID" sz="16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057340312"/>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segi Sudut Diagonal Melingkar 3">
            <a:extLst>
              <a:ext uri="{FF2B5EF4-FFF2-40B4-BE49-F238E27FC236}">
                <a16:creationId xmlns:a16="http://schemas.microsoft.com/office/drawing/2014/main" id="{7E37F2F5-6306-1E4E-BAF9-5E6AB9DD1D3B}"/>
              </a:ext>
            </a:extLst>
          </p:cNvPr>
          <p:cNvSpPr/>
          <p:nvPr/>
        </p:nvSpPr>
        <p:spPr>
          <a:xfrm>
            <a:off x="194453" y="876301"/>
            <a:ext cx="5765800" cy="2235200"/>
          </a:xfrm>
          <a:prstGeom prst="round2DiagRect">
            <a:avLst/>
          </a:prstGeom>
          <a:solidFill>
            <a:srgbClr val="89705C">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b="1" dirty="0" err="1">
                <a:solidFill>
                  <a:schemeClr val="tx1"/>
                </a:solidFill>
                <a:latin typeface="Agency FB" panose="020B0503020202020204" pitchFamily="34" charset="77"/>
              </a:rPr>
              <a:t>Meningkatkan</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efisiensi</a:t>
            </a:r>
            <a:r>
              <a:rPr lang="en-ID" b="1" dirty="0">
                <a:solidFill>
                  <a:schemeClr val="tx1"/>
                </a:solidFill>
                <a:latin typeface="Agency FB" panose="020B0503020202020204" pitchFamily="34" charset="77"/>
              </a:rPr>
              <a:t> dan </a:t>
            </a:r>
            <a:r>
              <a:rPr lang="en-ID" b="1" dirty="0" err="1">
                <a:solidFill>
                  <a:schemeClr val="tx1"/>
                </a:solidFill>
                <a:latin typeface="Agency FB" panose="020B0503020202020204" pitchFamily="34" charset="77"/>
              </a:rPr>
              <a:t>efektivitas</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sistem</a:t>
            </a:r>
            <a:r>
              <a:rPr lang="en-ID" b="1" dirty="0">
                <a:solidFill>
                  <a:schemeClr val="tx1"/>
                </a:solidFill>
                <a:latin typeface="Agency FB" panose="020B0503020202020204" pitchFamily="34" charset="77"/>
              </a:rPr>
              <a:t>, proses, dan </a:t>
            </a:r>
            <a:r>
              <a:rPr lang="en-ID" b="1" dirty="0" err="1">
                <a:solidFill>
                  <a:schemeClr val="tx1"/>
                </a:solidFill>
                <a:latin typeface="Agency FB" panose="020B0503020202020204" pitchFamily="34" charset="77"/>
              </a:rPr>
              <a:t>prosedur</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kerja</a:t>
            </a:r>
            <a:r>
              <a:rPr lang="en-ID" b="1" dirty="0">
                <a:solidFill>
                  <a:schemeClr val="tx1"/>
                </a:solidFill>
                <a:latin typeface="Agency FB" panose="020B0503020202020204" pitchFamily="34" charset="77"/>
              </a:rPr>
              <a:t> yang </a:t>
            </a:r>
            <a:r>
              <a:rPr lang="en-ID" b="1" dirty="0" err="1">
                <a:solidFill>
                  <a:schemeClr val="tx1"/>
                </a:solidFill>
                <a:latin typeface="Agency FB" panose="020B0503020202020204" pitchFamily="34" charset="77"/>
              </a:rPr>
              <a:t>jelas</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efektif</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efisien</a:t>
            </a:r>
            <a:r>
              <a:rPr lang="en-ID" b="1" dirty="0">
                <a:solidFill>
                  <a:schemeClr val="tx1"/>
                </a:solidFill>
                <a:latin typeface="Agency FB" panose="020B0503020202020204" pitchFamily="34" charset="77"/>
              </a:rPr>
              <a:t>, dan </a:t>
            </a:r>
            <a:r>
              <a:rPr lang="en-ID" b="1" dirty="0" err="1">
                <a:solidFill>
                  <a:schemeClr val="tx1"/>
                </a:solidFill>
                <a:latin typeface="Agency FB" panose="020B0503020202020204" pitchFamily="34" charset="77"/>
              </a:rPr>
              <a:t>terukur</a:t>
            </a:r>
            <a:endParaRPr lang="id-ID" dirty="0">
              <a:solidFill>
                <a:schemeClr val="tx1"/>
              </a:solidFill>
              <a:latin typeface="Agency FB" panose="020B0503020202020204" pitchFamily="34" charset="77"/>
            </a:endParaRPr>
          </a:p>
        </p:txBody>
      </p:sp>
      <p:sp>
        <p:nvSpPr>
          <p:cNvPr id="5" name="Persegi Sudut Diagonal Melingkar 4">
            <a:extLst>
              <a:ext uri="{FF2B5EF4-FFF2-40B4-BE49-F238E27FC236}">
                <a16:creationId xmlns:a16="http://schemas.microsoft.com/office/drawing/2014/main" id="{0403BA0C-1030-2A49-AF12-BC895B59C73B}"/>
              </a:ext>
            </a:extLst>
          </p:cNvPr>
          <p:cNvSpPr/>
          <p:nvPr/>
        </p:nvSpPr>
        <p:spPr>
          <a:xfrm>
            <a:off x="6096000" y="876300"/>
            <a:ext cx="5609445" cy="2235200"/>
          </a:xfrm>
          <a:prstGeom prst="round2DiagRect">
            <a:avLst/>
          </a:prstGeom>
          <a:solidFill>
            <a:srgbClr val="89705C">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q"/>
            </a:pPr>
            <a:endParaRPr lang="en-ID" b="1" dirty="0">
              <a:solidFill>
                <a:schemeClr val="tx1">
                  <a:lumMod val="95000"/>
                  <a:lumOff val="5000"/>
                </a:schemeClr>
              </a:solidFill>
              <a:latin typeface="Agency FB" panose="020B0503020202020204" pitchFamily="34" charset="0"/>
            </a:endParaRPr>
          </a:p>
          <a:p>
            <a:pPr marL="285750" indent="-285750" algn="just">
              <a:buFont typeface="Wingdings" pitchFamily="2" charset="2"/>
              <a:buChar char="q"/>
            </a:pPr>
            <a:endParaRPr lang="en-ID" b="1" dirty="0">
              <a:solidFill>
                <a:schemeClr val="tx1">
                  <a:lumMod val="95000"/>
                  <a:lumOff val="5000"/>
                </a:schemeClr>
              </a:solidFill>
              <a:latin typeface="Agency FB" panose="020B0503020202020204" pitchFamily="34" charset="0"/>
            </a:endParaRPr>
          </a:p>
          <a:p>
            <a:pPr marL="342900" indent="-342900" algn="just">
              <a:buFont typeface="Wingdings" pitchFamily="2" charset="2"/>
              <a:buChar char="q"/>
            </a:pPr>
            <a:r>
              <a:rPr lang="en-ID" b="1" dirty="0" err="1">
                <a:solidFill>
                  <a:schemeClr val="tx1"/>
                </a:solidFill>
                <a:latin typeface="Agency FB" panose="020B0503020202020204" pitchFamily="34" charset="77"/>
              </a:rPr>
              <a:t>Meningkatnya</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penggunaan</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teknologi</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informasi</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dalam</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manajemen</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pemerintahan</a:t>
            </a:r>
            <a:r>
              <a:rPr lang="en-ID" b="1" dirty="0">
                <a:solidFill>
                  <a:schemeClr val="tx1"/>
                </a:solidFill>
                <a:latin typeface="Agency FB" panose="020B0503020202020204" pitchFamily="34" charset="77"/>
              </a:rPr>
              <a:t>;</a:t>
            </a:r>
          </a:p>
          <a:p>
            <a:pPr marL="342900" indent="-342900" algn="just">
              <a:buFont typeface="Wingdings" pitchFamily="2" charset="2"/>
              <a:buChar char="q"/>
            </a:pPr>
            <a:r>
              <a:rPr lang="en-ID" b="1" dirty="0" err="1">
                <a:solidFill>
                  <a:schemeClr val="tx1"/>
                </a:solidFill>
                <a:latin typeface="Agency FB" panose="020B0503020202020204" pitchFamily="34" charset="77"/>
              </a:rPr>
              <a:t>Meningkatnya</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efisiensi</a:t>
            </a:r>
            <a:r>
              <a:rPr lang="en-ID" b="1" dirty="0">
                <a:solidFill>
                  <a:schemeClr val="tx1"/>
                </a:solidFill>
                <a:latin typeface="Agency FB" panose="020B0503020202020204" pitchFamily="34" charset="77"/>
              </a:rPr>
              <a:t> dan </a:t>
            </a:r>
            <a:r>
              <a:rPr lang="en-ID" b="1" dirty="0" err="1">
                <a:solidFill>
                  <a:schemeClr val="tx1"/>
                </a:solidFill>
                <a:latin typeface="Agency FB" panose="020B0503020202020204" pitchFamily="34" charset="77"/>
              </a:rPr>
              <a:t>efektivitas</a:t>
            </a:r>
            <a:r>
              <a:rPr lang="en-ID" b="1" dirty="0">
                <a:solidFill>
                  <a:schemeClr val="tx1"/>
                </a:solidFill>
                <a:latin typeface="Agency FB" panose="020B0503020202020204" pitchFamily="34" charset="77"/>
              </a:rPr>
              <a:t> proses </a:t>
            </a:r>
            <a:r>
              <a:rPr lang="en-ID" b="1" dirty="0" err="1">
                <a:solidFill>
                  <a:schemeClr val="tx1"/>
                </a:solidFill>
                <a:latin typeface="Agency FB" panose="020B0503020202020204" pitchFamily="34" charset="77"/>
              </a:rPr>
              <a:t>manajemen</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pemerintahan</a:t>
            </a:r>
            <a:endParaRPr lang="en-ID" b="1" dirty="0">
              <a:solidFill>
                <a:schemeClr val="tx1"/>
              </a:solidFill>
              <a:latin typeface="Agency FB" panose="020B0503020202020204" pitchFamily="34" charset="77"/>
            </a:endParaRPr>
          </a:p>
          <a:p>
            <a:pPr marL="342900" indent="-342900" algn="just">
              <a:buFont typeface="Wingdings" pitchFamily="2" charset="2"/>
              <a:buChar char="q"/>
            </a:pPr>
            <a:r>
              <a:rPr lang="en-ID" b="1" dirty="0" err="1">
                <a:solidFill>
                  <a:schemeClr val="tx1"/>
                </a:solidFill>
                <a:latin typeface="Agency FB" panose="020B0503020202020204" pitchFamily="34" charset="77"/>
              </a:rPr>
              <a:t>Meningkatnya</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kinerja</a:t>
            </a:r>
            <a:r>
              <a:rPr lang="en-ID" b="1" dirty="0">
                <a:solidFill>
                  <a:schemeClr val="tx1"/>
                </a:solidFill>
                <a:latin typeface="Agency FB" panose="020B0503020202020204" pitchFamily="34" charset="77"/>
              </a:rPr>
              <a:t> unit </a:t>
            </a:r>
            <a:r>
              <a:rPr lang="en-ID" b="1" dirty="0" err="1">
                <a:solidFill>
                  <a:schemeClr val="tx1"/>
                </a:solidFill>
                <a:latin typeface="Agency FB" panose="020B0503020202020204" pitchFamily="34" charset="77"/>
              </a:rPr>
              <a:t>kerja</a:t>
            </a:r>
            <a:r>
              <a:rPr lang="en-ID" b="1" dirty="0">
                <a:solidFill>
                  <a:schemeClr val="tx1"/>
                </a:solidFill>
                <a:latin typeface="Agency FB" panose="020B0503020202020204" pitchFamily="34" charset="77"/>
              </a:rPr>
              <a:t>/</a:t>
            </a:r>
            <a:r>
              <a:rPr lang="en-ID" b="1" dirty="0" err="1">
                <a:solidFill>
                  <a:schemeClr val="tx1"/>
                </a:solidFill>
                <a:latin typeface="Agency FB" panose="020B0503020202020204" pitchFamily="34" charset="77"/>
              </a:rPr>
              <a:t>satuan</a:t>
            </a:r>
            <a:r>
              <a:rPr lang="en-ID" b="1" dirty="0">
                <a:solidFill>
                  <a:schemeClr val="tx1"/>
                </a:solidFill>
                <a:latin typeface="Agency FB" panose="020B0503020202020204" pitchFamily="34" charset="77"/>
              </a:rPr>
              <a:t> </a:t>
            </a:r>
            <a:r>
              <a:rPr lang="en-ID" b="1" dirty="0" err="1">
                <a:solidFill>
                  <a:schemeClr val="tx1"/>
                </a:solidFill>
                <a:latin typeface="Agency FB" panose="020B0503020202020204" pitchFamily="34" charset="77"/>
              </a:rPr>
              <a:t>kerja</a:t>
            </a:r>
            <a:r>
              <a:rPr lang="en-ID" b="1" dirty="0">
                <a:solidFill>
                  <a:schemeClr val="tx1"/>
                </a:solidFill>
                <a:latin typeface="Agency FB" panose="020B0503020202020204" pitchFamily="34" charset="77"/>
              </a:rPr>
              <a:t>.</a:t>
            </a:r>
          </a:p>
        </p:txBody>
      </p:sp>
      <p:sp>
        <p:nvSpPr>
          <p:cNvPr id="11" name="Flowchart: Data 4">
            <a:extLst>
              <a:ext uri="{FF2B5EF4-FFF2-40B4-BE49-F238E27FC236}">
                <a16:creationId xmlns:a16="http://schemas.microsoft.com/office/drawing/2014/main" id="{33D6A216-B67A-4F49-8329-B2C357D2DE72}"/>
              </a:ext>
            </a:extLst>
          </p:cNvPr>
          <p:cNvSpPr/>
          <p:nvPr/>
        </p:nvSpPr>
        <p:spPr>
          <a:xfrm>
            <a:off x="194453" y="876301"/>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rgbClr val="2E4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b="1" dirty="0" err="1">
                <a:solidFill>
                  <a:srgbClr val="FBE1B1"/>
                </a:solidFill>
                <a:latin typeface="Arial Rounded MT Bold" panose="020F0704030504030204" pitchFamily="34" charset="0"/>
              </a:rPr>
              <a:t>Tujuan</a:t>
            </a:r>
            <a:endParaRPr lang="en-ID" sz="2000" b="1" dirty="0">
              <a:solidFill>
                <a:srgbClr val="FBE1B1"/>
              </a:solidFill>
              <a:latin typeface="Arial Rounded MT Bold" panose="020F0704030504030204" pitchFamily="34" charset="0"/>
            </a:endParaRPr>
          </a:p>
        </p:txBody>
      </p:sp>
      <p:sp>
        <p:nvSpPr>
          <p:cNvPr id="12" name="Flowchart: Data 4">
            <a:extLst>
              <a:ext uri="{FF2B5EF4-FFF2-40B4-BE49-F238E27FC236}">
                <a16:creationId xmlns:a16="http://schemas.microsoft.com/office/drawing/2014/main" id="{4B8F3E4E-FD72-4841-8CC5-A28A393195C9}"/>
              </a:ext>
            </a:extLst>
          </p:cNvPr>
          <p:cNvSpPr/>
          <p:nvPr/>
        </p:nvSpPr>
        <p:spPr>
          <a:xfrm flipH="1">
            <a:off x="7106699" y="876300"/>
            <a:ext cx="4598746"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rgbClr val="2E4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ID" b="1" dirty="0" err="1">
                <a:solidFill>
                  <a:srgbClr val="FBE1B1"/>
                </a:solidFill>
                <a:latin typeface="Arial Rounded MT Bold" panose="020F0704030504030204" pitchFamily="34" charset="0"/>
              </a:rPr>
              <a:t>Kondisi</a:t>
            </a:r>
            <a:r>
              <a:rPr lang="en-ID" b="1" dirty="0">
                <a:solidFill>
                  <a:srgbClr val="FBE1B1"/>
                </a:solidFill>
                <a:latin typeface="Arial Rounded MT Bold" panose="020F0704030504030204" pitchFamily="34" charset="0"/>
              </a:rPr>
              <a:t> yang </a:t>
            </a:r>
            <a:r>
              <a:rPr lang="en-ID" b="1" dirty="0" err="1">
                <a:solidFill>
                  <a:srgbClr val="FBE1B1"/>
                </a:solidFill>
                <a:latin typeface="Arial Rounded MT Bold" panose="020F0704030504030204" pitchFamily="34" charset="0"/>
              </a:rPr>
              <a:t>ingin</a:t>
            </a:r>
            <a:r>
              <a:rPr lang="en-ID" b="1" dirty="0">
                <a:solidFill>
                  <a:srgbClr val="FBE1B1"/>
                </a:solidFill>
                <a:latin typeface="Arial Rounded MT Bold" panose="020F0704030504030204" pitchFamily="34" charset="0"/>
              </a:rPr>
              <a:t> </a:t>
            </a:r>
            <a:r>
              <a:rPr lang="en-ID" b="1" dirty="0" err="1">
                <a:solidFill>
                  <a:srgbClr val="FBE1B1"/>
                </a:solidFill>
                <a:latin typeface="Arial Rounded MT Bold" panose="020F0704030504030204" pitchFamily="34" charset="0"/>
              </a:rPr>
              <a:t>diwujudkan</a:t>
            </a:r>
            <a:endParaRPr lang="en-ID" b="1" dirty="0">
              <a:solidFill>
                <a:srgbClr val="FBE1B1"/>
              </a:solidFill>
              <a:latin typeface="Arial Rounded MT Bold" panose="020F0704030504030204" pitchFamily="34" charset="0"/>
            </a:endParaRPr>
          </a:p>
        </p:txBody>
      </p:sp>
      <p:sp>
        <p:nvSpPr>
          <p:cNvPr id="19" name="Persegi Panjang 18">
            <a:extLst>
              <a:ext uri="{FF2B5EF4-FFF2-40B4-BE49-F238E27FC236}">
                <a16:creationId xmlns:a16="http://schemas.microsoft.com/office/drawing/2014/main" id="{55196A73-7370-CB48-9CA5-BF7A53330104}"/>
              </a:ext>
            </a:extLst>
          </p:cNvPr>
          <p:cNvSpPr/>
          <p:nvPr/>
        </p:nvSpPr>
        <p:spPr>
          <a:xfrm>
            <a:off x="3418795" y="-32841"/>
            <a:ext cx="5354416" cy="769441"/>
          </a:xfrm>
          <a:prstGeom prst="rect">
            <a:avLst/>
          </a:prstGeom>
          <a:noFill/>
        </p:spPr>
        <p:txBody>
          <a:bodyPr wrap="none" lIns="91440" tIns="45720" rIns="91440" bIns="45720">
            <a:spAutoFit/>
          </a:bodyPr>
          <a:lstStyle/>
          <a:p>
            <a:pPr algn="ctr"/>
            <a:r>
              <a:rPr lang="id-ID" sz="4400" b="0" cap="none" spc="0" dirty="0">
                <a:ln w="0"/>
                <a:solidFill>
                  <a:srgbClr val="2E475E"/>
                </a:solidFill>
                <a:effectLst>
                  <a:outerShdw blurRad="38100" dist="19050" dir="2700000" algn="tl" rotWithShape="0">
                    <a:schemeClr val="dk1">
                      <a:alpha val="40000"/>
                    </a:schemeClr>
                  </a:outerShdw>
                </a:effectLst>
              </a:rPr>
              <a:t>Penataan Tata Laksana</a:t>
            </a:r>
          </a:p>
        </p:txBody>
      </p:sp>
      <p:graphicFrame>
        <p:nvGraphicFramePr>
          <p:cNvPr id="24" name="Tabel 24">
            <a:extLst>
              <a:ext uri="{FF2B5EF4-FFF2-40B4-BE49-F238E27FC236}">
                <a16:creationId xmlns:a16="http://schemas.microsoft.com/office/drawing/2014/main" id="{F1FF7373-BEFF-8048-8F49-094D9740C85C}"/>
              </a:ext>
            </a:extLst>
          </p:cNvPr>
          <p:cNvGraphicFramePr>
            <a:graphicFrameLocks noGrp="1"/>
          </p:cNvGraphicFramePr>
          <p:nvPr>
            <p:extLst>
              <p:ext uri="{D42A27DB-BD31-4B8C-83A1-F6EECF244321}">
                <p14:modId xmlns:p14="http://schemas.microsoft.com/office/powerpoint/2010/main" val="2427304612"/>
              </p:ext>
            </p:extLst>
          </p:nvPr>
        </p:nvGraphicFramePr>
        <p:xfrm>
          <a:off x="804052" y="3517899"/>
          <a:ext cx="10308448" cy="2537944"/>
        </p:xfrm>
        <a:graphic>
          <a:graphicData uri="http://schemas.openxmlformats.org/drawingml/2006/table">
            <a:tbl>
              <a:tblPr firstRow="1" bandRow="1">
                <a:tableStyleId>{5FD0F851-EC5A-4D38-B0AD-8093EC10F338}</a:tableStyleId>
              </a:tblPr>
              <a:tblGrid>
                <a:gridCol w="5083503">
                  <a:extLst>
                    <a:ext uri="{9D8B030D-6E8A-4147-A177-3AD203B41FA5}">
                      <a16:colId xmlns:a16="http://schemas.microsoft.com/office/drawing/2014/main" val="1703535463"/>
                    </a:ext>
                  </a:extLst>
                </a:gridCol>
                <a:gridCol w="5224945">
                  <a:extLst>
                    <a:ext uri="{9D8B030D-6E8A-4147-A177-3AD203B41FA5}">
                      <a16:colId xmlns:a16="http://schemas.microsoft.com/office/drawing/2014/main" val="1515350244"/>
                    </a:ext>
                  </a:extLst>
                </a:gridCol>
              </a:tblGrid>
              <a:tr h="695727">
                <a:tc>
                  <a:txBody>
                    <a:bodyPr/>
                    <a:lstStyle/>
                    <a:p>
                      <a:pPr algn="ctr"/>
                      <a:r>
                        <a:rPr lang="id-ID" sz="2400" dirty="0">
                          <a:solidFill>
                            <a:srgbClr val="645553"/>
                          </a:solidFill>
                        </a:rPr>
                        <a:t>Pemenuhan</a:t>
                      </a:r>
                    </a:p>
                  </a:txBody>
                  <a:tcPr anchor="ctr">
                    <a:lnL w="12700" cap="flat" cmpd="sng" algn="ctr">
                      <a:noFill/>
                      <a:prstDash val="solid"/>
                      <a:round/>
                      <a:headEnd type="none" w="med" len="med"/>
                      <a:tailEnd type="none" w="med" len="med"/>
                    </a:lnL>
                    <a:lnT w="12700" cap="flat" cmpd="sng" algn="ctr">
                      <a:solidFill>
                        <a:srgbClr val="645553"/>
                      </a:solidFill>
                      <a:prstDash val="solid"/>
                      <a:round/>
                      <a:headEnd type="none" w="med" len="med"/>
                      <a:tailEnd type="none" w="med" len="med"/>
                    </a:lnT>
                    <a:lnB w="12700" cap="flat" cmpd="sng" algn="ctr">
                      <a:solidFill>
                        <a:srgbClr val="645553"/>
                      </a:solidFill>
                      <a:prstDash val="solid"/>
                      <a:round/>
                      <a:headEnd type="none" w="med" len="med"/>
                      <a:tailEnd type="none" w="med" len="med"/>
                    </a:lnB>
                  </a:tcPr>
                </a:tc>
                <a:tc>
                  <a:txBody>
                    <a:bodyPr/>
                    <a:lstStyle/>
                    <a:p>
                      <a:pPr algn="ctr"/>
                      <a:r>
                        <a:rPr lang="id-ID" sz="2400" dirty="0" err="1">
                          <a:solidFill>
                            <a:srgbClr val="645553"/>
                          </a:solidFill>
                        </a:rPr>
                        <a:t>Reform</a:t>
                      </a:r>
                      <a:endParaRPr lang="id-ID" sz="2400" dirty="0">
                        <a:solidFill>
                          <a:srgbClr val="645553"/>
                        </a:solidFill>
                      </a:endParaRPr>
                    </a:p>
                  </a:txBody>
                  <a:tcPr anchor="ctr">
                    <a:lnT w="12700" cap="flat" cmpd="sng" algn="ctr">
                      <a:solidFill>
                        <a:srgbClr val="645553"/>
                      </a:solidFill>
                      <a:prstDash val="solid"/>
                      <a:round/>
                      <a:headEnd type="none" w="med" len="med"/>
                      <a:tailEnd type="none" w="med" len="med"/>
                    </a:lnT>
                    <a:lnB w="12700" cap="flat" cmpd="sng" algn="ctr">
                      <a:solidFill>
                        <a:srgbClr val="645553"/>
                      </a:solidFill>
                      <a:prstDash val="solid"/>
                      <a:round/>
                      <a:headEnd type="none" w="med" len="med"/>
                      <a:tailEnd type="none" w="med" len="med"/>
                    </a:lnB>
                  </a:tcPr>
                </a:tc>
                <a:extLst>
                  <a:ext uri="{0D108BD9-81ED-4DB2-BD59-A6C34878D82A}">
                    <a16:rowId xmlns:a16="http://schemas.microsoft.com/office/drawing/2014/main" val="922881131"/>
                  </a:ext>
                </a:extLst>
              </a:tr>
              <a:tr h="519521">
                <a:tc>
                  <a:txBody>
                    <a:bodyPr/>
                    <a:lstStyle/>
                    <a:p>
                      <a:pPr marL="0" indent="0" algn="just">
                        <a:buFontTx/>
                        <a:buNone/>
                      </a:pPr>
                      <a:r>
                        <a:rPr lang="en-US" sz="1800" dirty="0">
                          <a:latin typeface="+mn-lt"/>
                        </a:rPr>
                        <a:t>SOP </a:t>
                      </a:r>
                      <a:r>
                        <a:rPr lang="en-US" sz="1800" dirty="0" err="1">
                          <a:latin typeface="+mn-lt"/>
                        </a:rPr>
                        <a:t>Kegiatan</a:t>
                      </a:r>
                      <a:r>
                        <a:rPr lang="en-US" sz="1800" dirty="0">
                          <a:latin typeface="+mn-lt"/>
                        </a:rPr>
                        <a:t> Utama </a:t>
                      </a:r>
                    </a:p>
                  </a:txBody>
                  <a:tcPr>
                    <a:lnL w="12700" cap="flat" cmpd="sng" algn="ctr">
                      <a:noFill/>
                      <a:prstDash val="solid"/>
                      <a:round/>
                      <a:headEnd type="none" w="med" len="med"/>
                      <a:tailEnd type="none" w="med" len="med"/>
                    </a:lnL>
                    <a:lnT w="12700" cap="flat" cmpd="sng" algn="ctr">
                      <a:solidFill>
                        <a:srgbClr val="645553"/>
                      </a:solidFill>
                      <a:prstDash val="solid"/>
                      <a:round/>
                      <a:headEnd type="none" w="med" len="med"/>
                      <a:tailEnd type="none" w="med" len="med"/>
                    </a:lnT>
                    <a:solidFill>
                      <a:srgbClr val="FBE1B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mn-lt"/>
                        </a:rPr>
                        <a:t>Pengaruh</a:t>
                      </a:r>
                      <a:r>
                        <a:rPr lang="en-US" dirty="0">
                          <a:latin typeface="+mn-lt"/>
                        </a:rPr>
                        <a:t> </a:t>
                      </a:r>
                      <a:r>
                        <a:rPr lang="en-US" dirty="0" err="1">
                          <a:latin typeface="+mn-lt"/>
                        </a:rPr>
                        <a:t>penyederhanaan</a:t>
                      </a:r>
                      <a:r>
                        <a:rPr lang="en-US" dirty="0">
                          <a:latin typeface="+mn-lt"/>
                        </a:rPr>
                        <a:t> </a:t>
                      </a:r>
                      <a:r>
                        <a:rPr lang="en-US" dirty="0" err="1">
                          <a:latin typeface="+mn-lt"/>
                        </a:rPr>
                        <a:t>birokrasi</a:t>
                      </a:r>
                      <a:r>
                        <a:rPr lang="en-US" dirty="0">
                          <a:latin typeface="+mn-lt"/>
                        </a:rPr>
                        <a:t> </a:t>
                      </a:r>
                      <a:r>
                        <a:rPr lang="en-US" dirty="0" err="1">
                          <a:latin typeface="+mn-lt"/>
                        </a:rPr>
                        <a:t>terhadap</a:t>
                      </a:r>
                      <a:r>
                        <a:rPr lang="en-US" dirty="0">
                          <a:latin typeface="+mn-lt"/>
                        </a:rPr>
                        <a:t> peta proses </a:t>
                      </a:r>
                      <a:r>
                        <a:rPr lang="en-US" dirty="0" err="1">
                          <a:latin typeface="+mn-lt"/>
                        </a:rPr>
                        <a:t>bisnis</a:t>
                      </a:r>
                      <a:endParaRPr lang="en-ID" dirty="0">
                        <a:latin typeface="+mn-lt"/>
                      </a:endParaRPr>
                    </a:p>
                  </a:txBody>
                  <a:tcPr>
                    <a:lnT w="12700" cap="flat" cmpd="sng" algn="ctr">
                      <a:solidFill>
                        <a:srgbClr val="645553"/>
                      </a:solidFill>
                      <a:prstDash val="solid"/>
                      <a:round/>
                      <a:headEnd type="none" w="med" len="med"/>
                      <a:tailEnd type="none" w="med" len="med"/>
                    </a:lnT>
                    <a:solidFill>
                      <a:srgbClr val="FBE1B1"/>
                    </a:solidFill>
                  </a:tcPr>
                </a:tc>
                <a:extLst>
                  <a:ext uri="{0D108BD9-81ED-4DB2-BD59-A6C34878D82A}">
                    <a16:rowId xmlns:a16="http://schemas.microsoft.com/office/drawing/2014/main" val="3308820548"/>
                  </a:ext>
                </a:extLst>
              </a:tr>
              <a:tr h="522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mn-lt"/>
                        </a:rPr>
                        <a:t>Sistem</a:t>
                      </a:r>
                      <a:r>
                        <a:rPr lang="en-US" sz="1800" dirty="0">
                          <a:latin typeface="+mn-lt"/>
                        </a:rPr>
                        <a:t> </a:t>
                      </a:r>
                      <a:r>
                        <a:rPr lang="en-US" sz="1800" dirty="0" err="1">
                          <a:latin typeface="+mn-lt"/>
                        </a:rPr>
                        <a:t>Pemerintahan</a:t>
                      </a:r>
                      <a:r>
                        <a:rPr lang="en-US" sz="1800" dirty="0">
                          <a:latin typeface="+mn-lt"/>
                        </a:rPr>
                        <a:t> </a:t>
                      </a:r>
                      <a:r>
                        <a:rPr lang="en-US" sz="1800" dirty="0" err="1">
                          <a:latin typeface="+mn-lt"/>
                        </a:rPr>
                        <a:t>Berbasis</a:t>
                      </a:r>
                      <a:r>
                        <a:rPr lang="en-US" sz="1800" dirty="0">
                          <a:latin typeface="+mn-lt"/>
                        </a:rPr>
                        <a:t> </a:t>
                      </a:r>
                      <a:r>
                        <a:rPr lang="en-US" sz="1800" dirty="0" err="1">
                          <a:latin typeface="+mn-lt"/>
                        </a:rPr>
                        <a:t>Elektronik</a:t>
                      </a:r>
                      <a:r>
                        <a:rPr lang="en-US" sz="1800" dirty="0">
                          <a:latin typeface="+mn-lt"/>
                        </a:rPr>
                        <a:t> </a:t>
                      </a:r>
                      <a:endParaRPr lang="en-ID" dirty="0">
                        <a:latin typeface="+mn-lt"/>
                      </a:endParaRPr>
                    </a:p>
                  </a:txBody>
                  <a:tcPr>
                    <a:lnL w="12700" cap="flat" cmpd="sng" algn="ctr">
                      <a:no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mn-lt"/>
                        </a:rPr>
                        <a:t>Sistem</a:t>
                      </a:r>
                      <a:r>
                        <a:rPr lang="en-US" sz="1800" dirty="0">
                          <a:latin typeface="+mn-lt"/>
                        </a:rPr>
                        <a:t> </a:t>
                      </a:r>
                      <a:r>
                        <a:rPr lang="en-US" sz="1800" dirty="0" err="1">
                          <a:latin typeface="+mn-lt"/>
                        </a:rPr>
                        <a:t>Pemerintahan</a:t>
                      </a:r>
                      <a:r>
                        <a:rPr lang="en-US" sz="1800" dirty="0">
                          <a:latin typeface="+mn-lt"/>
                        </a:rPr>
                        <a:t> </a:t>
                      </a:r>
                      <a:r>
                        <a:rPr lang="en-US" sz="1800" dirty="0" err="1">
                          <a:latin typeface="+mn-lt"/>
                        </a:rPr>
                        <a:t>Berbasis</a:t>
                      </a:r>
                      <a:r>
                        <a:rPr lang="en-US" sz="1800" dirty="0">
                          <a:latin typeface="+mn-lt"/>
                        </a:rPr>
                        <a:t> </a:t>
                      </a:r>
                      <a:r>
                        <a:rPr lang="en-US" sz="1800" dirty="0" err="1">
                          <a:latin typeface="+mn-lt"/>
                        </a:rPr>
                        <a:t>Elektronik</a:t>
                      </a:r>
                      <a:r>
                        <a:rPr lang="en-US" sz="1800" dirty="0">
                          <a:latin typeface="+mn-lt"/>
                        </a:rPr>
                        <a:t> (SPBE) yang </a:t>
                      </a:r>
                      <a:r>
                        <a:rPr lang="en-US" sz="1800" dirty="0" err="1">
                          <a:latin typeface="+mn-lt"/>
                        </a:rPr>
                        <a:t>Terintegrasi</a:t>
                      </a:r>
                      <a:r>
                        <a:rPr lang="en-US" sz="1800" dirty="0">
                          <a:latin typeface="+mn-lt"/>
                        </a:rPr>
                        <a:t> </a:t>
                      </a:r>
                      <a:endParaRPr lang="en-ID" dirty="0">
                        <a:latin typeface="+mn-lt"/>
                      </a:endParaRPr>
                    </a:p>
                  </a:txBody>
                  <a:tcPr/>
                </a:tc>
                <a:extLst>
                  <a:ext uri="{0D108BD9-81ED-4DB2-BD59-A6C34878D82A}">
                    <a16:rowId xmlns:a16="http://schemas.microsoft.com/office/drawing/2014/main" val="3942538642"/>
                  </a:ext>
                </a:extLst>
              </a:tr>
              <a:tr h="562057">
                <a:tc>
                  <a:txBody>
                    <a:bodyPr/>
                    <a:lstStyle/>
                    <a:p>
                      <a:pPr marL="0" indent="0" algn="just">
                        <a:buFontTx/>
                        <a:buNone/>
                      </a:pPr>
                      <a:r>
                        <a:rPr lang="en-US" sz="1800" dirty="0" err="1">
                          <a:latin typeface="+mn-lt"/>
                        </a:rPr>
                        <a:t>Keterbukaan</a:t>
                      </a:r>
                      <a:r>
                        <a:rPr lang="en-US" sz="1800" dirty="0">
                          <a:latin typeface="+mn-lt"/>
                        </a:rPr>
                        <a:t> </a:t>
                      </a:r>
                      <a:r>
                        <a:rPr lang="en-US" sz="1800" dirty="0" err="1">
                          <a:latin typeface="+mn-lt"/>
                        </a:rPr>
                        <a:t>Informasi</a:t>
                      </a:r>
                      <a:r>
                        <a:rPr lang="en-US" sz="1800" dirty="0">
                          <a:latin typeface="+mn-lt"/>
                        </a:rPr>
                        <a:t> </a:t>
                      </a:r>
                      <a:r>
                        <a:rPr lang="en-US" sz="1800" dirty="0" err="1">
                          <a:latin typeface="+mn-lt"/>
                        </a:rPr>
                        <a:t>Publik</a:t>
                      </a:r>
                      <a:r>
                        <a:rPr lang="en-US" sz="1800" dirty="0">
                          <a:latin typeface="+mn-lt"/>
                        </a:rPr>
                        <a:t>.</a:t>
                      </a:r>
                    </a:p>
                  </a:txBody>
                  <a:tcPr>
                    <a:lnL w="12700" cap="flat" cmpd="sng" algn="ctr">
                      <a:noFill/>
                      <a:prstDash val="solid"/>
                      <a:round/>
                      <a:headEnd type="none" w="med" len="med"/>
                      <a:tailEnd type="none" w="med" len="med"/>
                    </a:lnL>
                    <a:lnB w="12700" cap="flat" cmpd="sng" algn="ctr">
                      <a:solidFill>
                        <a:srgbClr val="645553"/>
                      </a:solidFill>
                      <a:prstDash val="solid"/>
                      <a:round/>
                      <a:headEnd type="none" w="med" len="med"/>
                      <a:tailEnd type="none" w="med" len="med"/>
                    </a:lnB>
                    <a:solidFill>
                      <a:srgbClr val="FBE1B1"/>
                    </a:solidFill>
                  </a:tcPr>
                </a:tc>
                <a:tc>
                  <a:txBody>
                    <a:bodyPr/>
                    <a:lstStyle/>
                    <a:p>
                      <a:pPr marL="0" indent="0" algn="just">
                        <a:buFontTx/>
                        <a:buNone/>
                      </a:pPr>
                      <a:r>
                        <a:rPr lang="en-US" sz="1800" dirty="0" err="1">
                          <a:latin typeface="+mn-lt"/>
                        </a:rPr>
                        <a:t>Transformasi</a:t>
                      </a:r>
                      <a:r>
                        <a:rPr lang="en-US" sz="1800" dirty="0">
                          <a:latin typeface="+mn-lt"/>
                        </a:rPr>
                        <a:t> Digital </a:t>
                      </a:r>
                      <a:r>
                        <a:rPr lang="en-US" sz="1800" dirty="0" err="1">
                          <a:latin typeface="+mn-lt"/>
                        </a:rPr>
                        <a:t>Memberikan</a:t>
                      </a:r>
                      <a:r>
                        <a:rPr lang="en-US" sz="1800" dirty="0">
                          <a:latin typeface="+mn-lt"/>
                        </a:rPr>
                        <a:t> Nilai </a:t>
                      </a:r>
                      <a:r>
                        <a:rPr lang="en-US" sz="1800" dirty="0" err="1">
                          <a:latin typeface="+mn-lt"/>
                        </a:rPr>
                        <a:t>Manfaat</a:t>
                      </a:r>
                      <a:r>
                        <a:rPr lang="en-US" sz="1800" dirty="0">
                          <a:latin typeface="+mn-lt"/>
                        </a:rPr>
                        <a:t>.</a:t>
                      </a:r>
                    </a:p>
                  </a:txBody>
                  <a:tcPr>
                    <a:lnB w="12700" cap="flat" cmpd="sng" algn="ctr">
                      <a:solidFill>
                        <a:srgbClr val="645553"/>
                      </a:solidFill>
                      <a:prstDash val="solid"/>
                      <a:round/>
                      <a:headEnd type="none" w="med" len="med"/>
                      <a:tailEnd type="none" w="med" len="med"/>
                    </a:lnB>
                    <a:solidFill>
                      <a:srgbClr val="FBE1B1"/>
                    </a:solidFill>
                  </a:tcPr>
                </a:tc>
                <a:extLst>
                  <a:ext uri="{0D108BD9-81ED-4DB2-BD59-A6C34878D82A}">
                    <a16:rowId xmlns:a16="http://schemas.microsoft.com/office/drawing/2014/main" val="683059745"/>
                  </a:ext>
                </a:extLst>
              </a:tr>
            </a:tbl>
          </a:graphicData>
        </a:graphic>
      </p:graphicFrame>
    </p:spTree>
    <p:extLst>
      <p:ext uri="{BB962C8B-B14F-4D97-AF65-F5344CB8AC3E}">
        <p14:creationId xmlns:p14="http://schemas.microsoft.com/office/powerpoint/2010/main" val="154559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segi Sudut Diagonal Melingkar 3">
            <a:extLst>
              <a:ext uri="{FF2B5EF4-FFF2-40B4-BE49-F238E27FC236}">
                <a16:creationId xmlns:a16="http://schemas.microsoft.com/office/drawing/2014/main" id="{7E37F2F5-6306-1E4E-BAF9-5E6AB9DD1D3B}"/>
              </a:ext>
            </a:extLst>
          </p:cNvPr>
          <p:cNvSpPr/>
          <p:nvPr/>
        </p:nvSpPr>
        <p:spPr>
          <a:xfrm>
            <a:off x="194453" y="876301"/>
            <a:ext cx="5765800" cy="2235200"/>
          </a:xfrm>
          <a:prstGeom prst="round2DiagRect">
            <a:avLst/>
          </a:prstGeom>
          <a:solidFill>
            <a:srgbClr val="89705C">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err="1">
                <a:solidFill>
                  <a:schemeClr val="tx1"/>
                </a:solidFill>
                <a:latin typeface="Agency FB" panose="020B0503020202020204" pitchFamily="34" charset="77"/>
              </a:rPr>
              <a:t>Meningkatkan</a:t>
            </a:r>
            <a:r>
              <a:rPr lang="en-ID" sz="2000" b="1" dirty="0">
                <a:solidFill>
                  <a:schemeClr val="tx1"/>
                </a:solidFill>
                <a:latin typeface="Agency FB" panose="020B0503020202020204" pitchFamily="34" charset="77"/>
              </a:rPr>
              <a:t> </a:t>
            </a:r>
            <a:r>
              <a:rPr lang="en-ID" sz="2000" b="1" dirty="0" err="1">
                <a:solidFill>
                  <a:schemeClr val="tx1"/>
                </a:solidFill>
                <a:latin typeface="Agency FB" panose="020B0503020202020204" pitchFamily="34" charset="77"/>
              </a:rPr>
              <a:t>profesionalisme</a:t>
            </a:r>
            <a:r>
              <a:rPr lang="en-ID" sz="2000" b="1" dirty="0">
                <a:solidFill>
                  <a:schemeClr val="tx1"/>
                </a:solidFill>
                <a:latin typeface="Agency FB" panose="020B0503020202020204" pitchFamily="34" charset="77"/>
              </a:rPr>
              <a:t> SDM </a:t>
            </a:r>
            <a:r>
              <a:rPr lang="en-ID" sz="2000" b="1" dirty="0" err="1">
                <a:solidFill>
                  <a:schemeClr val="tx1"/>
                </a:solidFill>
                <a:latin typeface="Agency FB" panose="020B0503020202020204" pitchFamily="34" charset="77"/>
              </a:rPr>
              <a:t>aparatur</a:t>
            </a:r>
            <a:endParaRPr lang="id-ID" sz="2000" dirty="0">
              <a:solidFill>
                <a:schemeClr val="tx1"/>
              </a:solidFill>
              <a:latin typeface="Agency FB" panose="020B0503020202020204" pitchFamily="34" charset="77"/>
            </a:endParaRPr>
          </a:p>
        </p:txBody>
      </p:sp>
      <p:sp>
        <p:nvSpPr>
          <p:cNvPr id="5" name="Persegi Sudut Diagonal Melingkar 4">
            <a:extLst>
              <a:ext uri="{FF2B5EF4-FFF2-40B4-BE49-F238E27FC236}">
                <a16:creationId xmlns:a16="http://schemas.microsoft.com/office/drawing/2014/main" id="{0403BA0C-1030-2A49-AF12-BC895B59C73B}"/>
              </a:ext>
            </a:extLst>
          </p:cNvPr>
          <p:cNvSpPr/>
          <p:nvPr/>
        </p:nvSpPr>
        <p:spPr>
          <a:xfrm>
            <a:off x="6096000" y="876300"/>
            <a:ext cx="5609445" cy="2235200"/>
          </a:xfrm>
          <a:prstGeom prst="round2DiagRect">
            <a:avLst/>
          </a:prstGeom>
          <a:solidFill>
            <a:srgbClr val="89705C">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q"/>
            </a:pPr>
            <a:endParaRPr lang="en-ID" b="1" dirty="0">
              <a:solidFill>
                <a:schemeClr val="tx1">
                  <a:lumMod val="95000"/>
                  <a:lumOff val="5000"/>
                </a:schemeClr>
              </a:solidFill>
              <a:latin typeface="Agency FB" panose="020B0503020202020204" pitchFamily="34" charset="0"/>
            </a:endParaRPr>
          </a:p>
          <a:p>
            <a:pPr algn="just"/>
            <a:endParaRPr lang="en-ID" b="1" dirty="0">
              <a:solidFill>
                <a:schemeClr val="tx1">
                  <a:lumMod val="95000"/>
                  <a:lumOff val="5000"/>
                </a:schemeClr>
              </a:solidFill>
              <a:latin typeface="Agency FB" panose="020B0503020202020204" pitchFamily="34" charset="0"/>
            </a:endParaRPr>
          </a:p>
          <a:p>
            <a:pPr marL="285750" indent="-285750" algn="just">
              <a:buFont typeface="Wingdings" pitchFamily="2" charset="2"/>
              <a:buChar char="q"/>
            </a:pPr>
            <a:r>
              <a:rPr lang="en-ID" sz="1600" b="1" dirty="0" err="1">
                <a:solidFill>
                  <a:schemeClr val="tx1"/>
                </a:solidFill>
                <a:latin typeface="Agency FB" panose="020B0503020202020204" pitchFamily="34" charset="0"/>
              </a:rPr>
              <a:t>Meningkatnya</a:t>
            </a:r>
            <a:r>
              <a:rPr lang="en-ID" sz="1600" b="1" dirty="0">
                <a:solidFill>
                  <a:schemeClr val="tx1"/>
                </a:solidFill>
                <a:latin typeface="Agency FB" panose="020B0503020202020204" pitchFamily="34" charset="0"/>
              </a:rPr>
              <a:t> </a:t>
            </a:r>
            <a:r>
              <a:rPr lang="en-ID" sz="1600" b="1" dirty="0" err="1">
                <a:solidFill>
                  <a:schemeClr val="tx1"/>
                </a:solidFill>
                <a:latin typeface="Agency FB" panose="020B0503020202020204" pitchFamily="34" charset="0"/>
              </a:rPr>
              <a:t>ketaatan</a:t>
            </a:r>
            <a:r>
              <a:rPr lang="en-ID" sz="1600" b="1" dirty="0">
                <a:solidFill>
                  <a:schemeClr val="tx1"/>
                </a:solidFill>
                <a:latin typeface="Agency FB" panose="020B0503020202020204" pitchFamily="34" charset="0"/>
              </a:rPr>
              <a:t> </a:t>
            </a:r>
            <a:r>
              <a:rPr lang="en-ID" sz="1600" b="1" dirty="0" err="1">
                <a:solidFill>
                  <a:schemeClr val="tx1"/>
                </a:solidFill>
                <a:latin typeface="Agency FB" panose="020B0503020202020204" pitchFamily="34" charset="0"/>
              </a:rPr>
              <a:t>terhadap</a:t>
            </a:r>
            <a:r>
              <a:rPr lang="en-ID" sz="1600" b="1" dirty="0">
                <a:solidFill>
                  <a:schemeClr val="tx1"/>
                </a:solidFill>
                <a:latin typeface="Agency FB" panose="020B0503020202020204" pitchFamily="34" charset="0"/>
              </a:rPr>
              <a:t> </a:t>
            </a:r>
            <a:r>
              <a:rPr lang="en-ID" sz="1600" b="1" dirty="0" err="1">
                <a:solidFill>
                  <a:schemeClr val="tx1"/>
                </a:solidFill>
                <a:latin typeface="Agency FB" panose="020B0503020202020204" pitchFamily="34" charset="0"/>
              </a:rPr>
              <a:t>pengelolaan</a:t>
            </a:r>
            <a:r>
              <a:rPr lang="en-ID" sz="1600" b="1" dirty="0">
                <a:solidFill>
                  <a:schemeClr val="tx1"/>
                </a:solidFill>
                <a:latin typeface="Agency FB" panose="020B0503020202020204" pitchFamily="34" charset="0"/>
              </a:rPr>
              <a:t> SDM </a:t>
            </a:r>
            <a:r>
              <a:rPr lang="en-ID" sz="1600" b="1" dirty="0" err="1">
                <a:solidFill>
                  <a:schemeClr val="tx1"/>
                </a:solidFill>
                <a:latin typeface="Agency FB" panose="020B0503020202020204" pitchFamily="34" charset="0"/>
              </a:rPr>
              <a:t>aparatur</a:t>
            </a:r>
            <a:r>
              <a:rPr lang="en-ID" sz="1600" b="1" dirty="0">
                <a:solidFill>
                  <a:schemeClr val="tx1"/>
                </a:solidFill>
                <a:latin typeface="Agency FB" panose="020B0503020202020204" pitchFamily="34" charset="0"/>
              </a:rPr>
              <a:t>;</a:t>
            </a:r>
          </a:p>
          <a:p>
            <a:pPr marL="285750" indent="-285750" algn="just">
              <a:buFont typeface="Wingdings" pitchFamily="2" charset="2"/>
              <a:buChar char="q"/>
            </a:pPr>
            <a:r>
              <a:rPr lang="en-ID" sz="1600" b="1" dirty="0" err="1">
                <a:solidFill>
                  <a:schemeClr val="tx1"/>
                </a:solidFill>
                <a:latin typeface="Agency FB" panose="020B0503020202020204" pitchFamily="34" charset="0"/>
              </a:rPr>
              <a:t>Meningkatnya</a:t>
            </a:r>
            <a:r>
              <a:rPr lang="en-ID" sz="1600" b="1" dirty="0">
                <a:solidFill>
                  <a:schemeClr val="tx1"/>
                </a:solidFill>
                <a:latin typeface="Agency FB" panose="020B0503020202020204" pitchFamily="34" charset="0"/>
              </a:rPr>
              <a:t> </a:t>
            </a:r>
            <a:r>
              <a:rPr lang="en-ID" sz="1600" b="1" dirty="0" err="1">
                <a:solidFill>
                  <a:schemeClr val="tx1"/>
                </a:solidFill>
                <a:latin typeface="Agency FB" panose="020B0503020202020204" pitchFamily="34" charset="0"/>
              </a:rPr>
              <a:t>transparansi</a:t>
            </a:r>
            <a:r>
              <a:rPr lang="en-ID" sz="1600" b="1" dirty="0">
                <a:solidFill>
                  <a:schemeClr val="tx1"/>
                </a:solidFill>
                <a:latin typeface="Agency FB" panose="020B0503020202020204" pitchFamily="34" charset="0"/>
              </a:rPr>
              <a:t> dan </a:t>
            </a:r>
            <a:r>
              <a:rPr lang="en-ID" sz="1600" b="1" dirty="0" err="1">
                <a:solidFill>
                  <a:schemeClr val="tx1"/>
                </a:solidFill>
                <a:latin typeface="Agency FB" panose="020B0503020202020204" pitchFamily="34" charset="0"/>
              </a:rPr>
              <a:t>akuntabilitas</a:t>
            </a:r>
            <a:r>
              <a:rPr lang="en-ID" sz="1600" b="1" dirty="0">
                <a:solidFill>
                  <a:schemeClr val="tx1"/>
                </a:solidFill>
                <a:latin typeface="Agency FB" panose="020B0503020202020204" pitchFamily="34" charset="0"/>
              </a:rPr>
              <a:t> </a:t>
            </a:r>
            <a:r>
              <a:rPr lang="en-ID" sz="1600" b="1" dirty="0" err="1">
                <a:solidFill>
                  <a:schemeClr val="tx1"/>
                </a:solidFill>
                <a:latin typeface="Agency FB" panose="020B0503020202020204" pitchFamily="34" charset="0"/>
              </a:rPr>
              <a:t>pengelolaan</a:t>
            </a:r>
            <a:r>
              <a:rPr lang="en-ID" sz="1600" b="1" dirty="0">
                <a:solidFill>
                  <a:schemeClr val="tx1"/>
                </a:solidFill>
                <a:latin typeface="Agency FB" panose="020B0503020202020204" pitchFamily="34" charset="0"/>
              </a:rPr>
              <a:t> SDM </a:t>
            </a:r>
            <a:r>
              <a:rPr lang="en-ID" sz="1600" b="1" dirty="0" err="1">
                <a:solidFill>
                  <a:schemeClr val="tx1"/>
                </a:solidFill>
                <a:latin typeface="Agency FB" panose="020B0503020202020204" pitchFamily="34" charset="0"/>
              </a:rPr>
              <a:t>aparatur</a:t>
            </a:r>
            <a:r>
              <a:rPr lang="en-ID" sz="1600" b="1" dirty="0">
                <a:solidFill>
                  <a:schemeClr val="tx1"/>
                </a:solidFill>
                <a:latin typeface="Agency FB" panose="020B0503020202020204" pitchFamily="34" charset="0"/>
              </a:rPr>
              <a:t>;</a:t>
            </a:r>
          </a:p>
          <a:p>
            <a:pPr marL="285750" indent="-285750" algn="just">
              <a:buFont typeface="Wingdings" pitchFamily="2" charset="2"/>
              <a:buChar char="q"/>
            </a:pPr>
            <a:r>
              <a:rPr lang="en-ID" sz="1600" b="1" dirty="0" err="1">
                <a:solidFill>
                  <a:schemeClr val="tx1"/>
                </a:solidFill>
                <a:latin typeface="Agency FB" panose="020B0503020202020204" pitchFamily="34" charset="0"/>
              </a:rPr>
              <a:t>Meningkatnya</a:t>
            </a:r>
            <a:r>
              <a:rPr lang="en-ID" sz="1600" b="1" dirty="0">
                <a:solidFill>
                  <a:schemeClr val="tx1"/>
                </a:solidFill>
                <a:latin typeface="Agency FB" panose="020B0503020202020204" pitchFamily="34" charset="0"/>
              </a:rPr>
              <a:t> </a:t>
            </a:r>
            <a:r>
              <a:rPr lang="en-ID" sz="1600" b="1" dirty="0" err="1">
                <a:solidFill>
                  <a:schemeClr val="tx1"/>
                </a:solidFill>
                <a:latin typeface="Agency FB" panose="020B0503020202020204" pitchFamily="34" charset="0"/>
              </a:rPr>
              <a:t>disiplin</a:t>
            </a:r>
            <a:r>
              <a:rPr lang="en-ID" sz="1600" b="1" dirty="0">
                <a:solidFill>
                  <a:schemeClr val="tx1"/>
                </a:solidFill>
                <a:latin typeface="Agency FB" panose="020B0503020202020204" pitchFamily="34" charset="0"/>
              </a:rPr>
              <a:t> SDM </a:t>
            </a:r>
            <a:r>
              <a:rPr lang="en-ID" sz="1600" b="1" dirty="0" err="1">
                <a:solidFill>
                  <a:schemeClr val="tx1"/>
                </a:solidFill>
                <a:latin typeface="Agency FB" panose="020B0503020202020204" pitchFamily="34" charset="0"/>
              </a:rPr>
              <a:t>aparatur</a:t>
            </a:r>
            <a:r>
              <a:rPr lang="en-ID" sz="1600" b="1" dirty="0">
                <a:solidFill>
                  <a:schemeClr val="tx1"/>
                </a:solidFill>
                <a:latin typeface="Agency FB" panose="020B0503020202020204" pitchFamily="34" charset="0"/>
              </a:rPr>
              <a:t>; </a:t>
            </a:r>
          </a:p>
          <a:p>
            <a:pPr marL="285750" indent="-285750" algn="just">
              <a:buFont typeface="Wingdings" pitchFamily="2" charset="2"/>
              <a:buChar char="q"/>
            </a:pPr>
            <a:r>
              <a:rPr lang="en-ID" sz="1600" b="1" dirty="0" err="1">
                <a:solidFill>
                  <a:schemeClr val="tx1"/>
                </a:solidFill>
                <a:latin typeface="Agency FB" panose="020B0503020202020204" pitchFamily="34" charset="0"/>
              </a:rPr>
              <a:t>Meningkatnya</a:t>
            </a:r>
            <a:r>
              <a:rPr lang="en-ID" sz="1600" b="1" dirty="0">
                <a:solidFill>
                  <a:schemeClr val="tx1"/>
                </a:solidFill>
                <a:latin typeface="Agency FB" panose="020B0503020202020204" pitchFamily="34" charset="0"/>
              </a:rPr>
              <a:t> </a:t>
            </a:r>
            <a:r>
              <a:rPr lang="en-ID" sz="1600" b="1" dirty="0" err="1">
                <a:solidFill>
                  <a:schemeClr val="tx1"/>
                </a:solidFill>
                <a:latin typeface="Agency FB" panose="020B0503020202020204" pitchFamily="34" charset="0"/>
              </a:rPr>
              <a:t>efektivitas</a:t>
            </a:r>
            <a:r>
              <a:rPr lang="en-ID" sz="1600" b="1" dirty="0">
                <a:solidFill>
                  <a:schemeClr val="tx1"/>
                </a:solidFill>
                <a:latin typeface="Agency FB" panose="020B0503020202020204" pitchFamily="34" charset="0"/>
              </a:rPr>
              <a:t> </a:t>
            </a:r>
            <a:r>
              <a:rPr lang="en-ID" sz="1600" b="1" dirty="0" err="1">
                <a:solidFill>
                  <a:schemeClr val="tx1"/>
                </a:solidFill>
                <a:latin typeface="Agency FB" panose="020B0503020202020204" pitchFamily="34" charset="0"/>
              </a:rPr>
              <a:t>manajemen</a:t>
            </a:r>
            <a:r>
              <a:rPr lang="en-ID" sz="1600" b="1" dirty="0">
                <a:solidFill>
                  <a:schemeClr val="tx1"/>
                </a:solidFill>
                <a:latin typeface="Agency FB" panose="020B0503020202020204" pitchFamily="34" charset="0"/>
              </a:rPr>
              <a:t> SDM </a:t>
            </a:r>
            <a:r>
              <a:rPr lang="en-ID" sz="1600" b="1" dirty="0" err="1">
                <a:solidFill>
                  <a:schemeClr val="tx1"/>
                </a:solidFill>
                <a:latin typeface="Agency FB" panose="020B0503020202020204" pitchFamily="34" charset="0"/>
              </a:rPr>
              <a:t>aparatur</a:t>
            </a:r>
            <a:r>
              <a:rPr lang="en-ID" sz="1600" b="1" dirty="0">
                <a:solidFill>
                  <a:schemeClr val="tx1"/>
                </a:solidFill>
                <a:latin typeface="Agency FB" panose="020B0503020202020204" pitchFamily="34" charset="0"/>
              </a:rPr>
              <a:t>; dan </a:t>
            </a:r>
          </a:p>
          <a:p>
            <a:pPr marL="285750" indent="-285750" algn="just">
              <a:buFont typeface="Wingdings" pitchFamily="2" charset="2"/>
              <a:buChar char="q"/>
            </a:pPr>
            <a:r>
              <a:rPr lang="en-ID" sz="1600" b="1" dirty="0" err="1">
                <a:solidFill>
                  <a:schemeClr val="tx1"/>
                </a:solidFill>
                <a:latin typeface="Agency FB" panose="020B0503020202020204" pitchFamily="34" charset="0"/>
              </a:rPr>
              <a:t>Meningkatnya</a:t>
            </a:r>
            <a:r>
              <a:rPr lang="en-ID" sz="1600" b="1" dirty="0">
                <a:solidFill>
                  <a:schemeClr val="tx1"/>
                </a:solidFill>
                <a:latin typeface="Agency FB" panose="020B0503020202020204" pitchFamily="34" charset="0"/>
              </a:rPr>
              <a:t> </a:t>
            </a:r>
            <a:r>
              <a:rPr lang="en-ID" sz="1600" b="1" dirty="0" err="1">
                <a:solidFill>
                  <a:schemeClr val="tx1"/>
                </a:solidFill>
                <a:latin typeface="Agency FB" panose="020B0503020202020204" pitchFamily="34" charset="0"/>
              </a:rPr>
              <a:t>profesionalisme</a:t>
            </a:r>
            <a:r>
              <a:rPr lang="en-ID" sz="1600" b="1" dirty="0">
                <a:solidFill>
                  <a:schemeClr val="tx1"/>
                </a:solidFill>
                <a:latin typeface="Agency FB" panose="020B0503020202020204" pitchFamily="34" charset="0"/>
              </a:rPr>
              <a:t> SDM. </a:t>
            </a:r>
          </a:p>
        </p:txBody>
      </p:sp>
      <p:sp>
        <p:nvSpPr>
          <p:cNvPr id="11" name="Flowchart: Data 4">
            <a:extLst>
              <a:ext uri="{FF2B5EF4-FFF2-40B4-BE49-F238E27FC236}">
                <a16:creationId xmlns:a16="http://schemas.microsoft.com/office/drawing/2014/main" id="{33D6A216-B67A-4F49-8329-B2C357D2DE72}"/>
              </a:ext>
            </a:extLst>
          </p:cNvPr>
          <p:cNvSpPr/>
          <p:nvPr/>
        </p:nvSpPr>
        <p:spPr>
          <a:xfrm>
            <a:off x="194453" y="876301"/>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rgbClr val="2E4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b="1" dirty="0" err="1">
                <a:solidFill>
                  <a:srgbClr val="FBE1B1"/>
                </a:solidFill>
                <a:latin typeface="Arial Rounded MT Bold" panose="020F0704030504030204" pitchFamily="34" charset="0"/>
              </a:rPr>
              <a:t>Tujuan</a:t>
            </a:r>
            <a:endParaRPr lang="en-ID" sz="2000" b="1" dirty="0">
              <a:solidFill>
                <a:srgbClr val="FBE1B1"/>
              </a:solidFill>
              <a:latin typeface="Arial Rounded MT Bold" panose="020F0704030504030204" pitchFamily="34" charset="0"/>
            </a:endParaRPr>
          </a:p>
        </p:txBody>
      </p:sp>
      <p:sp>
        <p:nvSpPr>
          <p:cNvPr id="12" name="Flowchart: Data 4">
            <a:extLst>
              <a:ext uri="{FF2B5EF4-FFF2-40B4-BE49-F238E27FC236}">
                <a16:creationId xmlns:a16="http://schemas.microsoft.com/office/drawing/2014/main" id="{4B8F3E4E-FD72-4841-8CC5-A28A393195C9}"/>
              </a:ext>
            </a:extLst>
          </p:cNvPr>
          <p:cNvSpPr/>
          <p:nvPr/>
        </p:nvSpPr>
        <p:spPr>
          <a:xfrm flipH="1">
            <a:off x="7106699" y="876300"/>
            <a:ext cx="4598746"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rgbClr val="2E4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ID" b="1" dirty="0" err="1">
                <a:solidFill>
                  <a:srgbClr val="FBE1B1"/>
                </a:solidFill>
                <a:latin typeface="Arial Rounded MT Bold" panose="020F0704030504030204" pitchFamily="34" charset="0"/>
              </a:rPr>
              <a:t>Kondisi</a:t>
            </a:r>
            <a:r>
              <a:rPr lang="en-ID" b="1" dirty="0">
                <a:solidFill>
                  <a:srgbClr val="FBE1B1"/>
                </a:solidFill>
                <a:latin typeface="Arial Rounded MT Bold" panose="020F0704030504030204" pitchFamily="34" charset="0"/>
              </a:rPr>
              <a:t> yang </a:t>
            </a:r>
            <a:r>
              <a:rPr lang="en-ID" b="1" dirty="0" err="1">
                <a:solidFill>
                  <a:srgbClr val="FBE1B1"/>
                </a:solidFill>
                <a:latin typeface="Arial Rounded MT Bold" panose="020F0704030504030204" pitchFamily="34" charset="0"/>
              </a:rPr>
              <a:t>ingin</a:t>
            </a:r>
            <a:r>
              <a:rPr lang="en-ID" b="1" dirty="0">
                <a:solidFill>
                  <a:srgbClr val="FBE1B1"/>
                </a:solidFill>
                <a:latin typeface="Arial Rounded MT Bold" panose="020F0704030504030204" pitchFamily="34" charset="0"/>
              </a:rPr>
              <a:t> </a:t>
            </a:r>
            <a:r>
              <a:rPr lang="en-ID" b="1" dirty="0" err="1">
                <a:solidFill>
                  <a:srgbClr val="FBE1B1"/>
                </a:solidFill>
                <a:latin typeface="Arial Rounded MT Bold" panose="020F0704030504030204" pitchFamily="34" charset="0"/>
              </a:rPr>
              <a:t>diwujudkan</a:t>
            </a:r>
            <a:endParaRPr lang="en-ID" b="1" dirty="0">
              <a:solidFill>
                <a:srgbClr val="FBE1B1"/>
              </a:solidFill>
              <a:latin typeface="Arial Rounded MT Bold" panose="020F0704030504030204" pitchFamily="34" charset="0"/>
            </a:endParaRPr>
          </a:p>
        </p:txBody>
      </p:sp>
      <p:sp>
        <p:nvSpPr>
          <p:cNvPr id="19" name="Persegi Panjang 18">
            <a:extLst>
              <a:ext uri="{FF2B5EF4-FFF2-40B4-BE49-F238E27FC236}">
                <a16:creationId xmlns:a16="http://schemas.microsoft.com/office/drawing/2014/main" id="{55196A73-7370-CB48-9CA5-BF7A53330104}"/>
              </a:ext>
            </a:extLst>
          </p:cNvPr>
          <p:cNvSpPr/>
          <p:nvPr/>
        </p:nvSpPr>
        <p:spPr>
          <a:xfrm>
            <a:off x="2876695" y="-32841"/>
            <a:ext cx="6438622" cy="769441"/>
          </a:xfrm>
          <a:prstGeom prst="rect">
            <a:avLst/>
          </a:prstGeom>
          <a:noFill/>
        </p:spPr>
        <p:txBody>
          <a:bodyPr wrap="none" lIns="91440" tIns="45720" rIns="91440" bIns="45720">
            <a:spAutoFit/>
          </a:bodyPr>
          <a:lstStyle/>
          <a:p>
            <a:pPr algn="ctr"/>
            <a:r>
              <a:rPr lang="id-ID" sz="4400" b="0" cap="none" spc="0" dirty="0">
                <a:ln w="0"/>
                <a:solidFill>
                  <a:srgbClr val="2E475E"/>
                </a:solidFill>
                <a:effectLst>
                  <a:outerShdw blurRad="38100" dist="19050" dir="2700000" algn="tl" rotWithShape="0">
                    <a:schemeClr val="dk1">
                      <a:alpha val="40000"/>
                    </a:schemeClr>
                  </a:outerShdw>
                </a:effectLst>
              </a:rPr>
              <a:t>Penataan Manajemen SDM</a:t>
            </a:r>
          </a:p>
        </p:txBody>
      </p:sp>
      <p:graphicFrame>
        <p:nvGraphicFramePr>
          <p:cNvPr id="24" name="Tabel 24">
            <a:extLst>
              <a:ext uri="{FF2B5EF4-FFF2-40B4-BE49-F238E27FC236}">
                <a16:creationId xmlns:a16="http://schemas.microsoft.com/office/drawing/2014/main" id="{F1FF7373-BEFF-8048-8F49-094D9740C85C}"/>
              </a:ext>
            </a:extLst>
          </p:cNvPr>
          <p:cNvGraphicFramePr>
            <a:graphicFrameLocks noGrp="1"/>
          </p:cNvGraphicFramePr>
          <p:nvPr>
            <p:extLst>
              <p:ext uri="{D42A27DB-BD31-4B8C-83A1-F6EECF244321}">
                <p14:modId xmlns:p14="http://schemas.microsoft.com/office/powerpoint/2010/main" val="1252503380"/>
              </p:ext>
            </p:extLst>
          </p:nvPr>
        </p:nvGraphicFramePr>
        <p:xfrm>
          <a:off x="806029" y="3251200"/>
          <a:ext cx="10308448" cy="3411415"/>
        </p:xfrm>
        <a:graphic>
          <a:graphicData uri="http://schemas.openxmlformats.org/drawingml/2006/table">
            <a:tbl>
              <a:tblPr firstRow="1" bandRow="1">
                <a:tableStyleId>{5FD0F851-EC5A-4D38-B0AD-8093EC10F338}</a:tableStyleId>
              </a:tblPr>
              <a:tblGrid>
                <a:gridCol w="5083503">
                  <a:extLst>
                    <a:ext uri="{9D8B030D-6E8A-4147-A177-3AD203B41FA5}">
                      <a16:colId xmlns:a16="http://schemas.microsoft.com/office/drawing/2014/main" val="1703535463"/>
                    </a:ext>
                  </a:extLst>
                </a:gridCol>
                <a:gridCol w="5224945">
                  <a:extLst>
                    <a:ext uri="{9D8B030D-6E8A-4147-A177-3AD203B41FA5}">
                      <a16:colId xmlns:a16="http://schemas.microsoft.com/office/drawing/2014/main" val="1515350244"/>
                    </a:ext>
                  </a:extLst>
                </a:gridCol>
              </a:tblGrid>
              <a:tr h="695727">
                <a:tc>
                  <a:txBody>
                    <a:bodyPr/>
                    <a:lstStyle/>
                    <a:p>
                      <a:pPr algn="ctr"/>
                      <a:r>
                        <a:rPr lang="id-ID" sz="2400" dirty="0">
                          <a:solidFill>
                            <a:srgbClr val="645553"/>
                          </a:solidFill>
                        </a:rPr>
                        <a:t>Pemenuhan</a:t>
                      </a:r>
                    </a:p>
                  </a:txBody>
                  <a:tcPr anchor="ctr">
                    <a:lnL w="12700" cap="flat" cmpd="sng" algn="ctr">
                      <a:noFill/>
                      <a:prstDash val="solid"/>
                      <a:round/>
                      <a:headEnd type="none" w="med" len="med"/>
                      <a:tailEnd type="none" w="med" len="med"/>
                    </a:lnL>
                    <a:lnT w="12700" cap="flat" cmpd="sng" algn="ctr">
                      <a:solidFill>
                        <a:srgbClr val="645553"/>
                      </a:solidFill>
                      <a:prstDash val="solid"/>
                      <a:round/>
                      <a:headEnd type="none" w="med" len="med"/>
                      <a:tailEnd type="none" w="med" len="med"/>
                    </a:lnT>
                    <a:lnB w="12700" cap="flat" cmpd="sng" algn="ctr">
                      <a:solidFill>
                        <a:srgbClr val="645553"/>
                      </a:solidFill>
                      <a:prstDash val="solid"/>
                      <a:round/>
                      <a:headEnd type="none" w="med" len="med"/>
                      <a:tailEnd type="none" w="med" len="med"/>
                    </a:lnB>
                  </a:tcPr>
                </a:tc>
                <a:tc>
                  <a:txBody>
                    <a:bodyPr/>
                    <a:lstStyle/>
                    <a:p>
                      <a:pPr algn="ctr"/>
                      <a:r>
                        <a:rPr lang="id-ID" sz="2400" dirty="0" err="1">
                          <a:solidFill>
                            <a:srgbClr val="645553"/>
                          </a:solidFill>
                        </a:rPr>
                        <a:t>Reform</a:t>
                      </a:r>
                      <a:endParaRPr lang="id-ID" sz="2400" dirty="0">
                        <a:solidFill>
                          <a:srgbClr val="645553"/>
                        </a:solidFill>
                      </a:endParaRPr>
                    </a:p>
                  </a:txBody>
                  <a:tcPr anchor="ctr">
                    <a:lnT w="12700" cap="flat" cmpd="sng" algn="ctr">
                      <a:solidFill>
                        <a:srgbClr val="645553"/>
                      </a:solidFill>
                      <a:prstDash val="solid"/>
                      <a:round/>
                      <a:headEnd type="none" w="med" len="med"/>
                      <a:tailEnd type="none" w="med" len="med"/>
                    </a:lnT>
                    <a:lnB w="12700" cap="flat" cmpd="sng" algn="ctr">
                      <a:solidFill>
                        <a:srgbClr val="645553"/>
                      </a:solidFill>
                      <a:prstDash val="solid"/>
                      <a:round/>
                      <a:headEnd type="none" w="med" len="med"/>
                      <a:tailEnd type="none" w="med" len="med"/>
                    </a:lnB>
                  </a:tcPr>
                </a:tc>
                <a:extLst>
                  <a:ext uri="{0D108BD9-81ED-4DB2-BD59-A6C34878D82A}">
                    <a16:rowId xmlns:a16="http://schemas.microsoft.com/office/drawing/2014/main" val="922881131"/>
                  </a:ext>
                </a:extLst>
              </a:tr>
              <a:tr h="519521">
                <a:tc>
                  <a:txBody>
                    <a:bodyPr/>
                    <a:lstStyle/>
                    <a:p>
                      <a:pPr marL="0" indent="0" algn="just">
                        <a:buFontTx/>
                        <a:buNone/>
                      </a:pPr>
                      <a:r>
                        <a:rPr lang="en-US" sz="1600" b="0" dirty="0" err="1">
                          <a:solidFill>
                            <a:schemeClr val="tx1"/>
                          </a:solidFill>
                          <a:latin typeface="+mn-lt"/>
                        </a:rPr>
                        <a:t>Perencanaan</a:t>
                      </a:r>
                      <a:r>
                        <a:rPr lang="en-US" sz="1600" b="0" dirty="0">
                          <a:solidFill>
                            <a:schemeClr val="tx1"/>
                          </a:solidFill>
                          <a:latin typeface="+mn-lt"/>
                        </a:rPr>
                        <a:t> </a:t>
                      </a:r>
                      <a:r>
                        <a:rPr lang="en-US" sz="1600" b="0" dirty="0" err="1">
                          <a:solidFill>
                            <a:schemeClr val="tx1"/>
                          </a:solidFill>
                          <a:latin typeface="+mn-lt"/>
                        </a:rPr>
                        <a:t>kebutuhan</a:t>
                      </a:r>
                      <a:r>
                        <a:rPr lang="en-US" sz="1600" b="0" dirty="0">
                          <a:solidFill>
                            <a:schemeClr val="tx1"/>
                          </a:solidFill>
                          <a:latin typeface="+mn-lt"/>
                        </a:rPr>
                        <a:t> </a:t>
                      </a:r>
                      <a:r>
                        <a:rPr lang="en-US" sz="1600" b="0" dirty="0" err="1">
                          <a:solidFill>
                            <a:schemeClr val="tx1"/>
                          </a:solidFill>
                          <a:latin typeface="+mn-lt"/>
                        </a:rPr>
                        <a:t>pegawai</a:t>
                      </a:r>
                      <a:r>
                        <a:rPr lang="en-US" sz="1600" b="0" dirty="0">
                          <a:solidFill>
                            <a:schemeClr val="tx1"/>
                          </a:solidFill>
                          <a:latin typeface="+mn-lt"/>
                        </a:rPr>
                        <a:t> </a:t>
                      </a:r>
                      <a:r>
                        <a:rPr lang="en-US" sz="1600" b="0" dirty="0" err="1">
                          <a:solidFill>
                            <a:schemeClr val="tx1"/>
                          </a:solidFill>
                          <a:latin typeface="+mn-lt"/>
                        </a:rPr>
                        <a:t>sesuai</a:t>
                      </a:r>
                      <a:r>
                        <a:rPr lang="en-US" sz="1600" b="0" dirty="0">
                          <a:solidFill>
                            <a:schemeClr val="tx1"/>
                          </a:solidFill>
                          <a:latin typeface="+mn-lt"/>
                        </a:rPr>
                        <a:t> </a:t>
                      </a:r>
                    </a:p>
                    <a:p>
                      <a:pPr marL="0" indent="0" algn="just">
                        <a:buFontTx/>
                        <a:buNone/>
                      </a:pPr>
                      <a:r>
                        <a:rPr lang="en-US" sz="1600" b="0" dirty="0" err="1">
                          <a:solidFill>
                            <a:schemeClr val="tx1"/>
                          </a:solidFill>
                          <a:latin typeface="+mn-lt"/>
                        </a:rPr>
                        <a:t>dengan</a:t>
                      </a:r>
                      <a:r>
                        <a:rPr lang="en-US" sz="1600" b="0" dirty="0">
                          <a:solidFill>
                            <a:schemeClr val="tx1"/>
                          </a:solidFill>
                          <a:latin typeface="+mn-lt"/>
                        </a:rPr>
                        <a:t> </a:t>
                      </a:r>
                      <a:r>
                        <a:rPr lang="en-US" sz="1600" b="0" dirty="0" err="1">
                          <a:solidFill>
                            <a:schemeClr val="tx1"/>
                          </a:solidFill>
                          <a:latin typeface="+mn-lt"/>
                        </a:rPr>
                        <a:t>kebutuhan</a:t>
                      </a:r>
                      <a:r>
                        <a:rPr lang="en-US" sz="1600" b="0" dirty="0">
                          <a:solidFill>
                            <a:schemeClr val="tx1"/>
                          </a:solidFill>
                          <a:latin typeface="+mn-lt"/>
                        </a:rPr>
                        <a:t> </a:t>
                      </a:r>
                      <a:r>
                        <a:rPr lang="en-US" sz="1600" b="0" dirty="0" err="1">
                          <a:solidFill>
                            <a:schemeClr val="tx1"/>
                          </a:solidFill>
                          <a:latin typeface="+mn-lt"/>
                        </a:rPr>
                        <a:t>organisasi</a:t>
                      </a:r>
                      <a:endParaRPr lang="en-US" sz="1600" b="0" dirty="0">
                        <a:solidFill>
                          <a:schemeClr val="tx1"/>
                        </a:solidFill>
                        <a:latin typeface="+mn-lt"/>
                      </a:endParaRPr>
                    </a:p>
                  </a:txBody>
                  <a:tcPr>
                    <a:lnL w="12700" cap="flat" cmpd="sng" algn="ctr">
                      <a:noFill/>
                      <a:prstDash val="solid"/>
                      <a:round/>
                      <a:headEnd type="none" w="med" len="med"/>
                      <a:tailEnd type="none" w="med" len="med"/>
                    </a:lnL>
                    <a:lnT w="12700" cap="flat" cmpd="sng" algn="ctr">
                      <a:solidFill>
                        <a:srgbClr val="645553"/>
                      </a:solidFill>
                      <a:prstDash val="solid"/>
                      <a:round/>
                      <a:headEnd type="none" w="med" len="med"/>
                      <a:tailEnd type="none" w="med" len="med"/>
                    </a:lnT>
                    <a:solidFill>
                      <a:srgbClr val="FBE1B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Kinerja </a:t>
                      </a:r>
                      <a:r>
                        <a:rPr lang="en-US" dirty="0" err="1">
                          <a:latin typeface="+mn-lt"/>
                        </a:rPr>
                        <a:t>Individu</a:t>
                      </a:r>
                      <a:endParaRPr lang="en-US" dirty="0">
                        <a:latin typeface="+mn-lt"/>
                      </a:endParaRPr>
                    </a:p>
                  </a:txBody>
                  <a:tcPr>
                    <a:lnT w="12700" cap="flat" cmpd="sng" algn="ctr">
                      <a:solidFill>
                        <a:srgbClr val="645553"/>
                      </a:solidFill>
                      <a:prstDash val="solid"/>
                      <a:round/>
                      <a:headEnd type="none" w="med" len="med"/>
                      <a:tailEnd type="none" w="med" len="med"/>
                    </a:lnT>
                    <a:solidFill>
                      <a:srgbClr val="FBE1B1"/>
                    </a:solidFill>
                  </a:tcPr>
                </a:tc>
                <a:extLst>
                  <a:ext uri="{0D108BD9-81ED-4DB2-BD59-A6C34878D82A}">
                    <a16:rowId xmlns:a16="http://schemas.microsoft.com/office/drawing/2014/main" val="3308820548"/>
                  </a:ext>
                </a:extLst>
              </a:tr>
              <a:tr h="522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Pola </a:t>
                      </a:r>
                      <a:r>
                        <a:rPr lang="en-US" sz="1800" b="0" dirty="0" err="1">
                          <a:solidFill>
                            <a:schemeClr val="tx1"/>
                          </a:solidFill>
                          <a:latin typeface="+mn-lt"/>
                        </a:rPr>
                        <a:t>Mutasi</a:t>
                      </a:r>
                      <a:r>
                        <a:rPr lang="en-US" sz="1800" b="0" dirty="0">
                          <a:solidFill>
                            <a:schemeClr val="tx1"/>
                          </a:solidFill>
                          <a:latin typeface="+mn-lt"/>
                        </a:rPr>
                        <a:t> Internal</a:t>
                      </a:r>
                    </a:p>
                  </a:txBody>
                  <a:tcPr>
                    <a:lnL w="12700" cap="flat" cmpd="sng" algn="ctr">
                      <a:no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mn-lt"/>
                        </a:rPr>
                        <a:t>Assesment</a:t>
                      </a:r>
                      <a:r>
                        <a:rPr lang="en-US" sz="1800" dirty="0">
                          <a:latin typeface="+mn-lt"/>
                        </a:rPr>
                        <a:t> </a:t>
                      </a:r>
                      <a:r>
                        <a:rPr lang="en-US" sz="1800" dirty="0" err="1">
                          <a:latin typeface="+mn-lt"/>
                        </a:rPr>
                        <a:t>Pegawai</a:t>
                      </a:r>
                      <a:endParaRPr lang="en-US" sz="1800" dirty="0">
                        <a:latin typeface="+mn-lt"/>
                      </a:endParaRPr>
                    </a:p>
                  </a:txBody>
                  <a:tcPr/>
                </a:tc>
                <a:extLst>
                  <a:ext uri="{0D108BD9-81ED-4DB2-BD59-A6C34878D82A}">
                    <a16:rowId xmlns:a16="http://schemas.microsoft.com/office/drawing/2014/main" val="3942538642"/>
                  </a:ext>
                </a:extLst>
              </a:tr>
              <a:tr h="501292">
                <a:tc>
                  <a:txBody>
                    <a:bodyPr/>
                    <a:lstStyle/>
                    <a:p>
                      <a:pPr marL="0" indent="0" algn="just">
                        <a:buFontTx/>
                        <a:buNone/>
                      </a:pPr>
                      <a:r>
                        <a:rPr lang="en-US" sz="1600" b="0" dirty="0" err="1">
                          <a:solidFill>
                            <a:schemeClr val="tx1"/>
                          </a:solidFill>
                          <a:latin typeface="+mn-lt"/>
                        </a:rPr>
                        <a:t>Pengembangan</a:t>
                      </a:r>
                      <a:r>
                        <a:rPr lang="en-US" sz="1600" b="0" dirty="0">
                          <a:solidFill>
                            <a:schemeClr val="tx1"/>
                          </a:solidFill>
                          <a:latin typeface="+mn-lt"/>
                        </a:rPr>
                        <a:t> </a:t>
                      </a:r>
                      <a:r>
                        <a:rPr lang="en-US" sz="1600" b="0" dirty="0" err="1">
                          <a:solidFill>
                            <a:schemeClr val="tx1"/>
                          </a:solidFill>
                          <a:latin typeface="+mn-lt"/>
                        </a:rPr>
                        <a:t>Pegawai</a:t>
                      </a:r>
                      <a:r>
                        <a:rPr lang="en-US" sz="1600" b="0" dirty="0">
                          <a:solidFill>
                            <a:schemeClr val="tx1"/>
                          </a:solidFill>
                          <a:latin typeface="+mn-lt"/>
                        </a:rPr>
                        <a:t> </a:t>
                      </a:r>
                      <a:r>
                        <a:rPr lang="en-US" sz="1600" b="0" dirty="0" err="1">
                          <a:solidFill>
                            <a:schemeClr val="tx1"/>
                          </a:solidFill>
                          <a:latin typeface="+mn-lt"/>
                        </a:rPr>
                        <a:t>berbasis</a:t>
                      </a:r>
                      <a:r>
                        <a:rPr lang="en-US" sz="1600" b="0" dirty="0">
                          <a:solidFill>
                            <a:schemeClr val="tx1"/>
                          </a:solidFill>
                          <a:latin typeface="+mn-lt"/>
                        </a:rPr>
                        <a:t> </a:t>
                      </a:r>
                      <a:r>
                        <a:rPr lang="en-US" sz="1600" b="0" dirty="0" err="1">
                          <a:solidFill>
                            <a:schemeClr val="tx1"/>
                          </a:solidFill>
                          <a:latin typeface="+mn-lt"/>
                        </a:rPr>
                        <a:t>Kompetensi</a:t>
                      </a:r>
                      <a:endParaRPr lang="en-US" sz="1600" b="0" dirty="0">
                        <a:solidFill>
                          <a:schemeClr val="tx1"/>
                        </a:solidFill>
                        <a:latin typeface="+mn-lt"/>
                      </a:endParaRPr>
                    </a:p>
                  </a:txBody>
                  <a:tcPr>
                    <a:lnL w="12700" cap="flat" cmpd="sng" algn="ctr">
                      <a:noFill/>
                      <a:prstDash val="solid"/>
                      <a:round/>
                      <a:headEnd type="none" w="med" len="med"/>
                      <a:tailEnd type="none" w="med" len="med"/>
                    </a:lnL>
                    <a:solidFill>
                      <a:srgbClr val="FBE1B1"/>
                    </a:solidFill>
                  </a:tcPr>
                </a:tc>
                <a:tc>
                  <a:txBody>
                    <a:bodyPr/>
                    <a:lstStyle/>
                    <a:p>
                      <a:pPr marL="0" indent="0" algn="just">
                        <a:buFontTx/>
                        <a:buNone/>
                      </a:pPr>
                      <a:r>
                        <a:rPr lang="en-US" sz="1800" dirty="0" err="1">
                          <a:latin typeface="+mn-lt"/>
                        </a:rPr>
                        <a:t>Pelanggaran</a:t>
                      </a:r>
                      <a:r>
                        <a:rPr lang="en-US" sz="1800" dirty="0">
                          <a:latin typeface="+mn-lt"/>
                        </a:rPr>
                        <a:t> </a:t>
                      </a:r>
                      <a:r>
                        <a:rPr lang="en-US" sz="1800" dirty="0" err="1">
                          <a:latin typeface="+mn-lt"/>
                        </a:rPr>
                        <a:t>Disiplin</a:t>
                      </a:r>
                      <a:r>
                        <a:rPr lang="en-US" sz="1800" dirty="0">
                          <a:latin typeface="+mn-lt"/>
                        </a:rPr>
                        <a:t> </a:t>
                      </a:r>
                      <a:r>
                        <a:rPr lang="en-US" sz="1800" dirty="0" err="1">
                          <a:latin typeface="+mn-lt"/>
                        </a:rPr>
                        <a:t>Pegawai</a:t>
                      </a:r>
                      <a:endParaRPr lang="en-US" sz="1800" dirty="0">
                        <a:latin typeface="+mn-lt"/>
                      </a:endParaRPr>
                    </a:p>
                  </a:txBody>
                  <a:tcPr>
                    <a:solidFill>
                      <a:srgbClr val="FBE1B1"/>
                    </a:solidFill>
                  </a:tcPr>
                </a:tc>
                <a:extLst>
                  <a:ext uri="{0D108BD9-81ED-4DB2-BD59-A6C34878D82A}">
                    <a16:rowId xmlns:a16="http://schemas.microsoft.com/office/drawing/2014/main" val="683059745"/>
                  </a:ext>
                </a:extLst>
              </a:tr>
              <a:tr h="47263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i-FI" altLang="ko-KR" sz="1800" b="0" dirty="0" err="1">
                          <a:solidFill>
                            <a:schemeClr val="tx1"/>
                          </a:solidFill>
                          <a:cs typeface="Arial" pitchFamily="34" charset="0"/>
                        </a:rPr>
                        <a:t>Penetapan</a:t>
                      </a:r>
                      <a:r>
                        <a:rPr lang="fi-FI" altLang="ko-KR" sz="1800" b="0" dirty="0">
                          <a:solidFill>
                            <a:schemeClr val="tx1"/>
                          </a:solidFill>
                          <a:cs typeface="Arial" pitchFamily="34" charset="0"/>
                        </a:rPr>
                        <a:t> </a:t>
                      </a:r>
                      <a:r>
                        <a:rPr lang="fi-FI" altLang="ko-KR" sz="1800" b="0" dirty="0" err="1">
                          <a:solidFill>
                            <a:schemeClr val="tx1"/>
                          </a:solidFill>
                          <a:cs typeface="Arial" pitchFamily="34" charset="0"/>
                        </a:rPr>
                        <a:t>Kinerja</a:t>
                      </a:r>
                      <a:r>
                        <a:rPr lang="fi-FI" altLang="ko-KR" sz="1800" b="0" dirty="0">
                          <a:solidFill>
                            <a:schemeClr val="tx1"/>
                          </a:solidFill>
                          <a:cs typeface="Arial" pitchFamily="34" charset="0"/>
                        </a:rPr>
                        <a:t> </a:t>
                      </a:r>
                      <a:r>
                        <a:rPr lang="fi-FI" altLang="ko-KR" sz="1800" b="0" dirty="0" err="1">
                          <a:solidFill>
                            <a:schemeClr val="tx1"/>
                          </a:solidFill>
                          <a:cs typeface="Arial" pitchFamily="34" charset="0"/>
                        </a:rPr>
                        <a:t>Individu</a:t>
                      </a:r>
                      <a:endParaRPr lang="fi-FI" altLang="ko-KR" sz="1800" b="0" dirty="0">
                        <a:solidFill>
                          <a:schemeClr val="tx1"/>
                        </a:solidFill>
                        <a:cs typeface="Arial" pitchFamily="34" charset="0"/>
                      </a:endParaRPr>
                    </a:p>
                  </a:txBody>
                  <a:tcPr>
                    <a:lnL w="12700" cap="flat" cmpd="sng" algn="ctr">
                      <a:noFill/>
                      <a:prstDash val="solid"/>
                      <a:round/>
                      <a:headEnd type="none" w="med" len="med"/>
                      <a:tailEnd type="none" w="med" len="med"/>
                    </a:lnL>
                    <a:noFill/>
                  </a:tcPr>
                </a:tc>
                <a:tc>
                  <a:txBody>
                    <a:bodyPr/>
                    <a:lstStyle/>
                    <a:p>
                      <a:pPr marL="0" indent="0" algn="just">
                        <a:buFontTx/>
                        <a:buNone/>
                      </a:pPr>
                      <a:endParaRPr lang="en-US" sz="1800" dirty="0">
                        <a:latin typeface="+mn-lt"/>
                      </a:endParaRPr>
                    </a:p>
                  </a:txBody>
                  <a:tcPr>
                    <a:noFill/>
                  </a:tcPr>
                </a:tc>
                <a:extLst>
                  <a:ext uri="{0D108BD9-81ED-4DB2-BD59-A6C34878D82A}">
                    <a16:rowId xmlns:a16="http://schemas.microsoft.com/office/drawing/2014/main" val="3554255613"/>
                  </a:ext>
                </a:extLst>
              </a:tr>
              <a:tr h="44215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i-FI" altLang="ko-KR" sz="1800" b="0" dirty="0" err="1">
                          <a:solidFill>
                            <a:schemeClr val="tx1"/>
                          </a:solidFill>
                          <a:cs typeface="Arial" pitchFamily="34" charset="0"/>
                        </a:rPr>
                        <a:t>Penegakan</a:t>
                      </a:r>
                      <a:r>
                        <a:rPr lang="fi-FI" altLang="ko-KR" sz="1800" b="0" dirty="0">
                          <a:solidFill>
                            <a:schemeClr val="tx1"/>
                          </a:solidFill>
                          <a:cs typeface="Arial" pitchFamily="34" charset="0"/>
                        </a:rPr>
                        <a:t> </a:t>
                      </a:r>
                      <a:r>
                        <a:rPr lang="fi-FI" altLang="ko-KR" sz="1800" b="0" dirty="0" err="1">
                          <a:solidFill>
                            <a:schemeClr val="tx1"/>
                          </a:solidFill>
                          <a:cs typeface="Arial" pitchFamily="34" charset="0"/>
                        </a:rPr>
                        <a:t>Aturan</a:t>
                      </a:r>
                      <a:r>
                        <a:rPr lang="fi-FI" altLang="ko-KR" sz="1800" b="0" dirty="0">
                          <a:solidFill>
                            <a:schemeClr val="tx1"/>
                          </a:solidFill>
                          <a:cs typeface="Arial" pitchFamily="34" charset="0"/>
                        </a:rPr>
                        <a:t> </a:t>
                      </a:r>
                      <a:r>
                        <a:rPr lang="fi-FI" altLang="ko-KR" sz="1800" b="0" dirty="0" err="1">
                          <a:solidFill>
                            <a:schemeClr val="tx1"/>
                          </a:solidFill>
                          <a:cs typeface="Arial" pitchFamily="34" charset="0"/>
                        </a:rPr>
                        <a:t>Disiplin</a:t>
                      </a:r>
                      <a:r>
                        <a:rPr lang="fi-FI" altLang="ko-KR" sz="1800" b="0" dirty="0">
                          <a:solidFill>
                            <a:schemeClr val="tx1"/>
                          </a:solidFill>
                          <a:cs typeface="Arial" pitchFamily="34" charset="0"/>
                        </a:rPr>
                        <a:t> / </a:t>
                      </a:r>
                      <a:r>
                        <a:rPr lang="fi-FI" altLang="ko-KR" sz="1800" b="0" dirty="0" err="1">
                          <a:solidFill>
                            <a:schemeClr val="tx1"/>
                          </a:solidFill>
                          <a:cs typeface="Arial" pitchFamily="34" charset="0"/>
                        </a:rPr>
                        <a:t>Kode</a:t>
                      </a:r>
                      <a:r>
                        <a:rPr lang="fi-FI" altLang="ko-KR" sz="1800" b="0" dirty="0">
                          <a:solidFill>
                            <a:schemeClr val="tx1"/>
                          </a:solidFill>
                          <a:cs typeface="Arial" pitchFamily="34" charset="0"/>
                        </a:rPr>
                        <a:t> </a:t>
                      </a:r>
                      <a:r>
                        <a:rPr lang="fi-FI" altLang="ko-KR" sz="1800" b="0" dirty="0" err="1">
                          <a:solidFill>
                            <a:schemeClr val="tx1"/>
                          </a:solidFill>
                          <a:cs typeface="Arial" pitchFamily="34" charset="0"/>
                        </a:rPr>
                        <a:t>Etik</a:t>
                      </a:r>
                      <a:endParaRPr lang="fi-FI" altLang="ko-KR" sz="1800" b="0" dirty="0">
                        <a:solidFill>
                          <a:schemeClr val="tx1"/>
                        </a:solidFill>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i-FI" altLang="ko-KR" sz="1800" b="0" dirty="0">
                        <a:solidFill>
                          <a:schemeClr val="tx1"/>
                        </a:solidFill>
                        <a:cs typeface="Arial" pitchFamily="34" charset="0"/>
                      </a:endParaRPr>
                    </a:p>
                  </a:txBody>
                  <a:tcPr>
                    <a:lnL w="12700" cap="flat" cmpd="sng" algn="ctr">
                      <a:noFill/>
                      <a:prstDash val="solid"/>
                      <a:round/>
                      <a:headEnd type="none" w="med" len="med"/>
                      <a:tailEnd type="none" w="med" len="med"/>
                    </a:lnL>
                    <a:lnB w="12700" cap="flat" cmpd="sng" algn="ctr">
                      <a:solidFill>
                        <a:srgbClr val="645553"/>
                      </a:solidFill>
                      <a:prstDash val="solid"/>
                      <a:round/>
                      <a:headEnd type="none" w="med" len="med"/>
                      <a:tailEnd type="none" w="med" len="med"/>
                    </a:lnB>
                    <a:solidFill>
                      <a:srgbClr val="FBE1B1"/>
                    </a:solidFill>
                  </a:tcPr>
                </a:tc>
                <a:tc>
                  <a:txBody>
                    <a:bodyPr/>
                    <a:lstStyle/>
                    <a:p>
                      <a:pPr marL="0" indent="0" algn="just">
                        <a:buFontTx/>
                        <a:buNone/>
                      </a:pPr>
                      <a:endParaRPr lang="en-US" sz="1800" dirty="0">
                        <a:latin typeface="+mn-lt"/>
                      </a:endParaRPr>
                    </a:p>
                  </a:txBody>
                  <a:tcPr>
                    <a:lnB w="12700" cap="flat" cmpd="sng" algn="ctr">
                      <a:solidFill>
                        <a:srgbClr val="645553"/>
                      </a:solidFill>
                      <a:prstDash val="solid"/>
                      <a:round/>
                      <a:headEnd type="none" w="med" len="med"/>
                      <a:tailEnd type="none" w="med" len="med"/>
                    </a:lnB>
                    <a:solidFill>
                      <a:srgbClr val="FBE1B1"/>
                    </a:solidFill>
                  </a:tcPr>
                </a:tc>
                <a:extLst>
                  <a:ext uri="{0D108BD9-81ED-4DB2-BD59-A6C34878D82A}">
                    <a16:rowId xmlns:a16="http://schemas.microsoft.com/office/drawing/2014/main" val="3652193681"/>
                  </a:ext>
                </a:extLst>
              </a:tr>
            </a:tbl>
          </a:graphicData>
        </a:graphic>
      </p:graphicFrame>
    </p:spTree>
    <p:extLst>
      <p:ext uri="{BB962C8B-B14F-4D97-AF65-F5344CB8AC3E}">
        <p14:creationId xmlns:p14="http://schemas.microsoft.com/office/powerpoint/2010/main" val="316948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segi Sudut Diagonal Melingkar 3">
            <a:extLst>
              <a:ext uri="{FF2B5EF4-FFF2-40B4-BE49-F238E27FC236}">
                <a16:creationId xmlns:a16="http://schemas.microsoft.com/office/drawing/2014/main" id="{7E37F2F5-6306-1E4E-BAF9-5E6AB9DD1D3B}"/>
              </a:ext>
            </a:extLst>
          </p:cNvPr>
          <p:cNvSpPr/>
          <p:nvPr/>
        </p:nvSpPr>
        <p:spPr>
          <a:xfrm>
            <a:off x="194453" y="876301"/>
            <a:ext cx="5765800" cy="2235200"/>
          </a:xfrm>
          <a:prstGeom prst="round2DiagRect">
            <a:avLst/>
          </a:prstGeom>
          <a:solidFill>
            <a:srgbClr val="89705C">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err="1">
                <a:solidFill>
                  <a:schemeClr val="tx1"/>
                </a:solidFill>
                <a:latin typeface="Agency FB" panose="020B0503020202020204" pitchFamily="34" charset="0"/>
              </a:rPr>
              <a:t>Meningkatkan</a:t>
            </a:r>
            <a:r>
              <a:rPr lang="en-ID" sz="2000" b="1" dirty="0">
                <a:solidFill>
                  <a:schemeClr val="tx1"/>
                </a:solidFill>
                <a:latin typeface="Agency FB" panose="020B0503020202020204" pitchFamily="34" charset="0"/>
              </a:rPr>
              <a:t> </a:t>
            </a:r>
            <a:r>
              <a:rPr lang="en-ID" sz="2000" b="1" dirty="0" err="1">
                <a:solidFill>
                  <a:schemeClr val="tx1"/>
                </a:solidFill>
                <a:latin typeface="Agency FB" panose="020B0503020202020204" pitchFamily="34" charset="0"/>
              </a:rPr>
              <a:t>kapasitas</a:t>
            </a:r>
            <a:r>
              <a:rPr lang="en-ID" sz="2000" b="1" dirty="0">
                <a:solidFill>
                  <a:schemeClr val="tx1"/>
                </a:solidFill>
                <a:latin typeface="Agency FB" panose="020B0503020202020204" pitchFamily="34" charset="0"/>
              </a:rPr>
              <a:t> dan </a:t>
            </a:r>
            <a:r>
              <a:rPr lang="en-ID" sz="2000" b="1" dirty="0" err="1">
                <a:solidFill>
                  <a:schemeClr val="tx1"/>
                </a:solidFill>
                <a:latin typeface="Agency FB" panose="020B0503020202020204" pitchFamily="34" charset="0"/>
              </a:rPr>
              <a:t>akuntabilitas</a:t>
            </a:r>
            <a:r>
              <a:rPr lang="en-ID" sz="2000" b="1" dirty="0">
                <a:solidFill>
                  <a:schemeClr val="tx1"/>
                </a:solidFill>
                <a:latin typeface="Agency FB" panose="020B0503020202020204" pitchFamily="34" charset="0"/>
              </a:rPr>
              <a:t> </a:t>
            </a:r>
            <a:r>
              <a:rPr lang="en-ID" sz="2000" b="1" dirty="0" err="1">
                <a:solidFill>
                  <a:schemeClr val="tx1"/>
                </a:solidFill>
                <a:latin typeface="Agency FB" panose="020B0503020202020204" pitchFamily="34" charset="0"/>
              </a:rPr>
              <a:t>kinerja</a:t>
            </a:r>
            <a:r>
              <a:rPr lang="en-ID" sz="2000" b="1" dirty="0">
                <a:solidFill>
                  <a:schemeClr val="tx1"/>
                </a:solidFill>
                <a:latin typeface="Agency FB" panose="020B0503020202020204" pitchFamily="34" charset="0"/>
              </a:rPr>
              <a:t> </a:t>
            </a:r>
            <a:r>
              <a:rPr lang="en-ID" sz="2000" b="1" dirty="0" err="1">
                <a:solidFill>
                  <a:schemeClr val="tx1"/>
                </a:solidFill>
                <a:latin typeface="Agency FB" panose="020B0503020202020204" pitchFamily="34" charset="0"/>
              </a:rPr>
              <a:t>instansi</a:t>
            </a:r>
            <a:r>
              <a:rPr lang="en-ID" sz="2000" b="1" dirty="0">
                <a:solidFill>
                  <a:schemeClr val="tx1"/>
                </a:solidFill>
                <a:latin typeface="Agency FB" panose="020B0503020202020204" pitchFamily="34" charset="0"/>
              </a:rPr>
              <a:t> </a:t>
            </a:r>
            <a:r>
              <a:rPr lang="en-ID" sz="2000" b="1" dirty="0" err="1">
                <a:solidFill>
                  <a:schemeClr val="tx1"/>
                </a:solidFill>
                <a:latin typeface="Agency FB" panose="020B0503020202020204" pitchFamily="34" charset="0"/>
              </a:rPr>
              <a:t>pemerintah</a:t>
            </a:r>
            <a:endParaRPr lang="id-ID" sz="2000" dirty="0">
              <a:solidFill>
                <a:schemeClr val="tx1"/>
              </a:solidFill>
              <a:latin typeface="Agency FB" panose="020B0503020202020204" pitchFamily="34" charset="77"/>
            </a:endParaRPr>
          </a:p>
        </p:txBody>
      </p:sp>
      <p:sp>
        <p:nvSpPr>
          <p:cNvPr id="5" name="Persegi Sudut Diagonal Melingkar 4">
            <a:extLst>
              <a:ext uri="{FF2B5EF4-FFF2-40B4-BE49-F238E27FC236}">
                <a16:creationId xmlns:a16="http://schemas.microsoft.com/office/drawing/2014/main" id="{0403BA0C-1030-2A49-AF12-BC895B59C73B}"/>
              </a:ext>
            </a:extLst>
          </p:cNvPr>
          <p:cNvSpPr/>
          <p:nvPr/>
        </p:nvSpPr>
        <p:spPr>
          <a:xfrm>
            <a:off x="6096000" y="876300"/>
            <a:ext cx="5609445" cy="2235200"/>
          </a:xfrm>
          <a:prstGeom prst="round2DiagRect">
            <a:avLst/>
          </a:prstGeom>
          <a:solidFill>
            <a:srgbClr val="89705C">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b="1" dirty="0">
              <a:solidFill>
                <a:schemeClr val="tx1">
                  <a:lumMod val="95000"/>
                  <a:lumOff val="5000"/>
                </a:schemeClr>
              </a:solidFill>
              <a:latin typeface="Agency FB" panose="020B0503020202020204" pitchFamily="34" charset="0"/>
            </a:endParaRPr>
          </a:p>
          <a:p>
            <a:pPr marL="357188" indent="-357188" algn="just">
              <a:buFont typeface="Wingdings" pitchFamily="2" charset="2"/>
              <a:buChar char="q"/>
            </a:pPr>
            <a:r>
              <a:rPr lang="en-ID" b="1" dirty="0" err="1">
                <a:solidFill>
                  <a:schemeClr val="tx1"/>
                </a:solidFill>
                <a:latin typeface="Agency FB" panose="020B0503020202020204" pitchFamily="34" charset="0"/>
              </a:rPr>
              <a:t>Meningkatnya</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kinerja</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instansi</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pemerintah</a:t>
            </a:r>
            <a:r>
              <a:rPr lang="en-ID" b="1" dirty="0">
                <a:solidFill>
                  <a:schemeClr val="tx1"/>
                </a:solidFill>
                <a:latin typeface="Agency FB" panose="020B0503020202020204" pitchFamily="34" charset="0"/>
              </a:rPr>
              <a:t>; dan </a:t>
            </a:r>
          </a:p>
          <a:p>
            <a:pPr marL="357188" indent="-357188" algn="just">
              <a:buFont typeface="Wingdings" pitchFamily="2" charset="2"/>
              <a:buChar char="q"/>
            </a:pPr>
            <a:r>
              <a:rPr lang="en-ID" b="1" dirty="0" err="1">
                <a:solidFill>
                  <a:schemeClr val="tx1"/>
                </a:solidFill>
                <a:latin typeface="Agency FB" panose="020B0503020202020204" pitchFamily="34" charset="0"/>
              </a:rPr>
              <a:t>Meningkatnya</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akuntabilitas</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instansi</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pemerintah</a:t>
            </a:r>
            <a:r>
              <a:rPr lang="en-ID" b="1" dirty="0">
                <a:latin typeface="Agency FB" panose="020B0503020202020204" pitchFamily="34" charset="0"/>
              </a:rPr>
              <a:t>. </a:t>
            </a:r>
          </a:p>
        </p:txBody>
      </p:sp>
      <p:sp>
        <p:nvSpPr>
          <p:cNvPr id="11" name="Flowchart: Data 4">
            <a:extLst>
              <a:ext uri="{FF2B5EF4-FFF2-40B4-BE49-F238E27FC236}">
                <a16:creationId xmlns:a16="http://schemas.microsoft.com/office/drawing/2014/main" id="{33D6A216-B67A-4F49-8329-B2C357D2DE72}"/>
              </a:ext>
            </a:extLst>
          </p:cNvPr>
          <p:cNvSpPr/>
          <p:nvPr/>
        </p:nvSpPr>
        <p:spPr>
          <a:xfrm>
            <a:off x="194453" y="876301"/>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rgbClr val="2E4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b="1" dirty="0" err="1">
                <a:solidFill>
                  <a:srgbClr val="FBE1B1"/>
                </a:solidFill>
                <a:latin typeface="Arial Rounded MT Bold" panose="020F0704030504030204" pitchFamily="34" charset="0"/>
              </a:rPr>
              <a:t>Tujuan</a:t>
            </a:r>
            <a:endParaRPr lang="en-ID" sz="2000" b="1" dirty="0">
              <a:solidFill>
                <a:srgbClr val="FBE1B1"/>
              </a:solidFill>
              <a:latin typeface="Arial Rounded MT Bold" panose="020F0704030504030204" pitchFamily="34" charset="0"/>
            </a:endParaRPr>
          </a:p>
        </p:txBody>
      </p:sp>
      <p:sp>
        <p:nvSpPr>
          <p:cNvPr id="12" name="Flowchart: Data 4">
            <a:extLst>
              <a:ext uri="{FF2B5EF4-FFF2-40B4-BE49-F238E27FC236}">
                <a16:creationId xmlns:a16="http://schemas.microsoft.com/office/drawing/2014/main" id="{4B8F3E4E-FD72-4841-8CC5-A28A393195C9}"/>
              </a:ext>
            </a:extLst>
          </p:cNvPr>
          <p:cNvSpPr/>
          <p:nvPr/>
        </p:nvSpPr>
        <p:spPr>
          <a:xfrm flipH="1">
            <a:off x="7106699" y="876300"/>
            <a:ext cx="4598746"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rgbClr val="2E4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ID" b="1" dirty="0" err="1">
                <a:solidFill>
                  <a:srgbClr val="FBE1B1"/>
                </a:solidFill>
                <a:latin typeface="Arial Rounded MT Bold" panose="020F0704030504030204" pitchFamily="34" charset="0"/>
              </a:rPr>
              <a:t>Kondisi</a:t>
            </a:r>
            <a:r>
              <a:rPr lang="en-ID" b="1" dirty="0">
                <a:solidFill>
                  <a:srgbClr val="FBE1B1"/>
                </a:solidFill>
                <a:latin typeface="Arial Rounded MT Bold" panose="020F0704030504030204" pitchFamily="34" charset="0"/>
              </a:rPr>
              <a:t> yang </a:t>
            </a:r>
            <a:r>
              <a:rPr lang="en-ID" b="1" dirty="0" err="1">
                <a:solidFill>
                  <a:srgbClr val="FBE1B1"/>
                </a:solidFill>
                <a:latin typeface="Arial Rounded MT Bold" panose="020F0704030504030204" pitchFamily="34" charset="0"/>
              </a:rPr>
              <a:t>ingin</a:t>
            </a:r>
            <a:r>
              <a:rPr lang="en-ID" b="1" dirty="0">
                <a:solidFill>
                  <a:srgbClr val="FBE1B1"/>
                </a:solidFill>
                <a:latin typeface="Arial Rounded MT Bold" panose="020F0704030504030204" pitchFamily="34" charset="0"/>
              </a:rPr>
              <a:t> </a:t>
            </a:r>
            <a:r>
              <a:rPr lang="en-ID" b="1" dirty="0" err="1">
                <a:solidFill>
                  <a:srgbClr val="FBE1B1"/>
                </a:solidFill>
                <a:latin typeface="Arial Rounded MT Bold" panose="020F0704030504030204" pitchFamily="34" charset="0"/>
              </a:rPr>
              <a:t>diwujudkan</a:t>
            </a:r>
            <a:endParaRPr lang="en-ID" b="1" dirty="0">
              <a:solidFill>
                <a:srgbClr val="FBE1B1"/>
              </a:solidFill>
              <a:latin typeface="Arial Rounded MT Bold" panose="020F0704030504030204" pitchFamily="34" charset="0"/>
            </a:endParaRPr>
          </a:p>
        </p:txBody>
      </p:sp>
      <p:sp>
        <p:nvSpPr>
          <p:cNvPr id="19" name="Persegi Panjang 18">
            <a:extLst>
              <a:ext uri="{FF2B5EF4-FFF2-40B4-BE49-F238E27FC236}">
                <a16:creationId xmlns:a16="http://schemas.microsoft.com/office/drawing/2014/main" id="{55196A73-7370-CB48-9CA5-BF7A53330104}"/>
              </a:ext>
            </a:extLst>
          </p:cNvPr>
          <p:cNvSpPr/>
          <p:nvPr/>
        </p:nvSpPr>
        <p:spPr>
          <a:xfrm>
            <a:off x="3232821" y="-32841"/>
            <a:ext cx="5726376" cy="769441"/>
          </a:xfrm>
          <a:prstGeom prst="rect">
            <a:avLst/>
          </a:prstGeom>
          <a:noFill/>
        </p:spPr>
        <p:txBody>
          <a:bodyPr wrap="none" lIns="91440" tIns="45720" rIns="91440" bIns="45720">
            <a:spAutoFit/>
          </a:bodyPr>
          <a:lstStyle/>
          <a:p>
            <a:pPr algn="ctr"/>
            <a:r>
              <a:rPr lang="id-ID" sz="4400" b="0" cap="none" spc="0" dirty="0">
                <a:ln w="0"/>
                <a:solidFill>
                  <a:srgbClr val="2E475E"/>
                </a:solidFill>
                <a:effectLst>
                  <a:outerShdw blurRad="38100" dist="19050" dir="2700000" algn="tl" rotWithShape="0">
                    <a:schemeClr val="dk1">
                      <a:alpha val="40000"/>
                    </a:schemeClr>
                  </a:outerShdw>
                </a:effectLst>
              </a:rPr>
              <a:t>Penguatan Akuntabilitas</a:t>
            </a:r>
          </a:p>
        </p:txBody>
      </p:sp>
      <p:graphicFrame>
        <p:nvGraphicFramePr>
          <p:cNvPr id="24" name="Tabel 24">
            <a:extLst>
              <a:ext uri="{FF2B5EF4-FFF2-40B4-BE49-F238E27FC236}">
                <a16:creationId xmlns:a16="http://schemas.microsoft.com/office/drawing/2014/main" id="{F1FF7373-BEFF-8048-8F49-094D9740C85C}"/>
              </a:ext>
            </a:extLst>
          </p:cNvPr>
          <p:cNvGraphicFramePr>
            <a:graphicFrameLocks noGrp="1"/>
          </p:cNvGraphicFramePr>
          <p:nvPr>
            <p:extLst>
              <p:ext uri="{D42A27DB-BD31-4B8C-83A1-F6EECF244321}">
                <p14:modId xmlns:p14="http://schemas.microsoft.com/office/powerpoint/2010/main" val="4107659259"/>
              </p:ext>
            </p:extLst>
          </p:nvPr>
        </p:nvGraphicFramePr>
        <p:xfrm>
          <a:off x="804052" y="3517899"/>
          <a:ext cx="10308448" cy="2417385"/>
        </p:xfrm>
        <a:graphic>
          <a:graphicData uri="http://schemas.openxmlformats.org/drawingml/2006/table">
            <a:tbl>
              <a:tblPr firstRow="1" bandRow="1">
                <a:tableStyleId>{5FD0F851-EC5A-4D38-B0AD-8093EC10F338}</a:tableStyleId>
              </a:tblPr>
              <a:tblGrid>
                <a:gridCol w="5083503">
                  <a:extLst>
                    <a:ext uri="{9D8B030D-6E8A-4147-A177-3AD203B41FA5}">
                      <a16:colId xmlns:a16="http://schemas.microsoft.com/office/drawing/2014/main" val="1703535463"/>
                    </a:ext>
                  </a:extLst>
                </a:gridCol>
                <a:gridCol w="5224945">
                  <a:extLst>
                    <a:ext uri="{9D8B030D-6E8A-4147-A177-3AD203B41FA5}">
                      <a16:colId xmlns:a16="http://schemas.microsoft.com/office/drawing/2014/main" val="1515350244"/>
                    </a:ext>
                  </a:extLst>
                </a:gridCol>
              </a:tblGrid>
              <a:tr h="695727">
                <a:tc>
                  <a:txBody>
                    <a:bodyPr/>
                    <a:lstStyle/>
                    <a:p>
                      <a:pPr algn="ctr"/>
                      <a:r>
                        <a:rPr lang="id-ID" sz="2400" dirty="0">
                          <a:solidFill>
                            <a:srgbClr val="645553"/>
                          </a:solidFill>
                        </a:rPr>
                        <a:t>Pemenuhan</a:t>
                      </a:r>
                    </a:p>
                  </a:txBody>
                  <a:tcPr anchor="ctr">
                    <a:lnL w="12700" cap="flat" cmpd="sng" algn="ctr">
                      <a:noFill/>
                      <a:prstDash val="solid"/>
                      <a:round/>
                      <a:headEnd type="none" w="med" len="med"/>
                      <a:tailEnd type="none" w="med" len="med"/>
                    </a:lnL>
                    <a:lnT w="12700" cap="flat" cmpd="sng" algn="ctr">
                      <a:solidFill>
                        <a:srgbClr val="645553"/>
                      </a:solidFill>
                      <a:prstDash val="solid"/>
                      <a:round/>
                      <a:headEnd type="none" w="med" len="med"/>
                      <a:tailEnd type="none" w="med" len="med"/>
                    </a:lnT>
                    <a:lnB w="12700" cap="flat" cmpd="sng" algn="ctr">
                      <a:solidFill>
                        <a:srgbClr val="645553"/>
                      </a:solidFill>
                      <a:prstDash val="solid"/>
                      <a:round/>
                      <a:headEnd type="none" w="med" len="med"/>
                      <a:tailEnd type="none" w="med" len="med"/>
                    </a:lnB>
                  </a:tcPr>
                </a:tc>
                <a:tc>
                  <a:txBody>
                    <a:bodyPr/>
                    <a:lstStyle/>
                    <a:p>
                      <a:pPr algn="ctr"/>
                      <a:r>
                        <a:rPr lang="id-ID" sz="2400" dirty="0" err="1">
                          <a:solidFill>
                            <a:srgbClr val="645553"/>
                          </a:solidFill>
                        </a:rPr>
                        <a:t>Reform</a:t>
                      </a:r>
                      <a:endParaRPr lang="id-ID" sz="2400" dirty="0">
                        <a:solidFill>
                          <a:srgbClr val="645553"/>
                        </a:solidFill>
                      </a:endParaRPr>
                    </a:p>
                  </a:txBody>
                  <a:tcPr anchor="ctr">
                    <a:lnT w="12700" cap="flat" cmpd="sng" algn="ctr">
                      <a:solidFill>
                        <a:srgbClr val="645553"/>
                      </a:solidFill>
                      <a:prstDash val="solid"/>
                      <a:round/>
                      <a:headEnd type="none" w="med" len="med"/>
                      <a:tailEnd type="none" w="med" len="med"/>
                    </a:lnT>
                    <a:lnB w="12700" cap="flat" cmpd="sng" algn="ctr">
                      <a:solidFill>
                        <a:srgbClr val="645553"/>
                      </a:solidFill>
                      <a:prstDash val="solid"/>
                      <a:round/>
                      <a:headEnd type="none" w="med" len="med"/>
                      <a:tailEnd type="none" w="med" len="med"/>
                    </a:lnB>
                  </a:tcPr>
                </a:tc>
                <a:extLst>
                  <a:ext uri="{0D108BD9-81ED-4DB2-BD59-A6C34878D82A}">
                    <a16:rowId xmlns:a16="http://schemas.microsoft.com/office/drawing/2014/main" val="922881131"/>
                  </a:ext>
                </a:extLst>
              </a:tr>
              <a:tr h="519521">
                <a:tc>
                  <a:txBody>
                    <a:bodyPr/>
                    <a:lstStyle/>
                    <a:p>
                      <a:pPr marL="0" indent="0" algn="just">
                        <a:buFontTx/>
                        <a:buNone/>
                      </a:pPr>
                      <a:r>
                        <a:rPr lang="en-US" sz="1800" dirty="0" err="1">
                          <a:latin typeface="+mn-lt"/>
                        </a:rPr>
                        <a:t>Keterlibatan</a:t>
                      </a:r>
                      <a:r>
                        <a:rPr lang="en-US" sz="1800" dirty="0">
                          <a:latin typeface="+mn-lt"/>
                        </a:rPr>
                        <a:t> </a:t>
                      </a:r>
                      <a:r>
                        <a:rPr lang="en-US" sz="1800" dirty="0" err="1">
                          <a:latin typeface="+mn-lt"/>
                        </a:rPr>
                        <a:t>Pimpinan</a:t>
                      </a:r>
                      <a:endParaRPr lang="en-US" sz="1800" dirty="0">
                        <a:latin typeface="+mn-lt"/>
                      </a:endParaRPr>
                    </a:p>
                  </a:txBody>
                  <a:tcPr>
                    <a:lnL w="12700" cap="flat" cmpd="sng" algn="ctr">
                      <a:noFill/>
                      <a:prstDash val="solid"/>
                      <a:round/>
                      <a:headEnd type="none" w="med" len="med"/>
                      <a:tailEnd type="none" w="med" len="med"/>
                    </a:lnL>
                    <a:lnT w="12700" cap="flat" cmpd="sng" algn="ctr">
                      <a:solidFill>
                        <a:srgbClr val="645553"/>
                      </a:solidFill>
                      <a:prstDash val="solid"/>
                      <a:round/>
                      <a:headEnd type="none" w="med" len="med"/>
                      <a:tailEnd type="none" w="med" len="med"/>
                    </a:lnT>
                    <a:solidFill>
                      <a:srgbClr val="FBE1B1"/>
                    </a:solidFill>
                  </a:tcPr>
                </a:tc>
                <a:tc>
                  <a:txBody>
                    <a:bodyPr/>
                    <a:lstStyle/>
                    <a:p>
                      <a:pPr algn="just"/>
                      <a:r>
                        <a:rPr lang="en-US" dirty="0" err="1"/>
                        <a:t>Meningkatnya</a:t>
                      </a:r>
                      <a:r>
                        <a:rPr lang="en-US" dirty="0"/>
                        <a:t> </a:t>
                      </a:r>
                      <a:r>
                        <a:rPr lang="en-US" dirty="0" err="1"/>
                        <a:t>Capaian</a:t>
                      </a:r>
                      <a:r>
                        <a:rPr lang="en-US" dirty="0"/>
                        <a:t> Kinerja</a:t>
                      </a:r>
                      <a:endParaRPr lang="en-ID" dirty="0"/>
                    </a:p>
                  </a:txBody>
                  <a:tcPr>
                    <a:lnT w="12700" cap="flat" cmpd="sng" algn="ctr">
                      <a:solidFill>
                        <a:srgbClr val="645553"/>
                      </a:solidFill>
                      <a:prstDash val="solid"/>
                      <a:round/>
                      <a:headEnd type="none" w="med" len="med"/>
                      <a:tailEnd type="none" w="med" len="med"/>
                    </a:lnT>
                    <a:solidFill>
                      <a:srgbClr val="FBE1B1"/>
                    </a:solidFill>
                  </a:tcPr>
                </a:tc>
                <a:extLst>
                  <a:ext uri="{0D108BD9-81ED-4DB2-BD59-A6C34878D82A}">
                    <a16:rowId xmlns:a16="http://schemas.microsoft.com/office/drawing/2014/main" val="3308820548"/>
                  </a:ext>
                </a:extLst>
              </a:tr>
              <a:tr h="522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mn-lt"/>
                        </a:rPr>
                        <a:t>Pengelolaan</a:t>
                      </a:r>
                      <a:r>
                        <a:rPr lang="en-US" sz="1800" dirty="0">
                          <a:latin typeface="+mn-lt"/>
                        </a:rPr>
                        <a:t> </a:t>
                      </a:r>
                      <a:r>
                        <a:rPr lang="en-US" sz="1800" dirty="0" err="1">
                          <a:latin typeface="+mn-lt"/>
                        </a:rPr>
                        <a:t>Akuntabilitas</a:t>
                      </a:r>
                      <a:r>
                        <a:rPr lang="en-US" sz="1800" dirty="0">
                          <a:latin typeface="+mn-lt"/>
                        </a:rPr>
                        <a:t> Kinerja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err="1">
                        <a:latin typeface="+mn-lt"/>
                      </a:endParaRPr>
                    </a:p>
                  </a:txBody>
                  <a:tcPr>
                    <a:lnL w="12700" cap="flat" cmpd="sng" algn="ctr">
                      <a:noFill/>
                      <a:prstDash val="solid"/>
                      <a:round/>
                      <a:headEnd type="none" w="med" len="med"/>
                      <a:tailEnd type="none" w="med" len="med"/>
                    </a:lnL>
                  </a:tcPr>
                </a:tc>
                <a:tc>
                  <a:txBody>
                    <a:bodyPr/>
                    <a:lstStyle/>
                    <a:p>
                      <a:pPr algn="just"/>
                      <a:r>
                        <a:rPr lang="en-US" dirty="0" err="1"/>
                        <a:t>Pemberian</a:t>
                      </a:r>
                      <a:r>
                        <a:rPr lang="en-US" dirty="0"/>
                        <a:t> Reward &amp; Punishment </a:t>
                      </a:r>
                      <a:r>
                        <a:rPr lang="en-US" dirty="0" err="1"/>
                        <a:t>atas</a:t>
                      </a:r>
                      <a:r>
                        <a:rPr lang="en-US" dirty="0"/>
                        <a:t> </a:t>
                      </a:r>
                      <a:r>
                        <a:rPr lang="en-US" dirty="0" err="1"/>
                        <a:t>dasar</a:t>
                      </a:r>
                      <a:r>
                        <a:rPr lang="en-US" dirty="0"/>
                        <a:t> </a:t>
                      </a:r>
                      <a:r>
                        <a:rPr lang="en-US" dirty="0" err="1"/>
                        <a:t>kinerja</a:t>
                      </a:r>
                      <a:endParaRPr lang="en-ID" dirty="0"/>
                    </a:p>
                  </a:txBody>
                  <a:tcPr/>
                </a:tc>
                <a:extLst>
                  <a:ext uri="{0D108BD9-81ED-4DB2-BD59-A6C34878D82A}">
                    <a16:rowId xmlns:a16="http://schemas.microsoft.com/office/drawing/2014/main" val="3942538642"/>
                  </a:ext>
                </a:extLst>
              </a:tr>
              <a:tr h="562057">
                <a:tc>
                  <a:txBody>
                    <a:bodyPr/>
                    <a:lstStyle/>
                    <a:p>
                      <a:pPr marL="0" indent="0" algn="just">
                        <a:buFontTx/>
                        <a:buNone/>
                      </a:pPr>
                      <a:endParaRPr lang="en-US" sz="1800" dirty="0">
                        <a:latin typeface="+mn-lt"/>
                      </a:endParaRPr>
                    </a:p>
                  </a:txBody>
                  <a:tcPr>
                    <a:lnL w="12700" cap="flat" cmpd="sng" algn="ctr">
                      <a:noFill/>
                      <a:prstDash val="solid"/>
                      <a:round/>
                      <a:headEnd type="none" w="med" len="med"/>
                      <a:tailEnd type="none" w="med" len="med"/>
                    </a:lnL>
                    <a:lnB w="12700" cap="flat" cmpd="sng" algn="ctr">
                      <a:solidFill>
                        <a:srgbClr val="645553"/>
                      </a:solidFill>
                      <a:prstDash val="solid"/>
                      <a:round/>
                      <a:headEnd type="none" w="med" len="med"/>
                      <a:tailEnd type="none" w="med" len="med"/>
                    </a:lnB>
                    <a:solidFill>
                      <a:srgbClr val="FBE1B1"/>
                    </a:solidFill>
                  </a:tcPr>
                </a:tc>
                <a:tc>
                  <a:txBody>
                    <a:bodyPr/>
                    <a:lstStyle/>
                    <a:p>
                      <a:pPr algn="just"/>
                      <a:r>
                        <a:rPr lang="en-US" dirty="0" err="1"/>
                        <a:t>Kerangka</a:t>
                      </a:r>
                      <a:r>
                        <a:rPr lang="en-US" dirty="0"/>
                        <a:t> </a:t>
                      </a:r>
                      <a:r>
                        <a:rPr lang="en-US" dirty="0" err="1"/>
                        <a:t>Logis</a:t>
                      </a:r>
                      <a:r>
                        <a:rPr lang="en-US" dirty="0"/>
                        <a:t> (</a:t>
                      </a:r>
                      <a:r>
                        <a:rPr lang="en-US" dirty="0" err="1"/>
                        <a:t>penjabaran</a:t>
                      </a:r>
                      <a:r>
                        <a:rPr lang="en-US" dirty="0"/>
                        <a:t> </a:t>
                      </a:r>
                      <a:r>
                        <a:rPr lang="en-US" dirty="0" err="1"/>
                        <a:t>kinerja</a:t>
                      </a:r>
                      <a:r>
                        <a:rPr lang="en-US" dirty="0"/>
                        <a:t>)</a:t>
                      </a:r>
                      <a:endParaRPr lang="en-ID" dirty="0"/>
                    </a:p>
                  </a:txBody>
                  <a:tcPr>
                    <a:lnB w="12700" cap="flat" cmpd="sng" algn="ctr">
                      <a:solidFill>
                        <a:srgbClr val="645553"/>
                      </a:solidFill>
                      <a:prstDash val="solid"/>
                      <a:round/>
                      <a:headEnd type="none" w="med" len="med"/>
                      <a:tailEnd type="none" w="med" len="med"/>
                    </a:lnB>
                    <a:solidFill>
                      <a:srgbClr val="FBE1B1"/>
                    </a:solidFill>
                  </a:tcPr>
                </a:tc>
                <a:extLst>
                  <a:ext uri="{0D108BD9-81ED-4DB2-BD59-A6C34878D82A}">
                    <a16:rowId xmlns:a16="http://schemas.microsoft.com/office/drawing/2014/main" val="683059745"/>
                  </a:ext>
                </a:extLst>
              </a:tr>
            </a:tbl>
          </a:graphicData>
        </a:graphic>
      </p:graphicFrame>
    </p:spTree>
    <p:extLst>
      <p:ext uri="{BB962C8B-B14F-4D97-AF65-F5344CB8AC3E}">
        <p14:creationId xmlns:p14="http://schemas.microsoft.com/office/powerpoint/2010/main" val="3269277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segi Sudut Diagonal Melingkar 3">
            <a:extLst>
              <a:ext uri="{FF2B5EF4-FFF2-40B4-BE49-F238E27FC236}">
                <a16:creationId xmlns:a16="http://schemas.microsoft.com/office/drawing/2014/main" id="{7E37F2F5-6306-1E4E-BAF9-5E6AB9DD1D3B}"/>
              </a:ext>
            </a:extLst>
          </p:cNvPr>
          <p:cNvSpPr/>
          <p:nvPr/>
        </p:nvSpPr>
        <p:spPr>
          <a:xfrm>
            <a:off x="194453" y="876301"/>
            <a:ext cx="5765800" cy="2235200"/>
          </a:xfrm>
          <a:prstGeom prst="round2DiagRect">
            <a:avLst/>
          </a:prstGeom>
          <a:solidFill>
            <a:srgbClr val="89705C">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err="1">
                <a:solidFill>
                  <a:schemeClr val="tx1"/>
                </a:solidFill>
                <a:latin typeface="Agency FB" panose="020B0503020202020204" pitchFamily="34" charset="0"/>
              </a:rPr>
              <a:t>Meningkatkan</a:t>
            </a:r>
            <a:r>
              <a:rPr lang="sv-SE" sz="2000" b="1" dirty="0">
                <a:solidFill>
                  <a:schemeClr val="tx1"/>
                </a:solidFill>
                <a:latin typeface="Agency FB" panose="020B0503020202020204" pitchFamily="34" charset="0"/>
              </a:rPr>
              <a:t> </a:t>
            </a:r>
            <a:r>
              <a:rPr lang="sv-SE" sz="2000" b="1" dirty="0" err="1">
                <a:solidFill>
                  <a:schemeClr val="tx1"/>
                </a:solidFill>
                <a:latin typeface="Agency FB" panose="020B0503020202020204" pitchFamily="34" charset="0"/>
              </a:rPr>
              <a:t>penyelenggaraan</a:t>
            </a:r>
            <a:r>
              <a:rPr lang="sv-SE" sz="2000" b="1" dirty="0">
                <a:solidFill>
                  <a:schemeClr val="tx1"/>
                </a:solidFill>
                <a:latin typeface="Agency FB" panose="020B0503020202020204" pitchFamily="34" charset="0"/>
              </a:rPr>
              <a:t> </a:t>
            </a:r>
            <a:r>
              <a:rPr lang="sv-SE" sz="2000" b="1" dirty="0" err="1">
                <a:solidFill>
                  <a:schemeClr val="tx1"/>
                </a:solidFill>
                <a:latin typeface="Agency FB" panose="020B0503020202020204" pitchFamily="34" charset="0"/>
              </a:rPr>
              <a:t>pemerintahan</a:t>
            </a:r>
            <a:r>
              <a:rPr lang="sv-SE" sz="2000" b="1" dirty="0">
                <a:solidFill>
                  <a:schemeClr val="tx1"/>
                </a:solidFill>
                <a:latin typeface="Agency FB" panose="020B0503020202020204" pitchFamily="34" charset="0"/>
              </a:rPr>
              <a:t> yang </a:t>
            </a:r>
            <a:r>
              <a:rPr lang="sv-SE" sz="2000" b="1" dirty="0" err="1">
                <a:solidFill>
                  <a:schemeClr val="tx1"/>
                </a:solidFill>
                <a:latin typeface="Agency FB" panose="020B0503020202020204" pitchFamily="34" charset="0"/>
              </a:rPr>
              <a:t>bersih</a:t>
            </a:r>
            <a:r>
              <a:rPr lang="sv-SE" sz="2000" b="1" dirty="0">
                <a:solidFill>
                  <a:schemeClr val="tx1"/>
                </a:solidFill>
                <a:latin typeface="Agency FB" panose="020B0503020202020204" pitchFamily="34" charset="0"/>
              </a:rPr>
              <a:t> dan </a:t>
            </a:r>
            <a:r>
              <a:rPr lang="sv-SE" sz="2000" b="1" dirty="0" err="1">
                <a:solidFill>
                  <a:schemeClr val="tx1"/>
                </a:solidFill>
                <a:latin typeface="Agency FB" panose="020B0503020202020204" pitchFamily="34" charset="0"/>
              </a:rPr>
              <a:t>bebas</a:t>
            </a:r>
            <a:r>
              <a:rPr lang="sv-SE" sz="2000" b="1" dirty="0">
                <a:solidFill>
                  <a:schemeClr val="tx1"/>
                </a:solidFill>
                <a:latin typeface="Agency FB" panose="020B0503020202020204" pitchFamily="34" charset="0"/>
              </a:rPr>
              <a:t> KKN</a:t>
            </a:r>
            <a:endParaRPr lang="id-ID" sz="2000" dirty="0">
              <a:solidFill>
                <a:schemeClr val="tx1"/>
              </a:solidFill>
              <a:latin typeface="Agency FB" panose="020B0503020202020204" pitchFamily="34" charset="77"/>
            </a:endParaRPr>
          </a:p>
        </p:txBody>
      </p:sp>
      <p:sp>
        <p:nvSpPr>
          <p:cNvPr id="5" name="Persegi Sudut Diagonal Melingkar 4">
            <a:extLst>
              <a:ext uri="{FF2B5EF4-FFF2-40B4-BE49-F238E27FC236}">
                <a16:creationId xmlns:a16="http://schemas.microsoft.com/office/drawing/2014/main" id="{0403BA0C-1030-2A49-AF12-BC895B59C73B}"/>
              </a:ext>
            </a:extLst>
          </p:cNvPr>
          <p:cNvSpPr/>
          <p:nvPr/>
        </p:nvSpPr>
        <p:spPr>
          <a:xfrm>
            <a:off x="6096000" y="876300"/>
            <a:ext cx="5609445" cy="2235200"/>
          </a:xfrm>
          <a:prstGeom prst="round2DiagRect">
            <a:avLst/>
          </a:prstGeom>
          <a:solidFill>
            <a:srgbClr val="89705C">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b="1" dirty="0">
              <a:solidFill>
                <a:schemeClr val="tx1">
                  <a:lumMod val="95000"/>
                  <a:lumOff val="5000"/>
                </a:schemeClr>
              </a:solidFill>
              <a:latin typeface="Agency FB" panose="020B0503020202020204" pitchFamily="34" charset="0"/>
            </a:endParaRPr>
          </a:p>
          <a:p>
            <a:pPr marL="357188" indent="-357188" algn="just">
              <a:buFont typeface="Wingdings" pitchFamily="2" charset="2"/>
              <a:buChar char="q"/>
            </a:pPr>
            <a:r>
              <a:rPr lang="en-ID" b="1" dirty="0" err="1">
                <a:solidFill>
                  <a:schemeClr val="tx1"/>
                </a:solidFill>
                <a:latin typeface="Agency FB" panose="020B0503020202020204" pitchFamily="34" charset="0"/>
              </a:rPr>
              <a:t>Meningkatnya</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kepatuhan</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terhadap</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pengelolaan</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keuangan</a:t>
            </a:r>
            <a:r>
              <a:rPr lang="en-ID" b="1" dirty="0">
                <a:solidFill>
                  <a:schemeClr val="tx1"/>
                </a:solidFill>
                <a:latin typeface="Agency FB" panose="020B0503020202020204" pitchFamily="34" charset="0"/>
              </a:rPr>
              <a:t> negara</a:t>
            </a:r>
          </a:p>
          <a:p>
            <a:pPr marL="357188" indent="-357188" algn="just">
              <a:buFont typeface="Wingdings" pitchFamily="2" charset="2"/>
              <a:buChar char="q"/>
            </a:pPr>
            <a:r>
              <a:rPr lang="en-ID" b="1" dirty="0" err="1">
                <a:solidFill>
                  <a:schemeClr val="tx1"/>
                </a:solidFill>
                <a:latin typeface="Agency FB" panose="020B0503020202020204" pitchFamily="34" charset="0"/>
              </a:rPr>
              <a:t>Menurunnya</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tingkat</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penyalahgunaan</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wewenang</a:t>
            </a:r>
            <a:endParaRPr lang="en-ID" b="1" dirty="0">
              <a:solidFill>
                <a:schemeClr val="tx1"/>
              </a:solidFill>
              <a:latin typeface="Agency FB" panose="020B0503020202020204" pitchFamily="34" charset="0"/>
            </a:endParaRPr>
          </a:p>
          <a:p>
            <a:pPr marL="357188" indent="-357188" algn="just">
              <a:buFont typeface="Wingdings" pitchFamily="2" charset="2"/>
              <a:buChar char="q"/>
            </a:pPr>
            <a:r>
              <a:rPr lang="en-ID" b="1" dirty="0" err="1">
                <a:solidFill>
                  <a:schemeClr val="tx1"/>
                </a:solidFill>
                <a:latin typeface="Agency FB" panose="020B0503020202020204" pitchFamily="34" charset="0"/>
              </a:rPr>
              <a:t>Meningkatkan</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sistem</a:t>
            </a:r>
            <a:r>
              <a:rPr lang="en-ID" b="1" dirty="0">
                <a:solidFill>
                  <a:schemeClr val="tx1"/>
                </a:solidFill>
                <a:latin typeface="Agency FB" panose="020B0503020202020204" pitchFamily="34" charset="0"/>
              </a:rPr>
              <a:t> </a:t>
            </a:r>
            <a:r>
              <a:rPr lang="en-ID" b="1" dirty="0" err="1">
                <a:solidFill>
                  <a:schemeClr val="tx1"/>
                </a:solidFill>
                <a:latin typeface="Agency FB" panose="020B0503020202020204" pitchFamily="34" charset="0"/>
              </a:rPr>
              <a:t>integritas</a:t>
            </a:r>
            <a:r>
              <a:rPr lang="en-ID" b="1" dirty="0">
                <a:solidFill>
                  <a:schemeClr val="tx1"/>
                </a:solidFill>
                <a:latin typeface="Agency FB" panose="020B0503020202020204" pitchFamily="34" charset="0"/>
              </a:rPr>
              <a:t>. </a:t>
            </a:r>
          </a:p>
        </p:txBody>
      </p:sp>
      <p:sp>
        <p:nvSpPr>
          <p:cNvPr id="11" name="Flowchart: Data 4">
            <a:extLst>
              <a:ext uri="{FF2B5EF4-FFF2-40B4-BE49-F238E27FC236}">
                <a16:creationId xmlns:a16="http://schemas.microsoft.com/office/drawing/2014/main" id="{33D6A216-B67A-4F49-8329-B2C357D2DE72}"/>
              </a:ext>
            </a:extLst>
          </p:cNvPr>
          <p:cNvSpPr/>
          <p:nvPr/>
        </p:nvSpPr>
        <p:spPr>
          <a:xfrm>
            <a:off x="194453" y="876301"/>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rgbClr val="2E4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b="1" dirty="0" err="1">
                <a:solidFill>
                  <a:srgbClr val="FBE1B1"/>
                </a:solidFill>
                <a:latin typeface="Arial Rounded MT Bold" panose="020F0704030504030204" pitchFamily="34" charset="0"/>
              </a:rPr>
              <a:t>Tujuan</a:t>
            </a:r>
            <a:endParaRPr lang="en-ID" sz="2000" b="1" dirty="0">
              <a:solidFill>
                <a:srgbClr val="FBE1B1"/>
              </a:solidFill>
              <a:latin typeface="Arial Rounded MT Bold" panose="020F0704030504030204" pitchFamily="34" charset="0"/>
            </a:endParaRPr>
          </a:p>
        </p:txBody>
      </p:sp>
      <p:sp>
        <p:nvSpPr>
          <p:cNvPr id="12" name="Flowchart: Data 4">
            <a:extLst>
              <a:ext uri="{FF2B5EF4-FFF2-40B4-BE49-F238E27FC236}">
                <a16:creationId xmlns:a16="http://schemas.microsoft.com/office/drawing/2014/main" id="{4B8F3E4E-FD72-4841-8CC5-A28A393195C9}"/>
              </a:ext>
            </a:extLst>
          </p:cNvPr>
          <p:cNvSpPr/>
          <p:nvPr/>
        </p:nvSpPr>
        <p:spPr>
          <a:xfrm flipH="1">
            <a:off x="7106699" y="876300"/>
            <a:ext cx="4598746"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rgbClr val="2E4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ID" b="1" dirty="0" err="1">
                <a:solidFill>
                  <a:srgbClr val="FBE1B1"/>
                </a:solidFill>
                <a:latin typeface="Arial Rounded MT Bold" panose="020F0704030504030204" pitchFamily="34" charset="0"/>
              </a:rPr>
              <a:t>Kondisi</a:t>
            </a:r>
            <a:r>
              <a:rPr lang="en-ID" b="1" dirty="0">
                <a:solidFill>
                  <a:srgbClr val="FBE1B1"/>
                </a:solidFill>
                <a:latin typeface="Arial Rounded MT Bold" panose="020F0704030504030204" pitchFamily="34" charset="0"/>
              </a:rPr>
              <a:t> yang </a:t>
            </a:r>
            <a:r>
              <a:rPr lang="en-ID" b="1" dirty="0" err="1">
                <a:solidFill>
                  <a:srgbClr val="FBE1B1"/>
                </a:solidFill>
                <a:latin typeface="Arial Rounded MT Bold" panose="020F0704030504030204" pitchFamily="34" charset="0"/>
              </a:rPr>
              <a:t>ingin</a:t>
            </a:r>
            <a:r>
              <a:rPr lang="en-ID" b="1" dirty="0">
                <a:solidFill>
                  <a:srgbClr val="FBE1B1"/>
                </a:solidFill>
                <a:latin typeface="Arial Rounded MT Bold" panose="020F0704030504030204" pitchFamily="34" charset="0"/>
              </a:rPr>
              <a:t> </a:t>
            </a:r>
            <a:r>
              <a:rPr lang="en-ID" b="1" dirty="0" err="1">
                <a:solidFill>
                  <a:srgbClr val="FBE1B1"/>
                </a:solidFill>
                <a:latin typeface="Arial Rounded MT Bold" panose="020F0704030504030204" pitchFamily="34" charset="0"/>
              </a:rPr>
              <a:t>diwujudkan</a:t>
            </a:r>
            <a:endParaRPr lang="en-ID" b="1" dirty="0">
              <a:solidFill>
                <a:srgbClr val="FBE1B1"/>
              </a:solidFill>
              <a:latin typeface="Arial Rounded MT Bold" panose="020F0704030504030204" pitchFamily="34" charset="0"/>
            </a:endParaRPr>
          </a:p>
        </p:txBody>
      </p:sp>
      <p:sp>
        <p:nvSpPr>
          <p:cNvPr id="19" name="Persegi Panjang 18">
            <a:extLst>
              <a:ext uri="{FF2B5EF4-FFF2-40B4-BE49-F238E27FC236}">
                <a16:creationId xmlns:a16="http://schemas.microsoft.com/office/drawing/2014/main" id="{55196A73-7370-CB48-9CA5-BF7A53330104}"/>
              </a:ext>
            </a:extLst>
          </p:cNvPr>
          <p:cNvSpPr/>
          <p:nvPr/>
        </p:nvSpPr>
        <p:spPr>
          <a:xfrm>
            <a:off x="3303035" y="-32841"/>
            <a:ext cx="5585953" cy="769441"/>
          </a:xfrm>
          <a:prstGeom prst="rect">
            <a:avLst/>
          </a:prstGeom>
          <a:noFill/>
        </p:spPr>
        <p:txBody>
          <a:bodyPr wrap="none" lIns="91440" tIns="45720" rIns="91440" bIns="45720">
            <a:spAutoFit/>
          </a:bodyPr>
          <a:lstStyle/>
          <a:p>
            <a:pPr algn="ctr"/>
            <a:r>
              <a:rPr lang="id-ID" sz="4400" b="0" cap="none" spc="0" dirty="0">
                <a:ln w="0"/>
                <a:solidFill>
                  <a:srgbClr val="2E475E"/>
                </a:solidFill>
                <a:effectLst>
                  <a:outerShdw blurRad="38100" dist="19050" dir="2700000" algn="tl" rotWithShape="0">
                    <a:schemeClr val="dk1">
                      <a:alpha val="40000"/>
                    </a:schemeClr>
                  </a:outerShdw>
                </a:effectLst>
              </a:rPr>
              <a:t>Penguatan Pengawasan</a:t>
            </a:r>
          </a:p>
        </p:txBody>
      </p:sp>
      <p:graphicFrame>
        <p:nvGraphicFramePr>
          <p:cNvPr id="24" name="Tabel 24">
            <a:extLst>
              <a:ext uri="{FF2B5EF4-FFF2-40B4-BE49-F238E27FC236}">
                <a16:creationId xmlns:a16="http://schemas.microsoft.com/office/drawing/2014/main" id="{F1FF7373-BEFF-8048-8F49-094D9740C85C}"/>
              </a:ext>
            </a:extLst>
          </p:cNvPr>
          <p:cNvGraphicFramePr>
            <a:graphicFrameLocks noGrp="1"/>
          </p:cNvGraphicFramePr>
          <p:nvPr>
            <p:extLst>
              <p:ext uri="{D42A27DB-BD31-4B8C-83A1-F6EECF244321}">
                <p14:modId xmlns:p14="http://schemas.microsoft.com/office/powerpoint/2010/main" val="3892133163"/>
              </p:ext>
            </p:extLst>
          </p:nvPr>
        </p:nvGraphicFramePr>
        <p:xfrm>
          <a:off x="806029" y="3429000"/>
          <a:ext cx="10308448" cy="3151692"/>
        </p:xfrm>
        <a:graphic>
          <a:graphicData uri="http://schemas.openxmlformats.org/drawingml/2006/table">
            <a:tbl>
              <a:tblPr firstRow="1" bandRow="1">
                <a:tableStyleId>{5FD0F851-EC5A-4D38-B0AD-8093EC10F338}</a:tableStyleId>
              </a:tblPr>
              <a:tblGrid>
                <a:gridCol w="5083503">
                  <a:extLst>
                    <a:ext uri="{9D8B030D-6E8A-4147-A177-3AD203B41FA5}">
                      <a16:colId xmlns:a16="http://schemas.microsoft.com/office/drawing/2014/main" val="1703535463"/>
                    </a:ext>
                  </a:extLst>
                </a:gridCol>
                <a:gridCol w="5224945">
                  <a:extLst>
                    <a:ext uri="{9D8B030D-6E8A-4147-A177-3AD203B41FA5}">
                      <a16:colId xmlns:a16="http://schemas.microsoft.com/office/drawing/2014/main" val="1515350244"/>
                    </a:ext>
                  </a:extLst>
                </a:gridCol>
              </a:tblGrid>
              <a:tr h="695727">
                <a:tc>
                  <a:txBody>
                    <a:bodyPr/>
                    <a:lstStyle/>
                    <a:p>
                      <a:pPr algn="ctr"/>
                      <a:r>
                        <a:rPr lang="id-ID" sz="2400" dirty="0">
                          <a:solidFill>
                            <a:srgbClr val="645553"/>
                          </a:solidFill>
                        </a:rPr>
                        <a:t>Pemenuhan</a:t>
                      </a:r>
                    </a:p>
                  </a:txBody>
                  <a:tcPr anchor="ctr">
                    <a:lnL w="12700" cap="flat" cmpd="sng" algn="ctr">
                      <a:noFill/>
                      <a:prstDash val="solid"/>
                      <a:round/>
                      <a:headEnd type="none" w="med" len="med"/>
                      <a:tailEnd type="none" w="med" len="med"/>
                    </a:lnL>
                    <a:lnT w="12700" cap="flat" cmpd="sng" algn="ctr">
                      <a:solidFill>
                        <a:srgbClr val="645553"/>
                      </a:solidFill>
                      <a:prstDash val="solid"/>
                      <a:round/>
                      <a:headEnd type="none" w="med" len="med"/>
                      <a:tailEnd type="none" w="med" len="med"/>
                    </a:lnT>
                    <a:lnB w="12700" cap="flat" cmpd="sng" algn="ctr">
                      <a:solidFill>
                        <a:srgbClr val="645553"/>
                      </a:solidFill>
                      <a:prstDash val="solid"/>
                      <a:round/>
                      <a:headEnd type="none" w="med" len="med"/>
                      <a:tailEnd type="none" w="med" len="med"/>
                    </a:lnB>
                  </a:tcPr>
                </a:tc>
                <a:tc>
                  <a:txBody>
                    <a:bodyPr/>
                    <a:lstStyle/>
                    <a:p>
                      <a:pPr algn="ctr"/>
                      <a:r>
                        <a:rPr lang="id-ID" sz="2400" dirty="0" err="1">
                          <a:solidFill>
                            <a:srgbClr val="645553"/>
                          </a:solidFill>
                        </a:rPr>
                        <a:t>Reform</a:t>
                      </a:r>
                      <a:endParaRPr lang="id-ID" sz="2400" dirty="0">
                        <a:solidFill>
                          <a:srgbClr val="645553"/>
                        </a:solidFill>
                      </a:endParaRPr>
                    </a:p>
                  </a:txBody>
                  <a:tcPr anchor="ctr">
                    <a:lnT w="12700" cap="flat" cmpd="sng" algn="ctr">
                      <a:solidFill>
                        <a:srgbClr val="645553"/>
                      </a:solidFill>
                      <a:prstDash val="solid"/>
                      <a:round/>
                      <a:headEnd type="none" w="med" len="med"/>
                      <a:tailEnd type="none" w="med" len="med"/>
                    </a:lnT>
                    <a:lnB w="12700" cap="flat" cmpd="sng" algn="ctr">
                      <a:solidFill>
                        <a:srgbClr val="645553"/>
                      </a:solidFill>
                      <a:prstDash val="solid"/>
                      <a:round/>
                      <a:headEnd type="none" w="med" len="med"/>
                      <a:tailEnd type="none" w="med" len="med"/>
                    </a:lnB>
                  </a:tcPr>
                </a:tc>
                <a:extLst>
                  <a:ext uri="{0D108BD9-81ED-4DB2-BD59-A6C34878D82A}">
                    <a16:rowId xmlns:a16="http://schemas.microsoft.com/office/drawing/2014/main" val="922881131"/>
                  </a:ext>
                </a:extLst>
              </a:tr>
              <a:tr h="498073">
                <a:tc>
                  <a:txBody>
                    <a:bodyPr/>
                    <a:lstStyle/>
                    <a:p>
                      <a:pPr marL="0" indent="0" algn="just">
                        <a:buFontTx/>
                        <a:buNone/>
                      </a:pPr>
                      <a:r>
                        <a:rPr lang="en-US" sz="1800" dirty="0" err="1">
                          <a:latin typeface="+mn-lt"/>
                        </a:rPr>
                        <a:t>Gratifikasi</a:t>
                      </a:r>
                      <a:r>
                        <a:rPr lang="en-US" sz="1800" dirty="0">
                          <a:latin typeface="+mn-lt"/>
                        </a:rPr>
                        <a:t> ;</a:t>
                      </a:r>
                    </a:p>
                  </a:txBody>
                  <a:tcPr>
                    <a:lnL w="12700" cap="flat" cmpd="sng" algn="ctr">
                      <a:noFill/>
                      <a:prstDash val="solid"/>
                      <a:round/>
                      <a:headEnd type="none" w="med" len="med"/>
                      <a:tailEnd type="none" w="med" len="med"/>
                    </a:lnL>
                    <a:lnT w="12700" cap="flat" cmpd="sng" algn="ctr">
                      <a:solidFill>
                        <a:srgbClr val="645553"/>
                      </a:solidFill>
                      <a:prstDash val="solid"/>
                      <a:round/>
                      <a:headEnd type="none" w="med" len="med"/>
                      <a:tailEnd type="none" w="med" len="med"/>
                    </a:lnT>
                    <a:solidFill>
                      <a:srgbClr val="FBE1B1"/>
                    </a:solidFill>
                  </a:tcPr>
                </a:tc>
                <a:tc>
                  <a:txBody>
                    <a:bodyPr/>
                    <a:lstStyle/>
                    <a:p>
                      <a:pPr algn="just"/>
                      <a:r>
                        <a:rPr lang="en-US" dirty="0" err="1"/>
                        <a:t>Mekanisme</a:t>
                      </a:r>
                      <a:r>
                        <a:rPr lang="en-US" dirty="0"/>
                        <a:t> </a:t>
                      </a:r>
                      <a:r>
                        <a:rPr lang="en-US" dirty="0" err="1"/>
                        <a:t>Pengendalian</a:t>
                      </a:r>
                      <a:r>
                        <a:rPr lang="en-US" dirty="0"/>
                        <a:t> </a:t>
                      </a:r>
                      <a:r>
                        <a:rPr lang="en-US" dirty="0" err="1"/>
                        <a:t>Aktivitas</a:t>
                      </a:r>
                      <a:r>
                        <a:rPr lang="en-US" dirty="0"/>
                        <a:t> Utama ;</a:t>
                      </a:r>
                    </a:p>
                  </a:txBody>
                  <a:tcPr>
                    <a:lnT w="12700" cap="flat" cmpd="sng" algn="ctr">
                      <a:solidFill>
                        <a:srgbClr val="645553"/>
                      </a:solidFill>
                      <a:prstDash val="solid"/>
                      <a:round/>
                      <a:headEnd type="none" w="med" len="med"/>
                      <a:tailEnd type="none" w="med" len="med"/>
                    </a:lnT>
                    <a:solidFill>
                      <a:srgbClr val="FBE1B1"/>
                    </a:solidFill>
                  </a:tcPr>
                </a:tc>
                <a:extLst>
                  <a:ext uri="{0D108BD9-81ED-4DB2-BD59-A6C34878D82A}">
                    <a16:rowId xmlns:a16="http://schemas.microsoft.com/office/drawing/2014/main" val="3308820548"/>
                  </a:ext>
                </a:extLst>
              </a:tr>
              <a:tr h="476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mn-lt"/>
                        </a:rPr>
                        <a:t>Penerapan</a:t>
                      </a:r>
                      <a:r>
                        <a:rPr lang="en-US" sz="1800" dirty="0">
                          <a:latin typeface="+mn-lt"/>
                        </a:rPr>
                        <a:t> SPIP ;</a:t>
                      </a:r>
                    </a:p>
                  </a:txBody>
                  <a:tcPr>
                    <a:lnL w="12700" cap="flat" cmpd="sng" algn="ctr">
                      <a:noFill/>
                      <a:prstDash val="solid"/>
                      <a:round/>
                      <a:headEnd type="none" w="med" len="med"/>
                      <a:tailEnd type="none" w="med" len="med"/>
                    </a:lnL>
                  </a:tcPr>
                </a:tc>
                <a:tc>
                  <a:txBody>
                    <a:bodyPr/>
                    <a:lstStyle/>
                    <a:p>
                      <a:pPr algn="just"/>
                      <a:r>
                        <a:rPr lang="en-US" dirty="0" err="1"/>
                        <a:t>Penanganan</a:t>
                      </a:r>
                      <a:r>
                        <a:rPr lang="en-US" dirty="0"/>
                        <a:t> </a:t>
                      </a:r>
                      <a:r>
                        <a:rPr lang="en-US" dirty="0" err="1"/>
                        <a:t>Pengaduan</a:t>
                      </a:r>
                      <a:r>
                        <a:rPr lang="en-US" dirty="0"/>
                        <a:t> Masyarakat </a:t>
                      </a:r>
                      <a:endParaRPr lang="en-ID" dirty="0"/>
                    </a:p>
                  </a:txBody>
                  <a:tcPr/>
                </a:tc>
                <a:extLst>
                  <a:ext uri="{0D108BD9-81ED-4DB2-BD59-A6C34878D82A}">
                    <a16:rowId xmlns:a16="http://schemas.microsoft.com/office/drawing/2014/main" val="3942538642"/>
                  </a:ext>
                </a:extLst>
              </a:tr>
              <a:tr h="4572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err="1">
                          <a:latin typeface="+mn-lt"/>
                        </a:rPr>
                        <a:t>Pengaduan</a:t>
                      </a:r>
                      <a:r>
                        <a:rPr lang="en-US" sz="1800" dirty="0">
                          <a:latin typeface="+mn-lt"/>
                        </a:rPr>
                        <a:t> Masyarakat ;</a:t>
                      </a:r>
                    </a:p>
                  </a:txBody>
                  <a:tcPr>
                    <a:lnL w="12700" cap="flat" cmpd="sng" algn="ctr">
                      <a:noFill/>
                      <a:prstDash val="solid"/>
                      <a:round/>
                      <a:headEnd type="none" w="med" len="med"/>
                      <a:tailEnd type="none" w="med" len="med"/>
                    </a:lnL>
                    <a:solidFill>
                      <a:srgbClr val="FBE1B1"/>
                    </a:solidFill>
                  </a:tcPr>
                </a:tc>
                <a:tc>
                  <a:txBody>
                    <a:bodyPr/>
                    <a:lstStyle/>
                    <a:p>
                      <a:pPr algn="just"/>
                      <a:r>
                        <a:rPr lang="en-US" dirty="0" err="1"/>
                        <a:t>Penyampaian</a:t>
                      </a:r>
                      <a:r>
                        <a:rPr lang="en-US" dirty="0"/>
                        <a:t> </a:t>
                      </a:r>
                      <a:r>
                        <a:rPr lang="en-US" dirty="0" err="1"/>
                        <a:t>Laporan</a:t>
                      </a:r>
                      <a:r>
                        <a:rPr lang="en-US" dirty="0"/>
                        <a:t> </a:t>
                      </a:r>
                      <a:r>
                        <a:rPr lang="en-US" dirty="0" err="1"/>
                        <a:t>Harta</a:t>
                      </a:r>
                      <a:r>
                        <a:rPr lang="en-US" dirty="0"/>
                        <a:t> </a:t>
                      </a:r>
                      <a:r>
                        <a:rPr lang="en-US" dirty="0" err="1"/>
                        <a:t>Kekayaan</a:t>
                      </a:r>
                      <a:r>
                        <a:rPr lang="en-US" dirty="0"/>
                        <a:t> </a:t>
                      </a:r>
                      <a:r>
                        <a:rPr lang="en-US" dirty="0" err="1"/>
                        <a:t>Pegawai</a:t>
                      </a:r>
                      <a:r>
                        <a:rPr lang="en-US" dirty="0"/>
                        <a:t>.</a:t>
                      </a:r>
                    </a:p>
                  </a:txBody>
                  <a:tcPr>
                    <a:solidFill>
                      <a:srgbClr val="FBE1B1"/>
                    </a:solidFill>
                  </a:tcPr>
                </a:tc>
                <a:extLst>
                  <a:ext uri="{0D108BD9-81ED-4DB2-BD59-A6C34878D82A}">
                    <a16:rowId xmlns:a16="http://schemas.microsoft.com/office/drawing/2014/main" val="683059745"/>
                  </a:ext>
                </a:extLst>
              </a:tr>
              <a:tr h="46247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latin typeface="+mn-lt"/>
                        </a:rPr>
                        <a:t>Whistle Blowing System ;</a:t>
                      </a:r>
                    </a:p>
                  </a:txBody>
                  <a:tcPr>
                    <a:lnL w="12700" cap="flat" cmpd="sng" algn="ctr">
                      <a:noFill/>
                      <a:prstDash val="solid"/>
                      <a:round/>
                      <a:headEnd type="none" w="med" len="med"/>
                      <a:tailEnd type="none" w="med" len="med"/>
                    </a:lnL>
                    <a:noFill/>
                  </a:tcPr>
                </a:tc>
                <a:tc>
                  <a:txBody>
                    <a:bodyPr/>
                    <a:lstStyle/>
                    <a:p>
                      <a:pPr algn="just"/>
                      <a:endParaRPr lang="en-ID" dirty="0"/>
                    </a:p>
                  </a:txBody>
                  <a:tcPr>
                    <a:noFill/>
                  </a:tcPr>
                </a:tc>
                <a:extLst>
                  <a:ext uri="{0D108BD9-81ED-4DB2-BD59-A6C34878D82A}">
                    <a16:rowId xmlns:a16="http://schemas.microsoft.com/office/drawing/2014/main" val="3840907853"/>
                  </a:ext>
                </a:extLst>
              </a:tr>
              <a:tr h="5620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err="1">
                          <a:latin typeface="+mn-lt"/>
                        </a:rPr>
                        <a:t>Penangan</a:t>
                      </a:r>
                      <a:r>
                        <a:rPr lang="en-US" sz="1800" dirty="0">
                          <a:latin typeface="+mn-lt"/>
                        </a:rPr>
                        <a:t> </a:t>
                      </a:r>
                      <a:r>
                        <a:rPr lang="en-US" sz="1800" dirty="0" err="1">
                          <a:latin typeface="+mn-lt"/>
                        </a:rPr>
                        <a:t>Benturan</a:t>
                      </a:r>
                      <a:r>
                        <a:rPr lang="en-US" sz="1800" dirty="0">
                          <a:latin typeface="+mn-lt"/>
                        </a:rPr>
                        <a:t> </a:t>
                      </a:r>
                      <a:r>
                        <a:rPr lang="en-US" sz="1800" dirty="0" err="1">
                          <a:latin typeface="+mn-lt"/>
                        </a:rPr>
                        <a:t>Kepentingan</a:t>
                      </a:r>
                      <a:endParaRPr lang="en-US" sz="1800" dirty="0">
                        <a:latin typeface="+mn-lt"/>
                      </a:endParaRPr>
                    </a:p>
                  </a:txBody>
                  <a:tcPr>
                    <a:lnL w="12700" cap="flat" cmpd="sng" algn="ctr">
                      <a:noFill/>
                      <a:prstDash val="solid"/>
                      <a:round/>
                      <a:headEnd type="none" w="med" len="med"/>
                      <a:tailEnd type="none" w="med" len="med"/>
                    </a:lnL>
                    <a:lnB w="12700" cap="flat" cmpd="sng" algn="ctr">
                      <a:solidFill>
                        <a:srgbClr val="645553"/>
                      </a:solidFill>
                      <a:prstDash val="solid"/>
                      <a:round/>
                      <a:headEnd type="none" w="med" len="med"/>
                      <a:tailEnd type="none" w="med" len="med"/>
                    </a:lnB>
                    <a:solidFill>
                      <a:srgbClr val="FBE1B1"/>
                    </a:solidFill>
                  </a:tcPr>
                </a:tc>
                <a:tc>
                  <a:txBody>
                    <a:bodyPr/>
                    <a:lstStyle/>
                    <a:p>
                      <a:pPr algn="just"/>
                      <a:endParaRPr lang="en-ID" dirty="0"/>
                    </a:p>
                  </a:txBody>
                  <a:tcPr>
                    <a:lnB w="12700" cap="flat" cmpd="sng" algn="ctr">
                      <a:solidFill>
                        <a:srgbClr val="645553"/>
                      </a:solidFill>
                      <a:prstDash val="solid"/>
                      <a:round/>
                      <a:headEnd type="none" w="med" len="med"/>
                      <a:tailEnd type="none" w="med" len="med"/>
                    </a:lnB>
                    <a:solidFill>
                      <a:srgbClr val="FBE1B1"/>
                    </a:solidFill>
                  </a:tcPr>
                </a:tc>
                <a:extLst>
                  <a:ext uri="{0D108BD9-81ED-4DB2-BD59-A6C34878D82A}">
                    <a16:rowId xmlns:a16="http://schemas.microsoft.com/office/drawing/2014/main" val="845928780"/>
                  </a:ext>
                </a:extLst>
              </a:tr>
            </a:tbl>
          </a:graphicData>
        </a:graphic>
      </p:graphicFrame>
    </p:spTree>
    <p:extLst>
      <p:ext uri="{BB962C8B-B14F-4D97-AF65-F5344CB8AC3E}">
        <p14:creationId xmlns:p14="http://schemas.microsoft.com/office/powerpoint/2010/main" val="53088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segi Sudut Diagonal Melingkar 3">
            <a:extLst>
              <a:ext uri="{FF2B5EF4-FFF2-40B4-BE49-F238E27FC236}">
                <a16:creationId xmlns:a16="http://schemas.microsoft.com/office/drawing/2014/main" id="{7E37F2F5-6306-1E4E-BAF9-5E6AB9DD1D3B}"/>
              </a:ext>
            </a:extLst>
          </p:cNvPr>
          <p:cNvSpPr/>
          <p:nvPr/>
        </p:nvSpPr>
        <p:spPr>
          <a:xfrm>
            <a:off x="194453" y="876301"/>
            <a:ext cx="5765800" cy="2235200"/>
          </a:xfrm>
          <a:prstGeom prst="round2DiagRect">
            <a:avLst/>
          </a:prstGeom>
          <a:solidFill>
            <a:srgbClr val="89705C">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err="1">
                <a:solidFill>
                  <a:schemeClr val="tx1"/>
                </a:solidFill>
                <a:latin typeface="Agency FB" panose="020B0503020202020204" pitchFamily="34" charset="0"/>
              </a:rPr>
              <a:t>Membangun</a:t>
            </a:r>
            <a:r>
              <a:rPr lang="sv-SE" sz="2000" b="1" dirty="0">
                <a:solidFill>
                  <a:schemeClr val="tx1"/>
                </a:solidFill>
                <a:latin typeface="Agency FB" panose="020B0503020202020204" pitchFamily="34" charset="0"/>
              </a:rPr>
              <a:t> </a:t>
            </a:r>
            <a:r>
              <a:rPr lang="sv-SE" sz="2000" b="1" dirty="0" err="1">
                <a:solidFill>
                  <a:schemeClr val="tx1"/>
                </a:solidFill>
                <a:latin typeface="Agency FB" panose="020B0503020202020204" pitchFamily="34" charset="0"/>
              </a:rPr>
              <a:t>kepercayaan</a:t>
            </a:r>
            <a:r>
              <a:rPr lang="sv-SE" sz="2000" b="1" dirty="0">
                <a:solidFill>
                  <a:schemeClr val="tx1"/>
                </a:solidFill>
                <a:latin typeface="Agency FB" panose="020B0503020202020204" pitchFamily="34" charset="0"/>
              </a:rPr>
              <a:t> </a:t>
            </a:r>
            <a:r>
              <a:rPr lang="sv-SE" sz="2000" b="1" dirty="0" err="1">
                <a:solidFill>
                  <a:schemeClr val="tx1"/>
                </a:solidFill>
                <a:latin typeface="Agency FB" panose="020B0503020202020204" pitchFamily="34" charset="0"/>
              </a:rPr>
              <a:t>masyarakat</a:t>
            </a:r>
            <a:r>
              <a:rPr lang="sv-SE" sz="2000" b="1" dirty="0">
                <a:solidFill>
                  <a:schemeClr val="tx1"/>
                </a:solidFill>
                <a:latin typeface="Agency FB" panose="020B0503020202020204" pitchFamily="34" charset="0"/>
              </a:rPr>
              <a:t> </a:t>
            </a:r>
            <a:r>
              <a:rPr lang="sv-SE" sz="2000" b="1" dirty="0" err="1">
                <a:solidFill>
                  <a:schemeClr val="tx1"/>
                </a:solidFill>
                <a:latin typeface="Agency FB" panose="020B0503020202020204" pitchFamily="34" charset="0"/>
              </a:rPr>
              <a:t>terhadap</a:t>
            </a:r>
            <a:r>
              <a:rPr lang="sv-SE" sz="2000" b="1" dirty="0">
                <a:solidFill>
                  <a:schemeClr val="tx1"/>
                </a:solidFill>
                <a:latin typeface="Agency FB" panose="020B0503020202020204" pitchFamily="34" charset="0"/>
              </a:rPr>
              <a:t> </a:t>
            </a:r>
            <a:r>
              <a:rPr lang="sv-SE" sz="2000" b="1" dirty="0" err="1">
                <a:solidFill>
                  <a:schemeClr val="tx1"/>
                </a:solidFill>
                <a:latin typeface="Agency FB" panose="020B0503020202020204" pitchFamily="34" charset="0"/>
              </a:rPr>
              <a:t>penyelenggara</a:t>
            </a:r>
            <a:r>
              <a:rPr lang="sv-SE" sz="2000" b="1" dirty="0">
                <a:solidFill>
                  <a:schemeClr val="tx1"/>
                </a:solidFill>
                <a:latin typeface="Agency FB" panose="020B0503020202020204" pitchFamily="34" charset="0"/>
              </a:rPr>
              <a:t> </a:t>
            </a:r>
            <a:r>
              <a:rPr lang="sv-SE" sz="2000" b="1" dirty="0" err="1">
                <a:solidFill>
                  <a:schemeClr val="tx1"/>
                </a:solidFill>
                <a:latin typeface="Agency FB" panose="020B0503020202020204" pitchFamily="34" charset="0"/>
              </a:rPr>
              <a:t>pelayanan</a:t>
            </a:r>
            <a:r>
              <a:rPr lang="sv-SE" sz="2000" b="1" dirty="0">
                <a:solidFill>
                  <a:schemeClr val="tx1"/>
                </a:solidFill>
                <a:latin typeface="Agency FB" panose="020B0503020202020204" pitchFamily="34" charset="0"/>
              </a:rPr>
              <a:t> publik</a:t>
            </a:r>
            <a:endParaRPr lang="id-ID" sz="2000" dirty="0">
              <a:solidFill>
                <a:schemeClr val="tx1"/>
              </a:solidFill>
              <a:latin typeface="Agency FB" panose="020B0503020202020204" pitchFamily="34" charset="77"/>
            </a:endParaRPr>
          </a:p>
        </p:txBody>
      </p:sp>
      <p:sp>
        <p:nvSpPr>
          <p:cNvPr id="5" name="Persegi Sudut Diagonal Melingkar 4">
            <a:extLst>
              <a:ext uri="{FF2B5EF4-FFF2-40B4-BE49-F238E27FC236}">
                <a16:creationId xmlns:a16="http://schemas.microsoft.com/office/drawing/2014/main" id="{0403BA0C-1030-2A49-AF12-BC895B59C73B}"/>
              </a:ext>
            </a:extLst>
          </p:cNvPr>
          <p:cNvSpPr/>
          <p:nvPr/>
        </p:nvSpPr>
        <p:spPr>
          <a:xfrm>
            <a:off x="6096000" y="876300"/>
            <a:ext cx="5609445" cy="2235200"/>
          </a:xfrm>
          <a:prstGeom prst="round2DiagRect">
            <a:avLst/>
          </a:prstGeom>
          <a:solidFill>
            <a:srgbClr val="89705C">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b="1" dirty="0">
              <a:solidFill>
                <a:schemeClr val="tx1">
                  <a:lumMod val="95000"/>
                  <a:lumOff val="5000"/>
                </a:schemeClr>
              </a:solidFill>
              <a:latin typeface="Agency FB" panose="020B0503020202020204" pitchFamily="34" charset="0"/>
            </a:endParaRPr>
          </a:p>
          <a:p>
            <a:pPr marL="285750" indent="-285750" algn="just">
              <a:buFont typeface="Wingdings" pitchFamily="2" charset="2"/>
              <a:buChar char="q"/>
            </a:pPr>
            <a:r>
              <a:rPr lang="sv-SE" b="1" dirty="0" err="1">
                <a:solidFill>
                  <a:schemeClr val="tx1"/>
                </a:solidFill>
                <a:latin typeface="Agency FB" panose="020B0503020202020204" pitchFamily="34" charset="0"/>
              </a:rPr>
              <a:t>Meningkatnya</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kualitas</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pelayanan</a:t>
            </a:r>
            <a:r>
              <a:rPr lang="sv-SE" b="1" dirty="0">
                <a:solidFill>
                  <a:schemeClr val="tx1"/>
                </a:solidFill>
                <a:latin typeface="Agency FB" panose="020B0503020202020204" pitchFamily="34" charset="0"/>
              </a:rPr>
              <a:t> publik (</a:t>
            </a:r>
            <a:r>
              <a:rPr lang="sv-SE" b="1" dirty="0" err="1">
                <a:solidFill>
                  <a:schemeClr val="tx1"/>
                </a:solidFill>
                <a:latin typeface="Agency FB" panose="020B0503020202020204" pitchFamily="34" charset="0"/>
              </a:rPr>
              <a:t>lebih</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cepat</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lebih</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murah</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lebih</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aman</a:t>
            </a:r>
            <a:r>
              <a:rPr lang="sv-SE" b="1" dirty="0">
                <a:solidFill>
                  <a:schemeClr val="tx1"/>
                </a:solidFill>
                <a:latin typeface="Agency FB" panose="020B0503020202020204" pitchFamily="34" charset="0"/>
              </a:rPr>
              <a:t>, dan </a:t>
            </a:r>
            <a:r>
              <a:rPr lang="sv-SE" b="1" dirty="0" err="1">
                <a:solidFill>
                  <a:schemeClr val="tx1"/>
                </a:solidFill>
                <a:latin typeface="Agency FB" panose="020B0503020202020204" pitchFamily="34" charset="0"/>
              </a:rPr>
              <a:t>lebih</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mudah</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dijangkau</a:t>
            </a:r>
            <a:r>
              <a:rPr lang="sv-SE" b="1" dirty="0">
                <a:solidFill>
                  <a:schemeClr val="tx1"/>
                </a:solidFill>
                <a:latin typeface="Agency FB" panose="020B0503020202020204" pitchFamily="34" charset="0"/>
              </a:rPr>
              <a:t>)</a:t>
            </a:r>
          </a:p>
          <a:p>
            <a:pPr marL="285750" indent="-285750" algn="just">
              <a:buFont typeface="Wingdings" pitchFamily="2" charset="2"/>
              <a:buChar char="q"/>
            </a:pPr>
            <a:r>
              <a:rPr lang="sv-SE" b="1" dirty="0" err="1">
                <a:solidFill>
                  <a:schemeClr val="tx1"/>
                </a:solidFill>
                <a:latin typeface="Agency FB" panose="020B0503020202020204" pitchFamily="34" charset="0"/>
              </a:rPr>
              <a:t>Standardisasi</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pelayanan</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nasional</a:t>
            </a:r>
            <a:r>
              <a:rPr lang="sv-SE" b="1" dirty="0">
                <a:solidFill>
                  <a:schemeClr val="tx1"/>
                </a:solidFill>
                <a:latin typeface="Agency FB" panose="020B0503020202020204" pitchFamily="34" charset="0"/>
              </a:rPr>
              <a:t> dan/</a:t>
            </a:r>
            <a:r>
              <a:rPr lang="sv-SE" b="1" dirty="0" err="1">
                <a:solidFill>
                  <a:schemeClr val="tx1"/>
                </a:solidFill>
                <a:latin typeface="Agency FB" panose="020B0503020202020204" pitchFamily="34" charset="0"/>
              </a:rPr>
              <a:t>atau</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internasional</a:t>
            </a:r>
            <a:endParaRPr lang="sv-SE" b="1" dirty="0">
              <a:solidFill>
                <a:schemeClr val="tx1"/>
              </a:solidFill>
              <a:latin typeface="Agency FB" panose="020B0503020202020204" pitchFamily="34" charset="0"/>
            </a:endParaRPr>
          </a:p>
          <a:p>
            <a:pPr marL="285750" indent="-285750" algn="just">
              <a:buFont typeface="Wingdings" pitchFamily="2" charset="2"/>
              <a:buChar char="q"/>
            </a:pPr>
            <a:r>
              <a:rPr lang="sv-SE" b="1" dirty="0" err="1">
                <a:solidFill>
                  <a:schemeClr val="tx1"/>
                </a:solidFill>
                <a:latin typeface="Agency FB" panose="020B0503020202020204" pitchFamily="34" charset="0"/>
              </a:rPr>
              <a:t>Meningkatnya</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indeks</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kepuasan</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masyarakat</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terhadap</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penyelenggaraan</a:t>
            </a:r>
            <a:r>
              <a:rPr lang="sv-SE" b="1" dirty="0">
                <a:solidFill>
                  <a:schemeClr val="tx1"/>
                </a:solidFill>
                <a:latin typeface="Agency FB" panose="020B0503020202020204" pitchFamily="34" charset="0"/>
              </a:rPr>
              <a:t> </a:t>
            </a:r>
            <a:r>
              <a:rPr lang="sv-SE" b="1" dirty="0" err="1">
                <a:solidFill>
                  <a:schemeClr val="tx1"/>
                </a:solidFill>
                <a:latin typeface="Agency FB" panose="020B0503020202020204" pitchFamily="34" charset="0"/>
              </a:rPr>
              <a:t>pelayanan</a:t>
            </a:r>
            <a:r>
              <a:rPr lang="sv-SE" b="1" dirty="0">
                <a:solidFill>
                  <a:schemeClr val="tx1"/>
                </a:solidFill>
                <a:latin typeface="Agency FB" panose="020B0503020202020204" pitchFamily="34" charset="0"/>
              </a:rPr>
              <a:t> publik</a:t>
            </a:r>
            <a:endParaRPr lang="en-ID" b="1" dirty="0">
              <a:solidFill>
                <a:schemeClr val="tx1"/>
              </a:solidFill>
              <a:latin typeface="Agency FB" panose="020B0503020202020204" pitchFamily="34" charset="0"/>
            </a:endParaRPr>
          </a:p>
        </p:txBody>
      </p:sp>
      <p:sp>
        <p:nvSpPr>
          <p:cNvPr id="11" name="Flowchart: Data 4">
            <a:extLst>
              <a:ext uri="{FF2B5EF4-FFF2-40B4-BE49-F238E27FC236}">
                <a16:creationId xmlns:a16="http://schemas.microsoft.com/office/drawing/2014/main" id="{33D6A216-B67A-4F49-8329-B2C357D2DE72}"/>
              </a:ext>
            </a:extLst>
          </p:cNvPr>
          <p:cNvSpPr/>
          <p:nvPr/>
        </p:nvSpPr>
        <p:spPr>
          <a:xfrm>
            <a:off x="194453" y="876301"/>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rgbClr val="2E4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b="1" dirty="0" err="1">
                <a:solidFill>
                  <a:srgbClr val="FBE1B1"/>
                </a:solidFill>
                <a:latin typeface="Arial Rounded MT Bold" panose="020F0704030504030204" pitchFamily="34" charset="0"/>
              </a:rPr>
              <a:t>Tujuan</a:t>
            </a:r>
            <a:endParaRPr lang="en-ID" sz="2000" b="1" dirty="0">
              <a:solidFill>
                <a:srgbClr val="FBE1B1"/>
              </a:solidFill>
              <a:latin typeface="Arial Rounded MT Bold" panose="020F0704030504030204" pitchFamily="34" charset="0"/>
            </a:endParaRPr>
          </a:p>
        </p:txBody>
      </p:sp>
      <p:sp>
        <p:nvSpPr>
          <p:cNvPr id="12" name="Flowchart: Data 4">
            <a:extLst>
              <a:ext uri="{FF2B5EF4-FFF2-40B4-BE49-F238E27FC236}">
                <a16:creationId xmlns:a16="http://schemas.microsoft.com/office/drawing/2014/main" id="{4B8F3E4E-FD72-4841-8CC5-A28A393195C9}"/>
              </a:ext>
            </a:extLst>
          </p:cNvPr>
          <p:cNvSpPr/>
          <p:nvPr/>
        </p:nvSpPr>
        <p:spPr>
          <a:xfrm flipH="1">
            <a:off x="7106699" y="876299"/>
            <a:ext cx="4598746"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rgbClr val="2E4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ID" b="1" dirty="0" err="1">
                <a:solidFill>
                  <a:srgbClr val="FBE1B1"/>
                </a:solidFill>
                <a:latin typeface="Arial Rounded MT Bold" panose="020F0704030504030204" pitchFamily="34" charset="0"/>
              </a:rPr>
              <a:t>Kondisi</a:t>
            </a:r>
            <a:r>
              <a:rPr lang="en-ID" b="1" dirty="0">
                <a:solidFill>
                  <a:srgbClr val="FBE1B1"/>
                </a:solidFill>
                <a:latin typeface="Arial Rounded MT Bold" panose="020F0704030504030204" pitchFamily="34" charset="0"/>
              </a:rPr>
              <a:t> yang </a:t>
            </a:r>
            <a:r>
              <a:rPr lang="en-ID" b="1" dirty="0" err="1">
                <a:solidFill>
                  <a:srgbClr val="FBE1B1"/>
                </a:solidFill>
                <a:latin typeface="Arial Rounded MT Bold" panose="020F0704030504030204" pitchFamily="34" charset="0"/>
              </a:rPr>
              <a:t>ingin</a:t>
            </a:r>
            <a:r>
              <a:rPr lang="en-ID" b="1" dirty="0">
                <a:solidFill>
                  <a:srgbClr val="FBE1B1"/>
                </a:solidFill>
                <a:latin typeface="Arial Rounded MT Bold" panose="020F0704030504030204" pitchFamily="34" charset="0"/>
              </a:rPr>
              <a:t> </a:t>
            </a:r>
            <a:r>
              <a:rPr lang="en-ID" b="1" dirty="0" err="1">
                <a:solidFill>
                  <a:srgbClr val="FBE1B1"/>
                </a:solidFill>
                <a:latin typeface="Arial Rounded MT Bold" panose="020F0704030504030204" pitchFamily="34" charset="0"/>
              </a:rPr>
              <a:t>diwujudkan</a:t>
            </a:r>
            <a:endParaRPr lang="en-ID" b="1" dirty="0">
              <a:solidFill>
                <a:srgbClr val="FBE1B1"/>
              </a:solidFill>
              <a:latin typeface="Arial Rounded MT Bold" panose="020F0704030504030204" pitchFamily="34" charset="0"/>
            </a:endParaRPr>
          </a:p>
        </p:txBody>
      </p:sp>
      <p:sp>
        <p:nvSpPr>
          <p:cNvPr id="19" name="Persegi Panjang 18">
            <a:extLst>
              <a:ext uri="{FF2B5EF4-FFF2-40B4-BE49-F238E27FC236}">
                <a16:creationId xmlns:a16="http://schemas.microsoft.com/office/drawing/2014/main" id="{55196A73-7370-CB48-9CA5-BF7A53330104}"/>
              </a:ext>
            </a:extLst>
          </p:cNvPr>
          <p:cNvSpPr/>
          <p:nvPr/>
        </p:nvSpPr>
        <p:spPr>
          <a:xfrm>
            <a:off x="4072769" y="-32841"/>
            <a:ext cx="4046492" cy="769441"/>
          </a:xfrm>
          <a:prstGeom prst="rect">
            <a:avLst/>
          </a:prstGeom>
          <a:noFill/>
        </p:spPr>
        <p:txBody>
          <a:bodyPr wrap="none" lIns="91440" tIns="45720" rIns="91440" bIns="45720">
            <a:spAutoFit/>
          </a:bodyPr>
          <a:lstStyle/>
          <a:p>
            <a:pPr algn="ctr"/>
            <a:r>
              <a:rPr lang="id-ID" sz="4400" b="0" cap="none" spc="0" dirty="0">
                <a:ln w="0"/>
                <a:solidFill>
                  <a:srgbClr val="2E475E"/>
                </a:solidFill>
                <a:effectLst>
                  <a:outerShdw blurRad="38100" dist="19050" dir="2700000" algn="tl" rotWithShape="0">
                    <a:schemeClr val="dk1">
                      <a:alpha val="40000"/>
                    </a:schemeClr>
                  </a:outerShdw>
                </a:effectLst>
              </a:rPr>
              <a:t>Pelayanan Publik</a:t>
            </a:r>
          </a:p>
        </p:txBody>
      </p:sp>
      <p:graphicFrame>
        <p:nvGraphicFramePr>
          <p:cNvPr id="24" name="Tabel 24">
            <a:extLst>
              <a:ext uri="{FF2B5EF4-FFF2-40B4-BE49-F238E27FC236}">
                <a16:creationId xmlns:a16="http://schemas.microsoft.com/office/drawing/2014/main" id="{F1FF7373-BEFF-8048-8F49-094D9740C85C}"/>
              </a:ext>
            </a:extLst>
          </p:cNvPr>
          <p:cNvGraphicFramePr>
            <a:graphicFrameLocks noGrp="1"/>
          </p:cNvGraphicFramePr>
          <p:nvPr>
            <p:extLst>
              <p:ext uri="{D42A27DB-BD31-4B8C-83A1-F6EECF244321}">
                <p14:modId xmlns:p14="http://schemas.microsoft.com/office/powerpoint/2010/main" val="2719875108"/>
              </p:ext>
            </p:extLst>
          </p:nvPr>
        </p:nvGraphicFramePr>
        <p:xfrm>
          <a:off x="806029" y="3429000"/>
          <a:ext cx="10308448" cy="3327400"/>
        </p:xfrm>
        <a:graphic>
          <a:graphicData uri="http://schemas.openxmlformats.org/drawingml/2006/table">
            <a:tbl>
              <a:tblPr firstRow="1" bandRow="1">
                <a:tableStyleId>{5FD0F851-EC5A-4D38-B0AD-8093EC10F338}</a:tableStyleId>
              </a:tblPr>
              <a:tblGrid>
                <a:gridCol w="5083503">
                  <a:extLst>
                    <a:ext uri="{9D8B030D-6E8A-4147-A177-3AD203B41FA5}">
                      <a16:colId xmlns:a16="http://schemas.microsoft.com/office/drawing/2014/main" val="1703535463"/>
                    </a:ext>
                  </a:extLst>
                </a:gridCol>
                <a:gridCol w="5224945">
                  <a:extLst>
                    <a:ext uri="{9D8B030D-6E8A-4147-A177-3AD203B41FA5}">
                      <a16:colId xmlns:a16="http://schemas.microsoft.com/office/drawing/2014/main" val="1515350244"/>
                    </a:ext>
                  </a:extLst>
                </a:gridCol>
              </a:tblGrid>
              <a:tr h="695727">
                <a:tc>
                  <a:txBody>
                    <a:bodyPr/>
                    <a:lstStyle/>
                    <a:p>
                      <a:pPr algn="ctr"/>
                      <a:r>
                        <a:rPr lang="id-ID" sz="2400" dirty="0">
                          <a:solidFill>
                            <a:srgbClr val="645553"/>
                          </a:solidFill>
                        </a:rPr>
                        <a:t>Pemenuhan</a:t>
                      </a:r>
                    </a:p>
                  </a:txBody>
                  <a:tcPr anchor="ctr">
                    <a:lnL w="12700" cap="flat" cmpd="sng" algn="ctr">
                      <a:noFill/>
                      <a:prstDash val="solid"/>
                      <a:round/>
                      <a:headEnd type="none" w="med" len="med"/>
                      <a:tailEnd type="none" w="med" len="med"/>
                    </a:lnL>
                    <a:lnT w="12700" cap="flat" cmpd="sng" algn="ctr">
                      <a:solidFill>
                        <a:srgbClr val="645553"/>
                      </a:solidFill>
                      <a:prstDash val="solid"/>
                      <a:round/>
                      <a:headEnd type="none" w="med" len="med"/>
                      <a:tailEnd type="none" w="med" len="med"/>
                    </a:lnT>
                    <a:lnB w="12700" cap="flat" cmpd="sng" algn="ctr">
                      <a:solidFill>
                        <a:srgbClr val="645553"/>
                      </a:solidFill>
                      <a:prstDash val="solid"/>
                      <a:round/>
                      <a:headEnd type="none" w="med" len="med"/>
                      <a:tailEnd type="none" w="med" len="med"/>
                    </a:lnB>
                  </a:tcPr>
                </a:tc>
                <a:tc>
                  <a:txBody>
                    <a:bodyPr/>
                    <a:lstStyle/>
                    <a:p>
                      <a:pPr algn="ctr"/>
                      <a:r>
                        <a:rPr lang="id-ID" sz="2400" dirty="0" err="1">
                          <a:solidFill>
                            <a:srgbClr val="645553"/>
                          </a:solidFill>
                        </a:rPr>
                        <a:t>Reform</a:t>
                      </a:r>
                      <a:endParaRPr lang="id-ID" sz="2400" dirty="0">
                        <a:solidFill>
                          <a:srgbClr val="645553"/>
                        </a:solidFill>
                      </a:endParaRPr>
                    </a:p>
                  </a:txBody>
                  <a:tcPr anchor="ctr">
                    <a:lnT w="12700" cap="flat" cmpd="sng" algn="ctr">
                      <a:solidFill>
                        <a:srgbClr val="645553"/>
                      </a:solidFill>
                      <a:prstDash val="solid"/>
                      <a:round/>
                      <a:headEnd type="none" w="med" len="med"/>
                      <a:tailEnd type="none" w="med" len="med"/>
                    </a:lnT>
                    <a:lnB w="12700" cap="flat" cmpd="sng" algn="ctr">
                      <a:solidFill>
                        <a:srgbClr val="645553"/>
                      </a:solidFill>
                      <a:prstDash val="solid"/>
                      <a:round/>
                      <a:headEnd type="none" w="med" len="med"/>
                      <a:tailEnd type="none" w="med" len="med"/>
                    </a:lnB>
                  </a:tcPr>
                </a:tc>
                <a:extLst>
                  <a:ext uri="{0D108BD9-81ED-4DB2-BD59-A6C34878D82A}">
                    <a16:rowId xmlns:a16="http://schemas.microsoft.com/office/drawing/2014/main" val="922881131"/>
                  </a:ext>
                </a:extLst>
              </a:tr>
              <a:tr h="498073">
                <a:tc>
                  <a:txBody>
                    <a:bodyPr/>
                    <a:lstStyle/>
                    <a:p>
                      <a:pPr marL="0" indent="0" algn="just">
                        <a:buFontTx/>
                        <a:buNone/>
                      </a:pPr>
                      <a:r>
                        <a:rPr lang="en-US" sz="1800" dirty="0" err="1">
                          <a:latin typeface="+mn-lt"/>
                        </a:rPr>
                        <a:t>Standar</a:t>
                      </a:r>
                      <a:r>
                        <a:rPr lang="en-US" sz="1800" dirty="0">
                          <a:latin typeface="+mn-lt"/>
                        </a:rPr>
                        <a:t> </a:t>
                      </a:r>
                      <a:r>
                        <a:rPr lang="en-US" sz="1800" dirty="0" err="1">
                          <a:latin typeface="+mn-lt"/>
                        </a:rPr>
                        <a:t>pelayanan</a:t>
                      </a:r>
                      <a:endParaRPr lang="en-US" sz="1800" dirty="0">
                        <a:latin typeface="+mn-lt"/>
                      </a:endParaRPr>
                    </a:p>
                  </a:txBody>
                  <a:tcPr>
                    <a:lnL w="12700" cap="flat" cmpd="sng" algn="ctr">
                      <a:noFill/>
                      <a:prstDash val="solid"/>
                      <a:round/>
                      <a:headEnd type="none" w="med" len="med"/>
                      <a:tailEnd type="none" w="med" len="med"/>
                    </a:lnL>
                    <a:lnT w="12700" cap="flat" cmpd="sng" algn="ctr">
                      <a:solidFill>
                        <a:srgbClr val="645553"/>
                      </a:solidFill>
                      <a:prstDash val="solid"/>
                      <a:round/>
                      <a:headEnd type="none" w="med" len="med"/>
                      <a:tailEnd type="none" w="med" len="med"/>
                    </a:lnT>
                    <a:solidFill>
                      <a:srgbClr val="FBE1B1"/>
                    </a:solidFill>
                  </a:tcPr>
                </a:tc>
                <a:tc>
                  <a:txBody>
                    <a:bodyPr/>
                    <a:lstStyle/>
                    <a:p>
                      <a:pPr algn="just"/>
                      <a:r>
                        <a:rPr lang="en-US" dirty="0" err="1"/>
                        <a:t>Upaya</a:t>
                      </a:r>
                      <a:r>
                        <a:rPr lang="en-US" dirty="0"/>
                        <a:t> dan/</a:t>
                      </a:r>
                      <a:r>
                        <a:rPr lang="en-US" dirty="0" err="1"/>
                        <a:t>inovasi</a:t>
                      </a:r>
                      <a:r>
                        <a:rPr lang="en-US" dirty="0"/>
                        <a:t> </a:t>
                      </a:r>
                      <a:r>
                        <a:rPr lang="en-US" dirty="0" err="1"/>
                        <a:t>telah</a:t>
                      </a:r>
                      <a:r>
                        <a:rPr lang="en-US" dirty="0"/>
                        <a:t> </a:t>
                      </a:r>
                      <a:r>
                        <a:rPr lang="en-US" dirty="0" err="1"/>
                        <a:t>mendorong</a:t>
                      </a:r>
                      <a:r>
                        <a:rPr lang="en-US" dirty="0"/>
                        <a:t> </a:t>
                      </a:r>
                      <a:r>
                        <a:rPr lang="en-US" dirty="0" err="1"/>
                        <a:t>perbaikan</a:t>
                      </a:r>
                      <a:r>
                        <a:rPr lang="en-US" dirty="0"/>
                        <a:t> </a:t>
                      </a:r>
                      <a:r>
                        <a:rPr lang="en-US" dirty="0" err="1"/>
                        <a:t>pelayanan</a:t>
                      </a:r>
                      <a:r>
                        <a:rPr lang="en-US" dirty="0"/>
                        <a:t> </a:t>
                      </a:r>
                      <a:r>
                        <a:rPr lang="en-US" dirty="0" err="1"/>
                        <a:t>publik</a:t>
                      </a:r>
                      <a:r>
                        <a:rPr lang="en-US" dirty="0"/>
                        <a:t>;</a:t>
                      </a:r>
                    </a:p>
                  </a:txBody>
                  <a:tcPr>
                    <a:lnT w="12700" cap="flat" cmpd="sng" algn="ctr">
                      <a:solidFill>
                        <a:srgbClr val="645553"/>
                      </a:solidFill>
                      <a:prstDash val="solid"/>
                      <a:round/>
                      <a:headEnd type="none" w="med" len="med"/>
                      <a:tailEnd type="none" w="med" len="med"/>
                    </a:lnT>
                    <a:solidFill>
                      <a:srgbClr val="FBE1B1"/>
                    </a:solidFill>
                  </a:tcPr>
                </a:tc>
                <a:extLst>
                  <a:ext uri="{0D108BD9-81ED-4DB2-BD59-A6C34878D82A}">
                    <a16:rowId xmlns:a16="http://schemas.microsoft.com/office/drawing/2014/main" val="3308820548"/>
                  </a:ext>
                </a:extLst>
              </a:tr>
              <a:tr h="476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mn-lt"/>
                        </a:rPr>
                        <a:t>Budaya</a:t>
                      </a:r>
                      <a:r>
                        <a:rPr lang="en-US" sz="1800" dirty="0">
                          <a:latin typeface="+mn-lt"/>
                        </a:rPr>
                        <a:t> </a:t>
                      </a:r>
                      <a:r>
                        <a:rPr lang="en-US" sz="1800" dirty="0" err="1">
                          <a:latin typeface="+mn-lt"/>
                        </a:rPr>
                        <a:t>pelayanan</a:t>
                      </a:r>
                      <a:r>
                        <a:rPr lang="en-US" sz="1800" dirty="0">
                          <a:latin typeface="+mn-lt"/>
                        </a:rPr>
                        <a:t> Prima;</a:t>
                      </a:r>
                    </a:p>
                  </a:txBody>
                  <a:tcPr>
                    <a:lnL w="12700" cap="flat" cmpd="sng" algn="ctr">
                      <a:noFill/>
                      <a:prstDash val="solid"/>
                      <a:round/>
                      <a:headEnd type="none" w="med" len="med"/>
                      <a:tailEnd type="none" w="med" len="med"/>
                    </a:lnL>
                  </a:tcPr>
                </a:tc>
                <a:tc>
                  <a:txBody>
                    <a:bodyPr/>
                    <a:lstStyle/>
                    <a:p>
                      <a:pPr algn="just"/>
                      <a:r>
                        <a:rPr lang="en-US" dirty="0" err="1"/>
                        <a:t>Upaya</a:t>
                      </a:r>
                      <a:r>
                        <a:rPr lang="en-US" dirty="0"/>
                        <a:t> dan/</a:t>
                      </a:r>
                      <a:r>
                        <a:rPr lang="en-US" dirty="0" err="1"/>
                        <a:t>atau</a:t>
                      </a:r>
                      <a:r>
                        <a:rPr lang="en-US" dirty="0"/>
                        <a:t> </a:t>
                      </a:r>
                      <a:r>
                        <a:rPr lang="en-US" dirty="0" err="1"/>
                        <a:t>inovasi</a:t>
                      </a:r>
                      <a:r>
                        <a:rPr lang="en-US" dirty="0"/>
                        <a:t> pada </a:t>
                      </a:r>
                      <a:r>
                        <a:rPr lang="en-US" dirty="0" err="1"/>
                        <a:t>perizinan</a:t>
                      </a:r>
                      <a:r>
                        <a:rPr lang="en-US" dirty="0"/>
                        <a:t>/</a:t>
                      </a:r>
                      <a:r>
                        <a:rPr lang="en-US" dirty="0" err="1"/>
                        <a:t>pelayanan</a:t>
                      </a:r>
                      <a:r>
                        <a:rPr lang="en-US" dirty="0"/>
                        <a:t> </a:t>
                      </a:r>
                      <a:r>
                        <a:rPr lang="en-US" dirty="0" err="1"/>
                        <a:t>telah</a:t>
                      </a:r>
                      <a:r>
                        <a:rPr lang="en-US" dirty="0"/>
                        <a:t> </a:t>
                      </a:r>
                      <a:r>
                        <a:rPr lang="en-US" dirty="0" err="1"/>
                        <a:t>dipermudah</a:t>
                      </a:r>
                      <a:endParaRPr lang="en-US" dirty="0"/>
                    </a:p>
                  </a:txBody>
                  <a:tcPr/>
                </a:tc>
                <a:extLst>
                  <a:ext uri="{0D108BD9-81ED-4DB2-BD59-A6C34878D82A}">
                    <a16:rowId xmlns:a16="http://schemas.microsoft.com/office/drawing/2014/main" val="3942538642"/>
                  </a:ext>
                </a:extLst>
              </a:tr>
              <a:tr h="4572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err="1">
                          <a:latin typeface="+mn-lt"/>
                        </a:rPr>
                        <a:t>Pengelolaan</a:t>
                      </a:r>
                      <a:r>
                        <a:rPr lang="en-US" sz="1800" dirty="0">
                          <a:latin typeface="+mn-lt"/>
                        </a:rPr>
                        <a:t> </a:t>
                      </a:r>
                      <a:r>
                        <a:rPr lang="en-US" sz="1800" dirty="0" err="1">
                          <a:latin typeface="+mn-lt"/>
                        </a:rPr>
                        <a:t>Pengaduan</a:t>
                      </a:r>
                      <a:r>
                        <a:rPr lang="en-US" sz="1800" dirty="0">
                          <a:latin typeface="+mn-lt"/>
                        </a:rPr>
                        <a:t>;</a:t>
                      </a:r>
                    </a:p>
                  </a:txBody>
                  <a:tcPr>
                    <a:lnL w="12700" cap="flat" cmpd="sng" algn="ctr">
                      <a:noFill/>
                      <a:prstDash val="solid"/>
                      <a:round/>
                      <a:headEnd type="none" w="med" len="med"/>
                      <a:tailEnd type="none" w="med" len="med"/>
                    </a:lnL>
                    <a:solidFill>
                      <a:srgbClr val="FBE1B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D" dirty="0" err="1"/>
                        <a:t>Penanganan</a:t>
                      </a:r>
                      <a:r>
                        <a:rPr lang="en-ID" dirty="0"/>
                        <a:t> </a:t>
                      </a:r>
                      <a:r>
                        <a:rPr lang="en-ID" dirty="0" err="1"/>
                        <a:t>pengaduan</a:t>
                      </a:r>
                      <a:r>
                        <a:rPr lang="en-ID" dirty="0"/>
                        <a:t> </a:t>
                      </a:r>
                      <a:r>
                        <a:rPr lang="en-ID" dirty="0" err="1"/>
                        <a:t>pelayanan</a:t>
                      </a:r>
                      <a:endParaRPr lang="en-ID" dirty="0"/>
                    </a:p>
                  </a:txBody>
                  <a:tcPr>
                    <a:solidFill>
                      <a:srgbClr val="FBE1B1"/>
                    </a:solidFill>
                  </a:tcPr>
                </a:tc>
                <a:extLst>
                  <a:ext uri="{0D108BD9-81ED-4DB2-BD59-A6C34878D82A}">
                    <a16:rowId xmlns:a16="http://schemas.microsoft.com/office/drawing/2014/main" val="683059745"/>
                  </a:ext>
                </a:extLst>
              </a:tr>
              <a:tr h="46247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err="1">
                          <a:latin typeface="+mn-lt"/>
                        </a:rPr>
                        <a:t>Penilaian</a:t>
                      </a:r>
                      <a:r>
                        <a:rPr lang="en-US" sz="1800" dirty="0">
                          <a:latin typeface="+mn-lt"/>
                        </a:rPr>
                        <a:t> </a:t>
                      </a:r>
                      <a:r>
                        <a:rPr lang="en-US" sz="1800" dirty="0" err="1">
                          <a:latin typeface="+mn-lt"/>
                        </a:rPr>
                        <a:t>Kepuasan</a:t>
                      </a:r>
                      <a:r>
                        <a:rPr lang="en-US" sz="1800" dirty="0">
                          <a:latin typeface="+mn-lt"/>
                        </a:rPr>
                        <a:t> </a:t>
                      </a:r>
                      <a:r>
                        <a:rPr lang="en-US" sz="1800" dirty="0" err="1">
                          <a:latin typeface="+mn-lt"/>
                        </a:rPr>
                        <a:t>Terhadap</a:t>
                      </a:r>
                      <a:r>
                        <a:rPr lang="en-US" sz="1800" dirty="0">
                          <a:latin typeface="+mn-lt"/>
                        </a:rPr>
                        <a:t> </a:t>
                      </a:r>
                      <a:r>
                        <a:rPr lang="en-US" sz="1800" dirty="0" err="1">
                          <a:latin typeface="+mn-lt"/>
                        </a:rPr>
                        <a:t>pelayanan</a:t>
                      </a:r>
                      <a:r>
                        <a:rPr lang="en-US" sz="1800" dirty="0">
                          <a:latin typeface="+mn-lt"/>
                        </a:rPr>
                        <a:t> ;</a:t>
                      </a:r>
                    </a:p>
                  </a:txBody>
                  <a:tcPr>
                    <a:lnL w="12700" cap="flat" cmpd="sng" algn="ctr">
                      <a:noFill/>
                      <a:prstDash val="solid"/>
                      <a:round/>
                      <a:headEnd type="none" w="med" len="med"/>
                      <a:tailEnd type="none" w="med" len="med"/>
                    </a:lnL>
                    <a:noFill/>
                  </a:tcPr>
                </a:tc>
                <a:tc>
                  <a:txBody>
                    <a:bodyPr/>
                    <a:lstStyle/>
                    <a:p>
                      <a:pPr algn="just"/>
                      <a:endParaRPr lang="en-ID" dirty="0"/>
                    </a:p>
                  </a:txBody>
                  <a:tcPr>
                    <a:noFill/>
                  </a:tcPr>
                </a:tc>
                <a:extLst>
                  <a:ext uri="{0D108BD9-81ED-4DB2-BD59-A6C34878D82A}">
                    <a16:rowId xmlns:a16="http://schemas.microsoft.com/office/drawing/2014/main" val="3840907853"/>
                  </a:ext>
                </a:extLst>
              </a:tr>
              <a:tr h="43183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err="1">
                          <a:latin typeface="+mn-lt"/>
                        </a:rPr>
                        <a:t>Peningkatan</a:t>
                      </a:r>
                      <a:r>
                        <a:rPr lang="en-US" sz="1800" dirty="0">
                          <a:latin typeface="+mn-lt"/>
                        </a:rPr>
                        <a:t> TI</a:t>
                      </a:r>
                    </a:p>
                  </a:txBody>
                  <a:tcPr>
                    <a:lnL w="12700" cap="flat" cmpd="sng" algn="ctr">
                      <a:noFill/>
                      <a:prstDash val="solid"/>
                      <a:round/>
                      <a:headEnd type="none" w="med" len="med"/>
                      <a:tailEnd type="none" w="med" len="med"/>
                    </a:lnL>
                    <a:lnB w="12700" cap="flat" cmpd="sng" algn="ctr">
                      <a:solidFill>
                        <a:srgbClr val="645553"/>
                      </a:solidFill>
                      <a:prstDash val="solid"/>
                      <a:round/>
                      <a:headEnd type="none" w="med" len="med"/>
                      <a:tailEnd type="none" w="med" len="med"/>
                    </a:lnB>
                    <a:solidFill>
                      <a:srgbClr val="FBE1B1"/>
                    </a:solidFill>
                  </a:tcPr>
                </a:tc>
                <a:tc>
                  <a:txBody>
                    <a:bodyPr/>
                    <a:lstStyle/>
                    <a:p>
                      <a:pPr algn="just"/>
                      <a:endParaRPr lang="en-ID" dirty="0"/>
                    </a:p>
                  </a:txBody>
                  <a:tcPr>
                    <a:lnB w="12700" cap="flat" cmpd="sng" algn="ctr">
                      <a:solidFill>
                        <a:srgbClr val="645553"/>
                      </a:solidFill>
                      <a:prstDash val="solid"/>
                      <a:round/>
                      <a:headEnd type="none" w="med" len="med"/>
                      <a:tailEnd type="none" w="med" len="med"/>
                    </a:lnB>
                    <a:solidFill>
                      <a:srgbClr val="FBE1B1"/>
                    </a:solidFill>
                  </a:tcPr>
                </a:tc>
                <a:extLst>
                  <a:ext uri="{0D108BD9-81ED-4DB2-BD59-A6C34878D82A}">
                    <a16:rowId xmlns:a16="http://schemas.microsoft.com/office/drawing/2014/main" val="845928780"/>
                  </a:ext>
                </a:extLst>
              </a:tr>
            </a:tbl>
          </a:graphicData>
        </a:graphic>
      </p:graphicFrame>
    </p:spTree>
    <p:extLst>
      <p:ext uri="{BB962C8B-B14F-4D97-AF65-F5344CB8AC3E}">
        <p14:creationId xmlns:p14="http://schemas.microsoft.com/office/powerpoint/2010/main" val="318872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46D0DCB-193F-ED48-9E8A-2295184CF85E}"/>
              </a:ext>
            </a:extLst>
          </p:cNvPr>
          <p:cNvSpPr>
            <a:spLocks noGrp="1"/>
          </p:cNvSpPr>
          <p:nvPr>
            <p:ph type="title"/>
          </p:nvPr>
        </p:nvSpPr>
        <p:spPr>
          <a:xfrm>
            <a:off x="687917" y="-141288"/>
            <a:ext cx="3886200" cy="1679575"/>
          </a:xfrm>
        </p:spPr>
        <p:txBody>
          <a:bodyPr>
            <a:noAutofit/>
          </a:bodyPr>
          <a:lstStyle/>
          <a:p>
            <a:pPr algn="ctr"/>
            <a:r>
              <a:rPr lang="id-ID" sz="2800" b="1" dirty="0"/>
              <a:t>Pembangunan ZI Berdasarkan Stranas PK</a:t>
            </a:r>
          </a:p>
        </p:txBody>
      </p:sp>
      <p:grpSp>
        <p:nvGrpSpPr>
          <p:cNvPr id="16" name="Grup 15">
            <a:extLst>
              <a:ext uri="{FF2B5EF4-FFF2-40B4-BE49-F238E27FC236}">
                <a16:creationId xmlns:a16="http://schemas.microsoft.com/office/drawing/2014/main" id="{CF05E845-3D7A-2340-AD4A-56212D4B6B09}"/>
              </a:ext>
            </a:extLst>
          </p:cNvPr>
          <p:cNvGrpSpPr/>
          <p:nvPr/>
        </p:nvGrpSpPr>
        <p:grpSpPr>
          <a:xfrm>
            <a:off x="519640" y="1155700"/>
            <a:ext cx="4610100" cy="5473700"/>
            <a:chOff x="190500" y="1270000"/>
            <a:chExt cx="4610100" cy="5473700"/>
          </a:xfrm>
        </p:grpSpPr>
        <p:graphicFrame>
          <p:nvGraphicFramePr>
            <p:cNvPr id="4" name="Diagram 3">
              <a:extLst>
                <a:ext uri="{FF2B5EF4-FFF2-40B4-BE49-F238E27FC236}">
                  <a16:creationId xmlns:a16="http://schemas.microsoft.com/office/drawing/2014/main" id="{1B6C5F6F-C0C7-1C46-BE68-E144B58EF10E}"/>
                </a:ext>
              </a:extLst>
            </p:cNvPr>
            <p:cNvGraphicFramePr/>
            <p:nvPr>
              <p:extLst>
                <p:ext uri="{D42A27DB-BD31-4B8C-83A1-F6EECF244321}">
                  <p14:modId xmlns:p14="http://schemas.microsoft.com/office/powerpoint/2010/main" val="1144433981"/>
                </p:ext>
              </p:extLst>
            </p:nvPr>
          </p:nvGraphicFramePr>
          <p:xfrm>
            <a:off x="190500" y="1270000"/>
            <a:ext cx="4610100" cy="547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ersegi Panjang 4">
              <a:extLst>
                <a:ext uri="{FF2B5EF4-FFF2-40B4-BE49-F238E27FC236}">
                  <a16:creationId xmlns:a16="http://schemas.microsoft.com/office/drawing/2014/main" id="{FA18DC78-AB74-A54C-BC83-BF71A73AB0BC}"/>
                </a:ext>
              </a:extLst>
            </p:cNvPr>
            <p:cNvSpPr/>
            <p:nvPr/>
          </p:nvSpPr>
          <p:spPr>
            <a:xfrm>
              <a:off x="1270002" y="1320800"/>
              <a:ext cx="3187700" cy="901700"/>
            </a:xfrm>
            <a:prstGeom prst="rect">
              <a:avLst/>
            </a:prstGeom>
            <a:solidFill>
              <a:srgbClr val="646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t>Kawasan Terpadu</a:t>
              </a:r>
            </a:p>
            <a:p>
              <a:pPr marL="285750" indent="-285750">
                <a:buFont typeface="Arial" panose="020B0604020202020204" pitchFamily="34" charset="0"/>
                <a:buChar char="•"/>
              </a:pPr>
              <a:r>
                <a:rPr lang="id-ID" dirty="0"/>
                <a:t>Bandar Udara</a:t>
              </a:r>
            </a:p>
            <a:p>
              <a:pPr marL="285750" indent="-285750">
                <a:buFont typeface="Arial" panose="020B0604020202020204" pitchFamily="34" charset="0"/>
                <a:buChar char="•"/>
              </a:pPr>
              <a:r>
                <a:rPr lang="id-ID" dirty="0"/>
                <a:t>Pelabuhan</a:t>
              </a:r>
            </a:p>
          </p:txBody>
        </p:sp>
        <p:sp>
          <p:nvSpPr>
            <p:cNvPr id="6" name="Persegi Panjang 5">
              <a:extLst>
                <a:ext uri="{FF2B5EF4-FFF2-40B4-BE49-F238E27FC236}">
                  <a16:creationId xmlns:a16="http://schemas.microsoft.com/office/drawing/2014/main" id="{FF1377F6-55C7-A745-AB6C-8BE416BF80EF}"/>
                </a:ext>
              </a:extLst>
            </p:cNvPr>
            <p:cNvSpPr/>
            <p:nvPr/>
          </p:nvSpPr>
          <p:spPr>
            <a:xfrm>
              <a:off x="1270002" y="2460625"/>
              <a:ext cx="1536698" cy="901700"/>
            </a:xfrm>
            <a:prstGeom prst="rect">
              <a:avLst/>
            </a:prstGeom>
            <a:solidFill>
              <a:srgbClr val="646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t>APH</a:t>
              </a:r>
            </a:p>
            <a:p>
              <a:pPr marL="285750" indent="-285750">
                <a:buFont typeface="Arial" panose="020B0604020202020204" pitchFamily="34" charset="0"/>
                <a:buChar char="•"/>
              </a:pPr>
              <a:r>
                <a:rPr lang="id-ID" dirty="0"/>
                <a:t>POLRI</a:t>
              </a:r>
            </a:p>
            <a:p>
              <a:pPr marL="285750" indent="-285750">
                <a:buFont typeface="Arial" panose="020B0604020202020204" pitchFamily="34" charset="0"/>
                <a:buChar char="•"/>
              </a:pPr>
              <a:r>
                <a:rPr lang="id-ID" dirty="0" err="1"/>
                <a:t>Kejasaaan</a:t>
              </a:r>
              <a:endParaRPr lang="id-ID" dirty="0"/>
            </a:p>
          </p:txBody>
        </p:sp>
        <p:sp>
          <p:nvSpPr>
            <p:cNvPr id="7" name="Persegi Panjang 6">
              <a:extLst>
                <a:ext uri="{FF2B5EF4-FFF2-40B4-BE49-F238E27FC236}">
                  <a16:creationId xmlns:a16="http://schemas.microsoft.com/office/drawing/2014/main" id="{2ECAA5CC-D4DC-3A4D-95C5-4A74C84ECB94}"/>
                </a:ext>
              </a:extLst>
            </p:cNvPr>
            <p:cNvSpPr/>
            <p:nvPr/>
          </p:nvSpPr>
          <p:spPr>
            <a:xfrm>
              <a:off x="3035301" y="2460625"/>
              <a:ext cx="1536698" cy="901700"/>
            </a:xfrm>
            <a:prstGeom prst="rect">
              <a:avLst/>
            </a:prstGeom>
            <a:solidFill>
              <a:srgbClr val="646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a:p>
              <a:pPr marL="285750" indent="-285750">
                <a:buFont typeface="Arial" panose="020B0604020202020204" pitchFamily="34" charset="0"/>
                <a:buChar char="•"/>
              </a:pPr>
              <a:r>
                <a:rPr lang="id-ID" dirty="0"/>
                <a:t>MA</a:t>
              </a:r>
            </a:p>
            <a:p>
              <a:pPr marL="285750" indent="-285750">
                <a:buFont typeface="Arial" panose="020B0604020202020204" pitchFamily="34" charset="0"/>
                <a:buChar char="•"/>
              </a:pPr>
              <a:r>
                <a:rPr lang="id-ID" dirty="0" err="1"/>
                <a:t>Lapas</a:t>
              </a:r>
              <a:endParaRPr lang="id-ID" dirty="0"/>
            </a:p>
          </p:txBody>
        </p:sp>
        <p:sp>
          <p:nvSpPr>
            <p:cNvPr id="8" name="Persegi Panjang 7">
              <a:extLst>
                <a:ext uri="{FF2B5EF4-FFF2-40B4-BE49-F238E27FC236}">
                  <a16:creationId xmlns:a16="http://schemas.microsoft.com/office/drawing/2014/main" id="{FDFEFA3D-6B93-C748-A795-F74C37580C88}"/>
                </a:ext>
              </a:extLst>
            </p:cNvPr>
            <p:cNvSpPr/>
            <p:nvPr/>
          </p:nvSpPr>
          <p:spPr>
            <a:xfrm>
              <a:off x="1270002" y="3559175"/>
              <a:ext cx="2063751" cy="939800"/>
            </a:xfrm>
            <a:prstGeom prst="rect">
              <a:avLst/>
            </a:prstGeom>
            <a:solidFill>
              <a:srgbClr val="646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t>Unit layanan Pemda</a:t>
              </a:r>
            </a:p>
            <a:p>
              <a:pPr marL="285750" indent="-285750">
                <a:buFont typeface="Arial" panose="020B0604020202020204" pitchFamily="34" charset="0"/>
                <a:buChar char="•"/>
              </a:pPr>
              <a:r>
                <a:rPr lang="id-ID" dirty="0" err="1"/>
                <a:t>Disdukcapil</a:t>
              </a:r>
              <a:endParaRPr lang="id-ID" dirty="0"/>
            </a:p>
            <a:p>
              <a:pPr marL="285750" indent="-285750">
                <a:buFont typeface="Arial" panose="020B0604020202020204" pitchFamily="34" charset="0"/>
                <a:buChar char="•"/>
              </a:pPr>
              <a:r>
                <a:rPr lang="id-ID" dirty="0"/>
                <a:t>Samsat</a:t>
              </a:r>
            </a:p>
          </p:txBody>
        </p:sp>
        <p:sp>
          <p:nvSpPr>
            <p:cNvPr id="9" name="Persegi Panjang 8">
              <a:extLst>
                <a:ext uri="{FF2B5EF4-FFF2-40B4-BE49-F238E27FC236}">
                  <a16:creationId xmlns:a16="http://schemas.microsoft.com/office/drawing/2014/main" id="{15BF2AA2-5ECD-F64D-B752-8F089F3320E0}"/>
                </a:ext>
              </a:extLst>
            </p:cNvPr>
            <p:cNvSpPr/>
            <p:nvPr/>
          </p:nvSpPr>
          <p:spPr>
            <a:xfrm>
              <a:off x="2711449" y="3832225"/>
              <a:ext cx="2063751" cy="666750"/>
            </a:xfrm>
            <a:prstGeom prst="rect">
              <a:avLst/>
            </a:prstGeom>
            <a:solidFill>
              <a:srgbClr val="646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d-ID" dirty="0"/>
                <a:t>RSUD/</a:t>
              </a:r>
              <a:r>
                <a:rPr lang="id-ID" dirty="0" err="1"/>
                <a:t>Puskemas</a:t>
              </a:r>
              <a:endParaRPr lang="id-ID" dirty="0"/>
            </a:p>
            <a:p>
              <a:pPr marL="285750" indent="-285750">
                <a:buFont typeface="Arial" panose="020B0604020202020204" pitchFamily="34" charset="0"/>
                <a:buChar char="•"/>
              </a:pPr>
              <a:r>
                <a:rPr lang="id-ID" dirty="0"/>
                <a:t>PTSP</a:t>
              </a:r>
            </a:p>
          </p:txBody>
        </p:sp>
        <p:sp>
          <p:nvSpPr>
            <p:cNvPr id="10" name="Persegi Panjang 9">
              <a:extLst>
                <a:ext uri="{FF2B5EF4-FFF2-40B4-BE49-F238E27FC236}">
                  <a16:creationId xmlns:a16="http://schemas.microsoft.com/office/drawing/2014/main" id="{8F9051C7-00E8-4441-B497-97AB705E6141}"/>
                </a:ext>
              </a:extLst>
            </p:cNvPr>
            <p:cNvSpPr/>
            <p:nvPr/>
          </p:nvSpPr>
          <p:spPr>
            <a:xfrm>
              <a:off x="1270002" y="4695825"/>
              <a:ext cx="3187700" cy="901700"/>
            </a:xfrm>
            <a:prstGeom prst="rect">
              <a:avLst/>
            </a:prstGeom>
            <a:solidFill>
              <a:srgbClr val="646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t>ATR/BPN</a:t>
              </a:r>
            </a:p>
          </p:txBody>
        </p:sp>
        <p:sp>
          <p:nvSpPr>
            <p:cNvPr id="11" name="Persegi Panjang 10">
              <a:extLst>
                <a:ext uri="{FF2B5EF4-FFF2-40B4-BE49-F238E27FC236}">
                  <a16:creationId xmlns:a16="http://schemas.microsoft.com/office/drawing/2014/main" id="{2D255D1C-98FF-2F49-9DC3-4AC42DF975F8}"/>
                </a:ext>
              </a:extLst>
            </p:cNvPr>
            <p:cNvSpPr/>
            <p:nvPr/>
          </p:nvSpPr>
          <p:spPr>
            <a:xfrm>
              <a:off x="1257302" y="5730875"/>
              <a:ext cx="3517898" cy="1012825"/>
            </a:xfrm>
            <a:prstGeom prst="rect">
              <a:avLst/>
            </a:prstGeom>
            <a:solidFill>
              <a:srgbClr val="646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600" dirty="0"/>
                <a:t>Kawasan tertentu </a:t>
              </a:r>
              <a:r>
                <a:rPr lang="id-ID" sz="1600" dirty="0" err="1"/>
                <a:t>yg</a:t>
              </a:r>
              <a:r>
                <a:rPr lang="id-ID" sz="1600" dirty="0"/>
                <a:t> menjadi prioritas</a:t>
              </a:r>
            </a:p>
            <a:p>
              <a:pPr marL="285750" indent="-285750">
                <a:buFont typeface="Arial" panose="020B0604020202020204" pitchFamily="34" charset="0"/>
                <a:buChar char="•"/>
              </a:pPr>
              <a:r>
                <a:rPr lang="id-ID" sz="1600" dirty="0"/>
                <a:t>Perbatasan Negara</a:t>
              </a:r>
            </a:p>
            <a:p>
              <a:pPr marL="285750" indent="-285750">
                <a:buFont typeface="Arial" panose="020B0604020202020204" pitchFamily="34" charset="0"/>
                <a:buChar char="•"/>
              </a:pPr>
              <a:r>
                <a:rPr lang="id-ID" sz="1600" dirty="0"/>
                <a:t>Kependidikan</a:t>
              </a:r>
            </a:p>
          </p:txBody>
        </p:sp>
      </p:grpSp>
      <p:sp>
        <p:nvSpPr>
          <p:cNvPr id="13" name="Judul 1">
            <a:extLst>
              <a:ext uri="{FF2B5EF4-FFF2-40B4-BE49-F238E27FC236}">
                <a16:creationId xmlns:a16="http://schemas.microsoft.com/office/drawing/2014/main" id="{D8146453-AAAA-A248-B092-6F1690D32827}"/>
              </a:ext>
            </a:extLst>
          </p:cNvPr>
          <p:cNvSpPr txBox="1">
            <a:spLocks/>
          </p:cNvSpPr>
          <p:nvPr/>
        </p:nvSpPr>
        <p:spPr>
          <a:xfrm>
            <a:off x="7102476" y="-141289"/>
            <a:ext cx="3886200" cy="1679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800" b="1" dirty="0"/>
              <a:t>Pembangunan ZI pada Sektor Prioritas Tertentu</a:t>
            </a:r>
          </a:p>
        </p:txBody>
      </p:sp>
      <p:sp>
        <p:nvSpPr>
          <p:cNvPr id="14" name="Rectangle 51">
            <a:extLst>
              <a:ext uri="{FF2B5EF4-FFF2-40B4-BE49-F238E27FC236}">
                <a16:creationId xmlns:a16="http://schemas.microsoft.com/office/drawing/2014/main" id="{469F38C1-A0BC-0941-B4E5-1561EEFEE9FD}"/>
              </a:ext>
            </a:extLst>
          </p:cNvPr>
          <p:cNvSpPr/>
          <p:nvPr/>
        </p:nvSpPr>
        <p:spPr>
          <a:xfrm>
            <a:off x="6418792" y="1155700"/>
            <a:ext cx="5253568" cy="1935913"/>
          </a:xfrm>
          <a:prstGeom prst="roundRect">
            <a:avLst/>
          </a:prstGeom>
          <a:solidFill>
            <a:srgbClr val="64687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err="1"/>
              <a:t>Kementerian</a:t>
            </a:r>
            <a:r>
              <a:rPr lang="es-ES" b="1" dirty="0"/>
              <a:t> PANRB </a:t>
            </a:r>
            <a:r>
              <a:rPr lang="es-ES" b="1" dirty="0" err="1"/>
              <a:t>dapat</a:t>
            </a:r>
            <a:r>
              <a:rPr lang="es-ES" b="1" dirty="0"/>
              <a:t> </a:t>
            </a:r>
            <a:r>
              <a:rPr lang="es-ES" b="1" dirty="0" err="1"/>
              <a:t>melakukan</a:t>
            </a:r>
            <a:r>
              <a:rPr lang="es-ES" b="1" dirty="0"/>
              <a:t> </a:t>
            </a:r>
            <a:r>
              <a:rPr lang="es-ES" b="1" dirty="0" err="1"/>
              <a:t>penunjukan</a:t>
            </a:r>
            <a:r>
              <a:rPr lang="es-ES" b="1" dirty="0"/>
              <a:t> </a:t>
            </a:r>
            <a:r>
              <a:rPr lang="es-ES" b="1" dirty="0" err="1"/>
              <a:t>pembangunan</a:t>
            </a:r>
            <a:r>
              <a:rPr lang="es-ES" b="1" dirty="0"/>
              <a:t> Zona </a:t>
            </a:r>
            <a:r>
              <a:rPr lang="es-ES" b="1" dirty="0" err="1"/>
              <a:t>Integritas</a:t>
            </a:r>
            <a:r>
              <a:rPr lang="es-ES" b="1" dirty="0"/>
              <a:t> pada </a:t>
            </a:r>
            <a:r>
              <a:rPr lang="es-ES" b="1" dirty="0" err="1"/>
              <a:t>unit-unit</a:t>
            </a:r>
            <a:r>
              <a:rPr lang="es-ES" b="1" dirty="0"/>
              <a:t> </a:t>
            </a:r>
            <a:r>
              <a:rPr lang="es-ES" b="1" dirty="0" err="1"/>
              <a:t>kerja</a:t>
            </a:r>
            <a:r>
              <a:rPr lang="es-ES" b="1" dirty="0"/>
              <a:t> </a:t>
            </a:r>
            <a:r>
              <a:rPr lang="es-ES" b="1" dirty="0" err="1"/>
              <a:t>tertentu</a:t>
            </a:r>
            <a:r>
              <a:rPr lang="es-ES" b="1" dirty="0"/>
              <a:t> pada </a:t>
            </a:r>
            <a:r>
              <a:rPr lang="es-ES" b="1" dirty="0" err="1"/>
              <a:t>instansi</a:t>
            </a:r>
            <a:r>
              <a:rPr lang="es-ES" b="1" dirty="0"/>
              <a:t> </a:t>
            </a:r>
            <a:r>
              <a:rPr lang="es-ES" b="1" dirty="0" err="1"/>
              <a:t>pemerintah</a:t>
            </a:r>
            <a:r>
              <a:rPr lang="es-ES" b="1" dirty="0"/>
              <a:t> </a:t>
            </a:r>
            <a:r>
              <a:rPr lang="es-ES" b="1" dirty="0" err="1"/>
              <a:t>sesuai</a:t>
            </a:r>
            <a:r>
              <a:rPr lang="es-ES" b="1" dirty="0"/>
              <a:t> </a:t>
            </a:r>
            <a:r>
              <a:rPr lang="es-ES" b="1" dirty="0" err="1"/>
              <a:t>dengan</a:t>
            </a:r>
            <a:r>
              <a:rPr lang="es-ES" b="1" dirty="0"/>
              <a:t> </a:t>
            </a:r>
            <a:r>
              <a:rPr lang="es-ES" b="1" dirty="0" err="1"/>
              <a:t>rencana</a:t>
            </a:r>
            <a:r>
              <a:rPr lang="es-ES" b="1" dirty="0"/>
              <a:t> </a:t>
            </a:r>
            <a:r>
              <a:rPr lang="es-ES" b="1" dirty="0" err="1"/>
              <a:t>kerja</a:t>
            </a:r>
            <a:r>
              <a:rPr lang="es-ES" b="1" dirty="0"/>
              <a:t> </a:t>
            </a:r>
            <a:r>
              <a:rPr lang="es-ES" b="1" dirty="0" err="1"/>
              <a:t>prioritas</a:t>
            </a:r>
            <a:r>
              <a:rPr lang="es-ES" b="1" dirty="0"/>
              <a:t> RB </a:t>
            </a:r>
            <a:r>
              <a:rPr lang="es-ES" b="1" dirty="0" err="1"/>
              <a:t>Nasional</a:t>
            </a:r>
            <a:r>
              <a:rPr lang="es-ES" b="1" dirty="0"/>
              <a:t> dan </a:t>
            </a:r>
            <a:r>
              <a:rPr lang="es-ES" b="1" dirty="0" err="1"/>
              <a:t>arahan</a:t>
            </a:r>
            <a:r>
              <a:rPr lang="es-ES" b="1" dirty="0"/>
              <a:t> Presiden.</a:t>
            </a:r>
            <a:endParaRPr lang="sv-SE" b="1" dirty="0"/>
          </a:p>
        </p:txBody>
      </p:sp>
      <p:pic>
        <p:nvPicPr>
          <p:cNvPr id="36" name="Gambar 35">
            <a:extLst>
              <a:ext uri="{FF2B5EF4-FFF2-40B4-BE49-F238E27FC236}">
                <a16:creationId xmlns:a16="http://schemas.microsoft.com/office/drawing/2014/main" id="{3D6403A1-DE8D-8B40-B3B2-8ACE423AF63E}"/>
              </a:ext>
            </a:extLst>
          </p:cNvPr>
          <p:cNvPicPr>
            <a:picLocks noChangeAspect="1"/>
          </p:cNvPicPr>
          <p:nvPr/>
        </p:nvPicPr>
        <p:blipFill>
          <a:blip r:embed="rId7"/>
          <a:stretch>
            <a:fillRect/>
          </a:stretch>
        </p:blipFill>
        <p:spPr>
          <a:xfrm>
            <a:off x="6672792" y="3345258"/>
            <a:ext cx="2631870" cy="1480427"/>
          </a:xfrm>
          <a:prstGeom prst="rect">
            <a:avLst/>
          </a:prstGeom>
          <a:ln>
            <a:noFill/>
          </a:ln>
          <a:effectLst>
            <a:softEdge rad="112500"/>
          </a:effectLst>
        </p:spPr>
      </p:pic>
      <p:pic>
        <p:nvPicPr>
          <p:cNvPr id="38" name="Gambar 37">
            <a:extLst>
              <a:ext uri="{FF2B5EF4-FFF2-40B4-BE49-F238E27FC236}">
                <a16:creationId xmlns:a16="http://schemas.microsoft.com/office/drawing/2014/main" id="{C13F7C39-0A92-644C-B7D8-09392465559E}"/>
              </a:ext>
            </a:extLst>
          </p:cNvPr>
          <p:cNvPicPr>
            <a:picLocks noChangeAspect="1"/>
          </p:cNvPicPr>
          <p:nvPr/>
        </p:nvPicPr>
        <p:blipFill rotWithShape="1">
          <a:blip r:embed="rId8"/>
          <a:srcRect l="3648" t="9074" r="4527" b="20046"/>
          <a:stretch/>
        </p:blipFill>
        <p:spPr>
          <a:xfrm>
            <a:off x="9398002" y="3091613"/>
            <a:ext cx="1930398" cy="1734073"/>
          </a:xfrm>
          <a:prstGeom prst="ellipse">
            <a:avLst/>
          </a:prstGeom>
          <a:ln>
            <a:noFill/>
          </a:ln>
          <a:effectLst>
            <a:softEdge rad="112500"/>
          </a:effectLst>
        </p:spPr>
      </p:pic>
      <p:sp>
        <p:nvSpPr>
          <p:cNvPr id="39" name="Rectangle 51">
            <a:extLst>
              <a:ext uri="{FF2B5EF4-FFF2-40B4-BE49-F238E27FC236}">
                <a16:creationId xmlns:a16="http://schemas.microsoft.com/office/drawing/2014/main" id="{317FF6DF-69A2-764A-817A-30D441E7F03B}"/>
              </a:ext>
            </a:extLst>
          </p:cNvPr>
          <p:cNvSpPr/>
          <p:nvPr/>
        </p:nvSpPr>
        <p:spPr>
          <a:xfrm>
            <a:off x="6418792" y="5072773"/>
            <a:ext cx="5253568" cy="1579998"/>
          </a:xfrm>
          <a:prstGeom prst="roundRect">
            <a:avLst/>
          </a:prstGeom>
          <a:solidFill>
            <a:srgbClr val="64687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err="1"/>
              <a:t>Terkait</a:t>
            </a:r>
            <a:r>
              <a:rPr lang="es-ES" b="1" dirty="0"/>
              <a:t> </a:t>
            </a:r>
            <a:r>
              <a:rPr lang="es-ES" b="1" dirty="0" err="1"/>
              <a:t>mekanisme</a:t>
            </a:r>
            <a:r>
              <a:rPr lang="es-ES" b="1" dirty="0"/>
              <a:t> </a:t>
            </a:r>
            <a:r>
              <a:rPr lang="es-ES" b="1" dirty="0" err="1"/>
              <a:t>pembangunan</a:t>
            </a:r>
            <a:r>
              <a:rPr lang="es-ES" b="1" dirty="0"/>
              <a:t> Zona </a:t>
            </a:r>
            <a:r>
              <a:rPr lang="es-ES" b="1" dirty="0" err="1"/>
              <a:t>Integritas</a:t>
            </a:r>
            <a:r>
              <a:rPr lang="es-ES" b="1" dirty="0"/>
              <a:t>, </a:t>
            </a:r>
            <a:r>
              <a:rPr lang="es-ES" b="1" dirty="0" err="1"/>
              <a:t>maka</a:t>
            </a:r>
            <a:r>
              <a:rPr lang="es-ES" b="1" dirty="0"/>
              <a:t> </a:t>
            </a:r>
            <a:r>
              <a:rPr lang="es-ES" b="1" dirty="0" err="1"/>
              <a:t>akan</a:t>
            </a:r>
            <a:r>
              <a:rPr lang="es-ES" b="1" dirty="0"/>
              <a:t> </a:t>
            </a:r>
            <a:r>
              <a:rPr lang="es-ES" b="1" dirty="0" err="1"/>
              <a:t>dilakukan</a:t>
            </a:r>
            <a:r>
              <a:rPr lang="es-ES" b="1" dirty="0"/>
              <a:t> </a:t>
            </a:r>
            <a:r>
              <a:rPr lang="es-ES" b="1" dirty="0" err="1"/>
              <a:t>koordinasi</a:t>
            </a:r>
            <a:r>
              <a:rPr lang="es-ES" b="1" dirty="0"/>
              <a:t> </a:t>
            </a:r>
            <a:r>
              <a:rPr lang="es-ES" b="1" dirty="0" err="1"/>
              <a:t>dengan</a:t>
            </a:r>
            <a:r>
              <a:rPr lang="es-ES" b="1" dirty="0"/>
              <a:t> </a:t>
            </a:r>
            <a:r>
              <a:rPr lang="es-ES" b="1" dirty="0" err="1"/>
              <a:t>instansi</a:t>
            </a:r>
            <a:r>
              <a:rPr lang="es-ES" b="1" dirty="0"/>
              <a:t> </a:t>
            </a:r>
            <a:r>
              <a:rPr lang="es-ES" b="1" dirty="0" err="1"/>
              <a:t>pemerintah</a:t>
            </a:r>
            <a:r>
              <a:rPr lang="es-ES" b="1" dirty="0"/>
              <a:t> pada </a:t>
            </a:r>
            <a:r>
              <a:rPr lang="es-ES" b="1" dirty="0" err="1"/>
              <a:t>unit</a:t>
            </a:r>
            <a:r>
              <a:rPr lang="es-ES" b="1" dirty="0"/>
              <a:t> </a:t>
            </a:r>
            <a:r>
              <a:rPr lang="es-ES" b="1" dirty="0" err="1"/>
              <a:t>kerja</a:t>
            </a:r>
            <a:r>
              <a:rPr lang="es-ES" b="1" dirty="0"/>
              <a:t> yang </a:t>
            </a:r>
            <a:r>
              <a:rPr lang="es-ES" b="1" dirty="0" err="1"/>
              <a:t>ditunjuk</a:t>
            </a:r>
            <a:endParaRPr lang="es-ES" b="1" dirty="0"/>
          </a:p>
        </p:txBody>
      </p:sp>
    </p:spTree>
    <p:extLst>
      <p:ext uri="{BB962C8B-B14F-4D97-AF65-F5344CB8AC3E}">
        <p14:creationId xmlns:p14="http://schemas.microsoft.com/office/powerpoint/2010/main" val="197007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A795A2F1-0D2C-4446-9DCB-6F7623CDC993}"/>
              </a:ext>
            </a:extLst>
          </p:cNvPr>
          <p:cNvSpPr txBox="1">
            <a:spLocks/>
          </p:cNvSpPr>
          <p:nvPr/>
        </p:nvSpPr>
        <p:spPr>
          <a:xfrm>
            <a:off x="0" y="436697"/>
            <a:ext cx="12192000" cy="689932"/>
          </a:xfrm>
          <a:prstGeom prst="rect">
            <a:avLst/>
          </a:prstGeom>
          <a:solidFill>
            <a:srgbClr val="2E475E"/>
          </a:solidFill>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ID" dirty="0">
                <a:solidFill>
                  <a:schemeClr val="accent4">
                    <a:lumMod val="20000"/>
                    <a:lumOff val="80000"/>
                  </a:schemeClr>
                </a:solidFill>
                <a:latin typeface="+mn-lt"/>
              </a:rPr>
              <a:t>Strategi Pembangunan ZI</a:t>
            </a:r>
          </a:p>
        </p:txBody>
      </p:sp>
      <p:sp>
        <p:nvSpPr>
          <p:cNvPr id="43" name="Graphic 1">
            <a:extLst>
              <a:ext uri="{FF2B5EF4-FFF2-40B4-BE49-F238E27FC236}">
                <a16:creationId xmlns:a16="http://schemas.microsoft.com/office/drawing/2014/main" id="{181E5ABE-6A4F-42CE-979E-9254C8A916D0}"/>
              </a:ext>
            </a:extLst>
          </p:cNvPr>
          <p:cNvSpPr/>
          <p:nvPr/>
        </p:nvSpPr>
        <p:spPr>
          <a:xfrm>
            <a:off x="551587" y="1868109"/>
            <a:ext cx="2621155" cy="2575296"/>
          </a:xfrm>
          <a:prstGeom prst="roundRect">
            <a:avLst>
              <a:gd name="adj" fmla="val 7051"/>
            </a:avLst>
          </a:prstGeom>
          <a:solidFill>
            <a:srgbClr val="FBE1B1"/>
          </a:solidFill>
          <a:ln w="50800" cap="flat">
            <a:solidFill>
              <a:schemeClr val="tx1"/>
            </a:solidFill>
            <a:prstDash val="solid"/>
            <a:miter/>
          </a:ln>
        </p:spPr>
        <p:txBody>
          <a:bodyPr rtlCol="0" anchor="ctr"/>
          <a:lstStyle/>
          <a:p>
            <a:endParaRPr lang="en-US"/>
          </a:p>
        </p:txBody>
      </p:sp>
      <p:sp>
        <p:nvSpPr>
          <p:cNvPr id="45" name="Graphic 1">
            <a:extLst>
              <a:ext uri="{FF2B5EF4-FFF2-40B4-BE49-F238E27FC236}">
                <a16:creationId xmlns:a16="http://schemas.microsoft.com/office/drawing/2014/main" id="{1E3C0D10-F432-4BB6-BAAE-9ABB64445FE1}"/>
              </a:ext>
            </a:extLst>
          </p:cNvPr>
          <p:cNvSpPr/>
          <p:nvPr/>
        </p:nvSpPr>
        <p:spPr>
          <a:xfrm>
            <a:off x="2583636" y="3753054"/>
            <a:ext cx="2621155" cy="2575296"/>
          </a:xfrm>
          <a:prstGeom prst="roundRect">
            <a:avLst>
              <a:gd name="adj" fmla="val 7051"/>
            </a:avLst>
          </a:prstGeom>
          <a:solidFill>
            <a:schemeClr val="bg1">
              <a:lumMod val="95000"/>
            </a:schemeClr>
          </a:solidFill>
          <a:ln w="50800" cap="flat">
            <a:solidFill>
              <a:schemeClr val="accent1"/>
            </a:solidFill>
            <a:prstDash val="solid"/>
            <a:miter/>
          </a:ln>
        </p:spPr>
        <p:txBody>
          <a:bodyPr rtlCol="0" anchor="ctr"/>
          <a:lstStyle/>
          <a:p>
            <a:endParaRPr lang="en-US"/>
          </a:p>
        </p:txBody>
      </p:sp>
      <p:sp>
        <p:nvSpPr>
          <p:cNvPr id="46" name="Graphic 1">
            <a:extLst>
              <a:ext uri="{FF2B5EF4-FFF2-40B4-BE49-F238E27FC236}">
                <a16:creationId xmlns:a16="http://schemas.microsoft.com/office/drawing/2014/main" id="{393BA41F-893C-4676-85EE-9D0E421AB7A3}"/>
              </a:ext>
            </a:extLst>
          </p:cNvPr>
          <p:cNvSpPr/>
          <p:nvPr/>
        </p:nvSpPr>
        <p:spPr>
          <a:xfrm>
            <a:off x="4626397" y="1868109"/>
            <a:ext cx="2621155" cy="2575296"/>
          </a:xfrm>
          <a:prstGeom prst="roundRect">
            <a:avLst>
              <a:gd name="adj" fmla="val 7051"/>
            </a:avLst>
          </a:prstGeom>
          <a:solidFill>
            <a:srgbClr val="FBE5D6"/>
          </a:solidFill>
          <a:ln w="50800" cap="flat">
            <a:solidFill>
              <a:schemeClr val="tx1"/>
            </a:solidFill>
            <a:prstDash val="solid"/>
            <a:miter/>
          </a:ln>
        </p:spPr>
        <p:txBody>
          <a:bodyPr rtlCol="0" anchor="ctr"/>
          <a:lstStyle/>
          <a:p>
            <a:endParaRPr lang="en-US"/>
          </a:p>
        </p:txBody>
      </p:sp>
      <p:sp>
        <p:nvSpPr>
          <p:cNvPr id="48" name="Graphic 1">
            <a:extLst>
              <a:ext uri="{FF2B5EF4-FFF2-40B4-BE49-F238E27FC236}">
                <a16:creationId xmlns:a16="http://schemas.microsoft.com/office/drawing/2014/main" id="{6E55AC47-4A70-4691-AB09-542249FF87EA}"/>
              </a:ext>
            </a:extLst>
          </p:cNvPr>
          <p:cNvSpPr/>
          <p:nvPr/>
        </p:nvSpPr>
        <p:spPr>
          <a:xfrm>
            <a:off x="6658446" y="3753054"/>
            <a:ext cx="2621155" cy="2575296"/>
          </a:xfrm>
          <a:prstGeom prst="roundRect">
            <a:avLst>
              <a:gd name="adj" fmla="val 7051"/>
            </a:avLst>
          </a:prstGeom>
          <a:solidFill>
            <a:srgbClr val="FBE1B1"/>
          </a:solidFill>
          <a:ln w="50800" cap="flat">
            <a:solidFill>
              <a:schemeClr val="accent1"/>
            </a:solidFill>
            <a:prstDash val="solid"/>
            <a:miter/>
          </a:ln>
        </p:spPr>
        <p:txBody>
          <a:bodyPr rtlCol="0" anchor="ctr"/>
          <a:lstStyle/>
          <a:p>
            <a:endParaRPr lang="en-US"/>
          </a:p>
        </p:txBody>
      </p:sp>
      <p:sp>
        <p:nvSpPr>
          <p:cNvPr id="49" name="Graphic 1">
            <a:extLst>
              <a:ext uri="{FF2B5EF4-FFF2-40B4-BE49-F238E27FC236}">
                <a16:creationId xmlns:a16="http://schemas.microsoft.com/office/drawing/2014/main" id="{FBC1D87B-4335-4A88-BCEB-4662213A60FB}"/>
              </a:ext>
            </a:extLst>
          </p:cNvPr>
          <p:cNvSpPr/>
          <p:nvPr/>
        </p:nvSpPr>
        <p:spPr>
          <a:xfrm>
            <a:off x="8701207" y="1868109"/>
            <a:ext cx="2621155" cy="2575296"/>
          </a:xfrm>
          <a:prstGeom prst="roundRect">
            <a:avLst>
              <a:gd name="adj" fmla="val 7051"/>
            </a:avLst>
          </a:prstGeom>
          <a:solidFill>
            <a:srgbClr val="DEEBF7"/>
          </a:solidFill>
          <a:ln w="50800" cap="flat">
            <a:solidFill>
              <a:schemeClr val="tx1"/>
            </a:solidFill>
            <a:prstDash val="solid"/>
            <a:miter/>
          </a:ln>
        </p:spPr>
        <p:txBody>
          <a:bodyPr rtlCol="0" anchor="ctr"/>
          <a:lstStyle/>
          <a:p>
            <a:endParaRPr lang="en-US"/>
          </a:p>
        </p:txBody>
      </p:sp>
      <p:sp>
        <p:nvSpPr>
          <p:cNvPr id="50" name="TextBox 49">
            <a:extLst>
              <a:ext uri="{FF2B5EF4-FFF2-40B4-BE49-F238E27FC236}">
                <a16:creationId xmlns:a16="http://schemas.microsoft.com/office/drawing/2014/main" id="{B72F65AA-AE42-47EF-9183-143B46A58521}"/>
              </a:ext>
            </a:extLst>
          </p:cNvPr>
          <p:cNvSpPr txBox="1"/>
          <p:nvPr/>
        </p:nvSpPr>
        <p:spPr>
          <a:xfrm>
            <a:off x="2712321" y="2460335"/>
            <a:ext cx="227065" cy="739219"/>
          </a:xfrm>
          <a:custGeom>
            <a:avLst/>
            <a:gdLst/>
            <a:ahLst/>
            <a:cxnLst/>
            <a:rect l="l" t="t" r="r" b="b"/>
            <a:pathLst>
              <a:path w="227065" h="739219">
                <a:moveTo>
                  <a:pt x="143714" y="253845"/>
                </a:moveTo>
                <a:cubicBezTo>
                  <a:pt x="141980" y="253254"/>
                  <a:pt x="139770" y="253772"/>
                  <a:pt x="137085" y="255400"/>
                </a:cubicBezTo>
                <a:cubicBezTo>
                  <a:pt x="126313" y="259609"/>
                  <a:pt x="121254" y="267411"/>
                  <a:pt x="121907" y="278805"/>
                </a:cubicBezTo>
                <a:cubicBezTo>
                  <a:pt x="121907" y="283760"/>
                  <a:pt x="126375" y="283382"/>
                  <a:pt x="135312" y="277669"/>
                </a:cubicBezTo>
                <a:cubicBezTo>
                  <a:pt x="146271" y="270122"/>
                  <a:pt x="150330" y="263880"/>
                  <a:pt x="147489" y="258946"/>
                </a:cubicBezTo>
                <a:cubicBezTo>
                  <a:pt x="146706" y="256136"/>
                  <a:pt x="145448" y="254436"/>
                  <a:pt x="143714" y="253845"/>
                </a:cubicBezTo>
                <a:close/>
                <a:moveTo>
                  <a:pt x="227065" y="0"/>
                </a:moveTo>
                <a:cubicBezTo>
                  <a:pt x="225116" y="17075"/>
                  <a:pt x="224142" y="37338"/>
                  <a:pt x="224142" y="60790"/>
                </a:cubicBezTo>
                <a:cubicBezTo>
                  <a:pt x="223385" y="79783"/>
                  <a:pt x="223385" y="111337"/>
                  <a:pt x="224142" y="155451"/>
                </a:cubicBezTo>
                <a:lnTo>
                  <a:pt x="224142" y="266519"/>
                </a:lnTo>
                <a:cubicBezTo>
                  <a:pt x="219590" y="273559"/>
                  <a:pt x="217905" y="283097"/>
                  <a:pt x="219087" y="295134"/>
                </a:cubicBezTo>
                <a:cubicBezTo>
                  <a:pt x="220176" y="305885"/>
                  <a:pt x="222514" y="314334"/>
                  <a:pt x="226101" y="320482"/>
                </a:cubicBezTo>
                <a:cubicBezTo>
                  <a:pt x="222192" y="326931"/>
                  <a:pt x="220238" y="336039"/>
                  <a:pt x="220238" y="347806"/>
                </a:cubicBezTo>
                <a:cubicBezTo>
                  <a:pt x="219502" y="358910"/>
                  <a:pt x="219772" y="375638"/>
                  <a:pt x="221047" y="397990"/>
                </a:cubicBezTo>
                <a:cubicBezTo>
                  <a:pt x="221814" y="412505"/>
                  <a:pt x="222198" y="422095"/>
                  <a:pt x="222198" y="426760"/>
                </a:cubicBezTo>
                <a:cubicBezTo>
                  <a:pt x="222198" y="435863"/>
                  <a:pt x="222198" y="444670"/>
                  <a:pt x="222198" y="453182"/>
                </a:cubicBezTo>
                <a:cubicBezTo>
                  <a:pt x="212742" y="461953"/>
                  <a:pt x="207154" y="474674"/>
                  <a:pt x="205433" y="491345"/>
                </a:cubicBezTo>
                <a:cubicBezTo>
                  <a:pt x="202945" y="511427"/>
                  <a:pt x="209181" y="527886"/>
                  <a:pt x="224142" y="540721"/>
                </a:cubicBezTo>
                <a:cubicBezTo>
                  <a:pt x="223374" y="555588"/>
                  <a:pt x="222721" y="568661"/>
                  <a:pt x="222182" y="579941"/>
                </a:cubicBezTo>
                <a:cubicBezTo>
                  <a:pt x="222182" y="592320"/>
                  <a:pt x="222509" y="606654"/>
                  <a:pt x="223162" y="622941"/>
                </a:cubicBezTo>
                <a:cubicBezTo>
                  <a:pt x="223162" y="640483"/>
                  <a:pt x="223162" y="654780"/>
                  <a:pt x="223162" y="665832"/>
                </a:cubicBezTo>
                <a:cubicBezTo>
                  <a:pt x="223162" y="681611"/>
                  <a:pt x="222674" y="704124"/>
                  <a:pt x="221700" y="733371"/>
                </a:cubicBezTo>
                <a:lnTo>
                  <a:pt x="186787" y="733371"/>
                </a:lnTo>
                <a:cubicBezTo>
                  <a:pt x="164445" y="734004"/>
                  <a:pt x="147359" y="734652"/>
                  <a:pt x="135530" y="735315"/>
                </a:cubicBezTo>
                <a:cubicBezTo>
                  <a:pt x="116443" y="736549"/>
                  <a:pt x="98263" y="737850"/>
                  <a:pt x="80991" y="739219"/>
                </a:cubicBezTo>
                <a:cubicBezTo>
                  <a:pt x="82339" y="725648"/>
                  <a:pt x="83334" y="714072"/>
                  <a:pt x="83977" y="704492"/>
                </a:cubicBezTo>
                <a:cubicBezTo>
                  <a:pt x="84589" y="698915"/>
                  <a:pt x="84895" y="689776"/>
                  <a:pt x="84895" y="677075"/>
                </a:cubicBezTo>
                <a:cubicBezTo>
                  <a:pt x="85558" y="657356"/>
                  <a:pt x="86211" y="642670"/>
                  <a:pt x="86854" y="633018"/>
                </a:cubicBezTo>
                <a:cubicBezTo>
                  <a:pt x="88233" y="614958"/>
                  <a:pt x="91162" y="599956"/>
                  <a:pt x="95641" y="588013"/>
                </a:cubicBezTo>
                <a:cubicBezTo>
                  <a:pt x="91753" y="567008"/>
                  <a:pt x="88824" y="512708"/>
                  <a:pt x="86854" y="425112"/>
                </a:cubicBezTo>
                <a:cubicBezTo>
                  <a:pt x="84252" y="331119"/>
                  <a:pt x="85226" y="269437"/>
                  <a:pt x="89778" y="240066"/>
                </a:cubicBezTo>
                <a:cubicBezTo>
                  <a:pt x="91737" y="232985"/>
                  <a:pt x="92390" y="219906"/>
                  <a:pt x="91737" y="200830"/>
                </a:cubicBezTo>
                <a:cubicBezTo>
                  <a:pt x="91094" y="185538"/>
                  <a:pt x="90115" y="165471"/>
                  <a:pt x="88798" y="140631"/>
                </a:cubicBezTo>
                <a:cubicBezTo>
                  <a:pt x="98118" y="140631"/>
                  <a:pt x="103297" y="139988"/>
                  <a:pt x="104334" y="138702"/>
                </a:cubicBezTo>
                <a:cubicBezTo>
                  <a:pt x="105059" y="137976"/>
                  <a:pt x="105422" y="136732"/>
                  <a:pt x="105422" y="134970"/>
                </a:cubicBezTo>
                <a:cubicBezTo>
                  <a:pt x="105422" y="134192"/>
                  <a:pt x="104894" y="133487"/>
                  <a:pt x="103836" y="132855"/>
                </a:cubicBezTo>
                <a:cubicBezTo>
                  <a:pt x="104904" y="131797"/>
                  <a:pt x="102893" y="132570"/>
                  <a:pt x="97802" y="135172"/>
                </a:cubicBezTo>
                <a:cubicBezTo>
                  <a:pt x="92328" y="129325"/>
                  <a:pt x="87497" y="126043"/>
                  <a:pt x="83308" y="125328"/>
                </a:cubicBezTo>
                <a:cubicBezTo>
                  <a:pt x="76372" y="124084"/>
                  <a:pt x="65657" y="124436"/>
                  <a:pt x="51164" y="126386"/>
                </a:cubicBezTo>
                <a:lnTo>
                  <a:pt x="0" y="126386"/>
                </a:lnTo>
                <a:lnTo>
                  <a:pt x="0" y="979"/>
                </a:lnTo>
                <a:lnTo>
                  <a:pt x="124379" y="979"/>
                </a:lnTo>
                <a:cubicBezTo>
                  <a:pt x="123073" y="8558"/>
                  <a:pt x="123509" y="12601"/>
                  <a:pt x="125686" y="13109"/>
                </a:cubicBezTo>
                <a:cubicBezTo>
                  <a:pt x="129035" y="14778"/>
                  <a:pt x="133425" y="15613"/>
                  <a:pt x="138858" y="15613"/>
                </a:cubicBezTo>
                <a:cubicBezTo>
                  <a:pt x="142663" y="15613"/>
                  <a:pt x="144762" y="15349"/>
                  <a:pt x="145156" y="14820"/>
                </a:cubicBezTo>
                <a:cubicBezTo>
                  <a:pt x="146711" y="16904"/>
                  <a:pt x="144555" y="12290"/>
                  <a:pt x="138687" y="979"/>
                </a:cubicBezTo>
                <a:lnTo>
                  <a:pt x="166244" y="979"/>
                </a:lnTo>
                <a:cubicBezTo>
                  <a:pt x="175378" y="979"/>
                  <a:pt x="182552" y="979"/>
                  <a:pt x="187767" y="979"/>
                </a:cubicBezTo>
                <a:cubicBezTo>
                  <a:pt x="197969" y="979"/>
                  <a:pt x="211068" y="653"/>
                  <a:pt x="227065" y="0"/>
                </a:cubicBezTo>
                <a:close/>
              </a:path>
            </a:pathLst>
          </a:custGeom>
          <a:solidFill>
            <a:schemeClr val="accent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8000" b="1" dirty="0">
              <a:ln w="12700">
                <a:noFill/>
              </a:ln>
              <a:solidFill>
                <a:schemeClr val="tx1">
                  <a:lumMod val="75000"/>
                  <a:lumOff val="25000"/>
                </a:schemeClr>
              </a:solidFill>
              <a:latin typeface="Bernard MT Condensed" panose="02050806060905020404" pitchFamily="18" charset="0"/>
              <a:ea typeface="HY목각파임B" panose="02030600000101010101" pitchFamily="18" charset="-127"/>
              <a:cs typeface="Arial" pitchFamily="34" charset="0"/>
            </a:endParaRPr>
          </a:p>
        </p:txBody>
      </p:sp>
      <p:sp>
        <p:nvSpPr>
          <p:cNvPr id="53" name="TextBox 52">
            <a:extLst>
              <a:ext uri="{FF2B5EF4-FFF2-40B4-BE49-F238E27FC236}">
                <a16:creationId xmlns:a16="http://schemas.microsoft.com/office/drawing/2014/main" id="{B93CDAF3-7F98-4FD5-99F7-E30827AD2795}"/>
              </a:ext>
            </a:extLst>
          </p:cNvPr>
          <p:cNvSpPr txBox="1"/>
          <p:nvPr/>
        </p:nvSpPr>
        <p:spPr>
          <a:xfrm>
            <a:off x="4421097" y="4670404"/>
            <a:ext cx="581030" cy="740597"/>
          </a:xfrm>
          <a:custGeom>
            <a:avLst/>
            <a:gdLst/>
            <a:ahLst/>
            <a:cxnLst/>
            <a:rect l="l" t="t" r="r" b="b"/>
            <a:pathLst>
              <a:path w="581030" h="740597">
                <a:moveTo>
                  <a:pt x="54747" y="594747"/>
                </a:moveTo>
                <a:lnTo>
                  <a:pt x="49006" y="596561"/>
                </a:lnTo>
                <a:cubicBezTo>
                  <a:pt x="43299" y="598514"/>
                  <a:pt x="41452" y="599701"/>
                  <a:pt x="43466" y="600121"/>
                </a:cubicBezTo>
                <a:cubicBezTo>
                  <a:pt x="44109" y="603107"/>
                  <a:pt x="46115" y="603299"/>
                  <a:pt x="49484" y="600696"/>
                </a:cubicBezTo>
                <a:cubicBezTo>
                  <a:pt x="52926" y="600696"/>
                  <a:pt x="54647" y="599043"/>
                  <a:pt x="54647" y="595735"/>
                </a:cubicBezTo>
                <a:close/>
                <a:moveTo>
                  <a:pt x="444139" y="79025"/>
                </a:moveTo>
                <a:cubicBezTo>
                  <a:pt x="442657" y="78605"/>
                  <a:pt x="440695" y="79171"/>
                  <a:pt x="438253" y="80720"/>
                </a:cubicBezTo>
                <a:cubicBezTo>
                  <a:pt x="426745" y="85541"/>
                  <a:pt x="421261" y="92555"/>
                  <a:pt x="421800" y="101761"/>
                </a:cubicBezTo>
                <a:cubicBezTo>
                  <a:pt x="422007" y="108449"/>
                  <a:pt x="426963" y="108894"/>
                  <a:pt x="436667" y="103099"/>
                </a:cubicBezTo>
                <a:cubicBezTo>
                  <a:pt x="447418" y="96267"/>
                  <a:pt x="450912" y="89647"/>
                  <a:pt x="447148" y="83240"/>
                </a:cubicBezTo>
                <a:cubicBezTo>
                  <a:pt x="446625" y="80850"/>
                  <a:pt x="445622" y="79445"/>
                  <a:pt x="444139" y="79025"/>
                </a:cubicBezTo>
                <a:close/>
                <a:moveTo>
                  <a:pt x="277327" y="491"/>
                </a:moveTo>
                <a:cubicBezTo>
                  <a:pt x="304408" y="-857"/>
                  <a:pt x="336241" y="574"/>
                  <a:pt x="372828" y="4783"/>
                </a:cubicBezTo>
                <a:lnTo>
                  <a:pt x="402407" y="30583"/>
                </a:lnTo>
                <a:lnTo>
                  <a:pt x="427803" y="24720"/>
                </a:lnTo>
                <a:cubicBezTo>
                  <a:pt x="464224" y="40064"/>
                  <a:pt x="492346" y="64817"/>
                  <a:pt x="512169" y="98978"/>
                </a:cubicBezTo>
                <a:cubicBezTo>
                  <a:pt x="533360" y="135285"/>
                  <a:pt x="542245" y="176558"/>
                  <a:pt x="538824" y="222798"/>
                </a:cubicBezTo>
                <a:cubicBezTo>
                  <a:pt x="536833" y="241418"/>
                  <a:pt x="532640" y="258898"/>
                  <a:pt x="526243" y="275237"/>
                </a:cubicBezTo>
                <a:cubicBezTo>
                  <a:pt x="522334" y="283718"/>
                  <a:pt x="517503" y="292743"/>
                  <a:pt x="511749" y="302312"/>
                </a:cubicBezTo>
                <a:cubicBezTo>
                  <a:pt x="506814" y="310254"/>
                  <a:pt x="504144" y="315038"/>
                  <a:pt x="503740" y="316666"/>
                </a:cubicBezTo>
                <a:cubicBezTo>
                  <a:pt x="503222" y="316884"/>
                  <a:pt x="504917" y="319154"/>
                  <a:pt x="508825" y="323477"/>
                </a:cubicBezTo>
                <a:cubicBezTo>
                  <a:pt x="491843" y="355482"/>
                  <a:pt x="464509" y="387637"/>
                  <a:pt x="426823" y="419943"/>
                </a:cubicBezTo>
                <a:cubicBezTo>
                  <a:pt x="403413" y="440014"/>
                  <a:pt x="355794" y="472346"/>
                  <a:pt x="283968" y="516937"/>
                </a:cubicBezTo>
                <a:cubicBezTo>
                  <a:pt x="265887" y="536459"/>
                  <a:pt x="248469" y="552850"/>
                  <a:pt x="231715" y="566110"/>
                </a:cubicBezTo>
                <a:cubicBezTo>
                  <a:pt x="202821" y="587322"/>
                  <a:pt x="179390" y="600401"/>
                  <a:pt x="161423" y="605346"/>
                </a:cubicBezTo>
                <a:lnTo>
                  <a:pt x="241793" y="600479"/>
                </a:lnTo>
                <a:lnTo>
                  <a:pt x="254094" y="626823"/>
                </a:lnTo>
                <a:lnTo>
                  <a:pt x="280438" y="605346"/>
                </a:lnTo>
                <a:cubicBezTo>
                  <a:pt x="328305" y="608021"/>
                  <a:pt x="371247" y="608073"/>
                  <a:pt x="409265" y="605502"/>
                </a:cubicBezTo>
                <a:cubicBezTo>
                  <a:pt x="445873" y="602982"/>
                  <a:pt x="477199" y="597726"/>
                  <a:pt x="503242" y="589733"/>
                </a:cubicBezTo>
                <a:lnTo>
                  <a:pt x="581030" y="608083"/>
                </a:lnTo>
                <a:cubicBezTo>
                  <a:pt x="578283" y="625687"/>
                  <a:pt x="576603" y="643561"/>
                  <a:pt x="575992" y="661704"/>
                </a:cubicBezTo>
                <a:cubicBezTo>
                  <a:pt x="575359" y="678821"/>
                  <a:pt x="575738" y="699904"/>
                  <a:pt x="577127" y="724952"/>
                </a:cubicBezTo>
                <a:lnTo>
                  <a:pt x="516414" y="724952"/>
                </a:lnTo>
                <a:cubicBezTo>
                  <a:pt x="488557" y="724309"/>
                  <a:pt x="467313" y="724293"/>
                  <a:pt x="452685" y="724905"/>
                </a:cubicBezTo>
                <a:cubicBezTo>
                  <a:pt x="428414" y="726180"/>
                  <a:pt x="398400" y="729456"/>
                  <a:pt x="362642" y="734734"/>
                </a:cubicBezTo>
                <a:cubicBezTo>
                  <a:pt x="353716" y="726377"/>
                  <a:pt x="347500" y="721764"/>
                  <a:pt x="343996" y="720893"/>
                </a:cubicBezTo>
                <a:cubicBezTo>
                  <a:pt x="338263" y="717762"/>
                  <a:pt x="331234" y="720354"/>
                  <a:pt x="322909" y="728669"/>
                </a:cubicBezTo>
                <a:cubicBezTo>
                  <a:pt x="308176" y="729467"/>
                  <a:pt x="293480" y="729539"/>
                  <a:pt x="278820" y="728886"/>
                </a:cubicBezTo>
                <a:cubicBezTo>
                  <a:pt x="271055" y="728886"/>
                  <a:pt x="258692" y="728560"/>
                  <a:pt x="241730" y="727907"/>
                </a:cubicBezTo>
                <a:cubicBezTo>
                  <a:pt x="218849" y="727253"/>
                  <a:pt x="202847" y="727238"/>
                  <a:pt x="193723" y="727860"/>
                </a:cubicBezTo>
                <a:cubicBezTo>
                  <a:pt x="179489" y="728461"/>
                  <a:pt x="169111" y="730711"/>
                  <a:pt x="162589" y="734609"/>
                </a:cubicBezTo>
                <a:lnTo>
                  <a:pt x="4883" y="740597"/>
                </a:lnTo>
                <a:cubicBezTo>
                  <a:pt x="4883" y="717404"/>
                  <a:pt x="4556" y="693662"/>
                  <a:pt x="3903" y="669371"/>
                </a:cubicBezTo>
                <a:cubicBezTo>
                  <a:pt x="3260" y="642322"/>
                  <a:pt x="1959" y="609296"/>
                  <a:pt x="0" y="570293"/>
                </a:cubicBezTo>
                <a:cubicBezTo>
                  <a:pt x="23140" y="558972"/>
                  <a:pt x="58442" y="537604"/>
                  <a:pt x="105905" y="506191"/>
                </a:cubicBezTo>
                <a:cubicBezTo>
                  <a:pt x="139589" y="483112"/>
                  <a:pt x="183532" y="453062"/>
                  <a:pt x="237734" y="416039"/>
                </a:cubicBezTo>
                <a:cubicBezTo>
                  <a:pt x="247469" y="421244"/>
                  <a:pt x="257095" y="419803"/>
                  <a:pt x="266613" y="411716"/>
                </a:cubicBezTo>
                <a:cubicBezTo>
                  <a:pt x="276016" y="405133"/>
                  <a:pt x="282397" y="391421"/>
                  <a:pt x="285756" y="370583"/>
                </a:cubicBezTo>
                <a:cubicBezTo>
                  <a:pt x="314112" y="356752"/>
                  <a:pt x="338859" y="335846"/>
                  <a:pt x="359999" y="307864"/>
                </a:cubicBezTo>
                <a:cubicBezTo>
                  <a:pt x="381128" y="279270"/>
                  <a:pt x="393973" y="250008"/>
                  <a:pt x="398535" y="220076"/>
                </a:cubicBezTo>
                <a:lnTo>
                  <a:pt x="415704" y="205536"/>
                </a:lnTo>
                <a:lnTo>
                  <a:pt x="399126" y="201881"/>
                </a:lnTo>
                <a:lnTo>
                  <a:pt x="399126" y="178523"/>
                </a:lnTo>
                <a:cubicBezTo>
                  <a:pt x="389588" y="154968"/>
                  <a:pt x="373233" y="139121"/>
                  <a:pt x="350061" y="130982"/>
                </a:cubicBezTo>
                <a:cubicBezTo>
                  <a:pt x="338864" y="127406"/>
                  <a:pt x="319503" y="125617"/>
                  <a:pt x="291977" y="125617"/>
                </a:cubicBezTo>
                <a:lnTo>
                  <a:pt x="256644" y="125617"/>
                </a:lnTo>
                <a:cubicBezTo>
                  <a:pt x="258593" y="115208"/>
                  <a:pt x="257256" y="110636"/>
                  <a:pt x="252632" y="111901"/>
                </a:cubicBezTo>
                <a:cubicBezTo>
                  <a:pt x="247127" y="112212"/>
                  <a:pt x="244374" y="118738"/>
                  <a:pt x="244374" y="131480"/>
                </a:cubicBezTo>
                <a:lnTo>
                  <a:pt x="187223" y="128525"/>
                </a:lnTo>
                <a:cubicBezTo>
                  <a:pt x="167566" y="126587"/>
                  <a:pt x="153139" y="126270"/>
                  <a:pt x="143943" y="127577"/>
                </a:cubicBezTo>
                <a:cubicBezTo>
                  <a:pt x="130092" y="129298"/>
                  <a:pt x="114935" y="135425"/>
                  <a:pt x="98471" y="145958"/>
                </a:cubicBezTo>
                <a:lnTo>
                  <a:pt x="18537" y="149038"/>
                </a:lnTo>
                <a:cubicBezTo>
                  <a:pt x="21792" y="127224"/>
                  <a:pt x="23094" y="103519"/>
                  <a:pt x="22440" y="77921"/>
                </a:cubicBezTo>
                <a:cubicBezTo>
                  <a:pt x="22440" y="52666"/>
                  <a:pt x="21139" y="30650"/>
                  <a:pt x="18537" y="11874"/>
                </a:cubicBezTo>
                <a:lnTo>
                  <a:pt x="116651" y="6292"/>
                </a:lnTo>
                <a:cubicBezTo>
                  <a:pt x="125318" y="7079"/>
                  <a:pt x="134079" y="8153"/>
                  <a:pt x="142932" y="9511"/>
                </a:cubicBezTo>
                <a:cubicBezTo>
                  <a:pt x="147598" y="10102"/>
                  <a:pt x="154928" y="11548"/>
                  <a:pt x="164922" y="13850"/>
                </a:cubicBezTo>
                <a:cubicBezTo>
                  <a:pt x="175621" y="15892"/>
                  <a:pt x="182879" y="16913"/>
                  <a:pt x="186694" y="16913"/>
                </a:cubicBezTo>
                <a:cubicBezTo>
                  <a:pt x="190188" y="17566"/>
                  <a:pt x="192629" y="16104"/>
                  <a:pt x="194019" y="12528"/>
                </a:cubicBezTo>
                <a:cubicBezTo>
                  <a:pt x="224126" y="5177"/>
                  <a:pt x="251896" y="1165"/>
                  <a:pt x="277327" y="491"/>
                </a:cubicBezTo>
                <a:close/>
              </a:path>
            </a:pathLst>
          </a:custGeom>
          <a:solidFill>
            <a:schemeClr val="accent2"/>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8000" b="1" dirty="0">
              <a:ln w="12700">
                <a:noFill/>
              </a:ln>
              <a:solidFill>
                <a:schemeClr val="tx1">
                  <a:lumMod val="75000"/>
                  <a:lumOff val="25000"/>
                </a:schemeClr>
              </a:solidFill>
              <a:latin typeface="Bernard MT Condensed" panose="02050806060905020404" pitchFamily="18" charset="0"/>
              <a:ea typeface="HY목각파임B" panose="02030600000101010101" pitchFamily="18" charset="-127"/>
              <a:cs typeface="Arial" pitchFamily="34" charset="0"/>
            </a:endParaRPr>
          </a:p>
        </p:txBody>
      </p:sp>
      <p:sp>
        <p:nvSpPr>
          <p:cNvPr id="54" name="TextBox 53">
            <a:extLst>
              <a:ext uri="{FF2B5EF4-FFF2-40B4-BE49-F238E27FC236}">
                <a16:creationId xmlns:a16="http://schemas.microsoft.com/office/drawing/2014/main" id="{DCB3D936-0BF8-4DBB-8674-CBBA5F0F26ED}"/>
              </a:ext>
            </a:extLst>
          </p:cNvPr>
          <p:cNvSpPr txBox="1"/>
          <p:nvPr/>
        </p:nvSpPr>
        <p:spPr>
          <a:xfrm>
            <a:off x="6510756" y="2455980"/>
            <a:ext cx="560550" cy="743574"/>
          </a:xfrm>
          <a:custGeom>
            <a:avLst/>
            <a:gdLst/>
            <a:ahLst/>
            <a:cxnLst/>
            <a:rect l="l" t="t" r="r" b="b"/>
            <a:pathLst>
              <a:path w="560550" h="743574">
                <a:moveTo>
                  <a:pt x="61016" y="691698"/>
                </a:moveTo>
                <a:cubicBezTo>
                  <a:pt x="60752" y="691488"/>
                  <a:pt x="60376" y="692083"/>
                  <a:pt x="59889" y="693483"/>
                </a:cubicBezTo>
                <a:cubicBezTo>
                  <a:pt x="50807" y="696293"/>
                  <a:pt x="47826" y="698268"/>
                  <a:pt x="50946" y="699408"/>
                </a:cubicBezTo>
                <a:cubicBezTo>
                  <a:pt x="51641" y="702155"/>
                  <a:pt x="54176" y="702228"/>
                  <a:pt x="58551" y="699626"/>
                </a:cubicBezTo>
                <a:cubicBezTo>
                  <a:pt x="61153" y="699626"/>
                  <a:pt x="62128" y="697998"/>
                  <a:pt x="61475" y="694743"/>
                </a:cubicBezTo>
                <a:cubicBezTo>
                  <a:pt x="61433" y="692923"/>
                  <a:pt x="61280" y="691908"/>
                  <a:pt x="61016" y="691698"/>
                </a:cubicBezTo>
                <a:close/>
                <a:moveTo>
                  <a:pt x="369120" y="48019"/>
                </a:moveTo>
                <a:cubicBezTo>
                  <a:pt x="367782" y="48286"/>
                  <a:pt x="366002" y="49158"/>
                  <a:pt x="363778" y="50636"/>
                </a:cubicBezTo>
                <a:cubicBezTo>
                  <a:pt x="352477" y="55612"/>
                  <a:pt x="346827" y="62849"/>
                  <a:pt x="346827" y="72345"/>
                </a:cubicBezTo>
                <a:cubicBezTo>
                  <a:pt x="346827" y="79375"/>
                  <a:pt x="351352" y="80297"/>
                  <a:pt x="360403" y="75113"/>
                </a:cubicBezTo>
                <a:cubicBezTo>
                  <a:pt x="371248" y="67162"/>
                  <a:pt x="375047" y="58468"/>
                  <a:pt x="371802" y="49034"/>
                </a:cubicBezTo>
                <a:cubicBezTo>
                  <a:pt x="371351" y="48090"/>
                  <a:pt x="370457" y="47752"/>
                  <a:pt x="369120" y="48019"/>
                </a:cubicBezTo>
                <a:close/>
                <a:moveTo>
                  <a:pt x="304714" y="0"/>
                </a:moveTo>
                <a:cubicBezTo>
                  <a:pt x="366080" y="1421"/>
                  <a:pt x="417954" y="19305"/>
                  <a:pt x="460336" y="53653"/>
                </a:cubicBezTo>
                <a:cubicBezTo>
                  <a:pt x="500221" y="87285"/>
                  <a:pt x="521230" y="124811"/>
                  <a:pt x="523366" y="166229"/>
                </a:cubicBezTo>
                <a:lnTo>
                  <a:pt x="510770" y="212821"/>
                </a:lnTo>
                <a:lnTo>
                  <a:pt x="533226" y="205994"/>
                </a:lnTo>
                <a:cubicBezTo>
                  <a:pt x="531028" y="246313"/>
                  <a:pt x="518696" y="279293"/>
                  <a:pt x="496229" y="304932"/>
                </a:cubicBezTo>
                <a:cubicBezTo>
                  <a:pt x="481974" y="323759"/>
                  <a:pt x="459497" y="338030"/>
                  <a:pt x="428798" y="347745"/>
                </a:cubicBezTo>
                <a:lnTo>
                  <a:pt x="476090" y="362798"/>
                </a:lnTo>
                <a:lnTo>
                  <a:pt x="477117" y="375785"/>
                </a:lnTo>
                <a:lnTo>
                  <a:pt x="477412" y="374804"/>
                </a:lnTo>
                <a:cubicBezTo>
                  <a:pt x="499526" y="384342"/>
                  <a:pt x="517825" y="400158"/>
                  <a:pt x="532308" y="422251"/>
                </a:cubicBezTo>
                <a:cubicBezTo>
                  <a:pt x="547590" y="445164"/>
                  <a:pt x="557004" y="469030"/>
                  <a:pt x="560550" y="493850"/>
                </a:cubicBezTo>
                <a:lnTo>
                  <a:pt x="547968" y="601854"/>
                </a:lnTo>
                <a:lnTo>
                  <a:pt x="534190" y="603176"/>
                </a:lnTo>
                <a:lnTo>
                  <a:pt x="544936" y="605991"/>
                </a:lnTo>
                <a:cubicBezTo>
                  <a:pt x="527104" y="641842"/>
                  <a:pt x="502351" y="670436"/>
                  <a:pt x="470678" y="691772"/>
                </a:cubicBezTo>
                <a:cubicBezTo>
                  <a:pt x="451508" y="704338"/>
                  <a:pt x="425424" y="716893"/>
                  <a:pt x="392424" y="729438"/>
                </a:cubicBezTo>
                <a:lnTo>
                  <a:pt x="357713" y="719671"/>
                </a:lnTo>
                <a:lnTo>
                  <a:pt x="346096" y="735207"/>
                </a:lnTo>
                <a:cubicBezTo>
                  <a:pt x="325485" y="739779"/>
                  <a:pt x="304621" y="742397"/>
                  <a:pt x="283502" y="743061"/>
                </a:cubicBezTo>
                <a:cubicBezTo>
                  <a:pt x="269174" y="743735"/>
                  <a:pt x="246521" y="743745"/>
                  <a:pt x="215542" y="743092"/>
                </a:cubicBezTo>
                <a:lnTo>
                  <a:pt x="153212" y="743092"/>
                </a:lnTo>
                <a:cubicBezTo>
                  <a:pt x="153855" y="727800"/>
                  <a:pt x="152673" y="719023"/>
                  <a:pt x="149667" y="716763"/>
                </a:cubicBezTo>
                <a:cubicBezTo>
                  <a:pt x="147624" y="712202"/>
                  <a:pt x="142943" y="718049"/>
                  <a:pt x="135624" y="734305"/>
                </a:cubicBezTo>
                <a:cubicBezTo>
                  <a:pt x="122509" y="734305"/>
                  <a:pt x="111747" y="734632"/>
                  <a:pt x="103339" y="735285"/>
                </a:cubicBezTo>
                <a:cubicBezTo>
                  <a:pt x="97678" y="735285"/>
                  <a:pt x="89457" y="735285"/>
                  <a:pt x="78675" y="735285"/>
                </a:cubicBezTo>
                <a:cubicBezTo>
                  <a:pt x="66928" y="734632"/>
                  <a:pt x="57359" y="734305"/>
                  <a:pt x="49967" y="734305"/>
                </a:cubicBezTo>
                <a:cubicBezTo>
                  <a:pt x="38168" y="734305"/>
                  <a:pt x="21513" y="734958"/>
                  <a:pt x="0" y="736265"/>
                </a:cubicBezTo>
                <a:cubicBezTo>
                  <a:pt x="4583" y="707795"/>
                  <a:pt x="7185" y="683882"/>
                  <a:pt x="7807" y="664526"/>
                </a:cubicBezTo>
                <a:cubicBezTo>
                  <a:pt x="8460" y="647036"/>
                  <a:pt x="7807" y="625606"/>
                  <a:pt x="5848" y="600237"/>
                </a:cubicBezTo>
                <a:lnTo>
                  <a:pt x="61335" y="604451"/>
                </a:lnTo>
                <a:cubicBezTo>
                  <a:pt x="82827" y="606981"/>
                  <a:pt x="100042" y="608567"/>
                  <a:pt x="112981" y="609210"/>
                </a:cubicBezTo>
                <a:cubicBezTo>
                  <a:pt x="131954" y="610444"/>
                  <a:pt x="155498" y="610055"/>
                  <a:pt x="183615" y="608044"/>
                </a:cubicBezTo>
                <a:lnTo>
                  <a:pt x="186865" y="617157"/>
                </a:lnTo>
                <a:cubicBezTo>
                  <a:pt x="187716" y="618867"/>
                  <a:pt x="188535" y="619920"/>
                  <a:pt x="189323" y="620314"/>
                </a:cubicBezTo>
                <a:cubicBezTo>
                  <a:pt x="190774" y="621890"/>
                  <a:pt x="194029" y="622045"/>
                  <a:pt x="199089" y="620780"/>
                </a:cubicBezTo>
                <a:cubicBezTo>
                  <a:pt x="210597" y="621392"/>
                  <a:pt x="221716" y="621698"/>
                  <a:pt x="232447" y="621698"/>
                </a:cubicBezTo>
                <a:cubicBezTo>
                  <a:pt x="238190" y="621698"/>
                  <a:pt x="244343" y="621107"/>
                  <a:pt x="250906" y="619925"/>
                </a:cubicBezTo>
                <a:lnTo>
                  <a:pt x="262290" y="618961"/>
                </a:lnTo>
                <a:cubicBezTo>
                  <a:pt x="301313" y="617053"/>
                  <a:pt x="331239" y="611994"/>
                  <a:pt x="352068" y="603783"/>
                </a:cubicBezTo>
                <a:cubicBezTo>
                  <a:pt x="369516" y="596225"/>
                  <a:pt x="384731" y="584105"/>
                  <a:pt x="397711" y="567423"/>
                </a:cubicBezTo>
                <a:lnTo>
                  <a:pt x="414740" y="554562"/>
                </a:lnTo>
                <a:lnTo>
                  <a:pt x="407897" y="540224"/>
                </a:lnTo>
                <a:cubicBezTo>
                  <a:pt x="412459" y="514761"/>
                  <a:pt x="411811" y="493373"/>
                  <a:pt x="405953" y="476059"/>
                </a:cubicBezTo>
                <a:cubicBezTo>
                  <a:pt x="397742" y="456298"/>
                  <a:pt x="378236" y="440892"/>
                  <a:pt x="347433" y="429840"/>
                </a:cubicBezTo>
                <a:cubicBezTo>
                  <a:pt x="344634" y="429840"/>
                  <a:pt x="341654" y="428259"/>
                  <a:pt x="338491" y="425097"/>
                </a:cubicBezTo>
                <a:cubicBezTo>
                  <a:pt x="337838" y="424444"/>
                  <a:pt x="336630" y="423236"/>
                  <a:pt x="334868" y="421474"/>
                </a:cubicBezTo>
                <a:cubicBezTo>
                  <a:pt x="332556" y="418229"/>
                  <a:pt x="330555" y="416337"/>
                  <a:pt x="328865" y="415798"/>
                </a:cubicBezTo>
                <a:cubicBezTo>
                  <a:pt x="324531" y="414108"/>
                  <a:pt x="316968" y="415212"/>
                  <a:pt x="306176" y="419110"/>
                </a:cubicBezTo>
                <a:lnTo>
                  <a:pt x="260097" y="416062"/>
                </a:lnTo>
                <a:cubicBezTo>
                  <a:pt x="229533" y="414196"/>
                  <a:pt x="206771" y="413263"/>
                  <a:pt x="191811" y="413263"/>
                </a:cubicBezTo>
                <a:cubicBezTo>
                  <a:pt x="167084" y="412610"/>
                  <a:pt x="146411" y="413257"/>
                  <a:pt x="129792" y="415207"/>
                </a:cubicBezTo>
                <a:cubicBezTo>
                  <a:pt x="131741" y="391579"/>
                  <a:pt x="132716" y="370045"/>
                  <a:pt x="132716" y="350606"/>
                </a:cubicBezTo>
                <a:cubicBezTo>
                  <a:pt x="132716" y="329840"/>
                  <a:pt x="131741" y="306357"/>
                  <a:pt x="129792" y="280158"/>
                </a:cubicBezTo>
                <a:cubicBezTo>
                  <a:pt x="165830" y="282108"/>
                  <a:pt x="203951" y="283082"/>
                  <a:pt x="244157" y="283082"/>
                </a:cubicBezTo>
                <a:cubicBezTo>
                  <a:pt x="284694" y="283082"/>
                  <a:pt x="311982" y="281615"/>
                  <a:pt x="326019" y="278681"/>
                </a:cubicBezTo>
                <a:cubicBezTo>
                  <a:pt x="337548" y="275229"/>
                  <a:pt x="348911" y="268194"/>
                  <a:pt x="360108" y="257578"/>
                </a:cubicBezTo>
                <a:cubicBezTo>
                  <a:pt x="366277" y="251419"/>
                  <a:pt x="373752" y="242063"/>
                  <a:pt x="382533" y="229508"/>
                </a:cubicBezTo>
                <a:lnTo>
                  <a:pt x="385457" y="228528"/>
                </a:lnTo>
                <a:cubicBezTo>
                  <a:pt x="382201" y="223396"/>
                  <a:pt x="382077" y="217310"/>
                  <a:pt x="385083" y="210271"/>
                </a:cubicBezTo>
                <a:cubicBezTo>
                  <a:pt x="387188" y="206092"/>
                  <a:pt x="391081" y="201567"/>
                  <a:pt x="396762" y="196694"/>
                </a:cubicBezTo>
                <a:cubicBezTo>
                  <a:pt x="398338" y="195377"/>
                  <a:pt x="399126" y="195243"/>
                  <a:pt x="399126" y="196290"/>
                </a:cubicBezTo>
                <a:cubicBezTo>
                  <a:pt x="399769" y="196497"/>
                  <a:pt x="398271" y="195362"/>
                  <a:pt x="394632" y="192884"/>
                </a:cubicBezTo>
                <a:cubicBezTo>
                  <a:pt x="393854" y="184331"/>
                  <a:pt x="392512" y="178385"/>
                  <a:pt x="390604" y="175047"/>
                </a:cubicBezTo>
                <a:cubicBezTo>
                  <a:pt x="388116" y="170578"/>
                  <a:pt x="382844" y="165778"/>
                  <a:pt x="374788" y="160646"/>
                </a:cubicBezTo>
                <a:cubicBezTo>
                  <a:pt x="373119" y="153389"/>
                  <a:pt x="362974" y="146966"/>
                  <a:pt x="344354" y="141378"/>
                </a:cubicBezTo>
                <a:cubicBezTo>
                  <a:pt x="328969" y="136557"/>
                  <a:pt x="309887" y="134473"/>
                  <a:pt x="287110" y="135126"/>
                </a:cubicBezTo>
                <a:cubicBezTo>
                  <a:pt x="281812" y="131871"/>
                  <a:pt x="274000" y="130243"/>
                  <a:pt x="263674" y="130243"/>
                </a:cubicBezTo>
                <a:cubicBezTo>
                  <a:pt x="256956" y="130243"/>
                  <a:pt x="244914" y="130860"/>
                  <a:pt x="227548" y="132094"/>
                </a:cubicBezTo>
                <a:cubicBezTo>
                  <a:pt x="211219" y="133462"/>
                  <a:pt x="199395" y="134147"/>
                  <a:pt x="192075" y="134147"/>
                </a:cubicBezTo>
                <a:cubicBezTo>
                  <a:pt x="178504" y="134800"/>
                  <a:pt x="167551" y="134800"/>
                  <a:pt x="159215" y="134147"/>
                </a:cubicBezTo>
                <a:lnTo>
                  <a:pt x="119606" y="137039"/>
                </a:lnTo>
                <a:cubicBezTo>
                  <a:pt x="106377" y="137672"/>
                  <a:pt x="95719" y="138610"/>
                  <a:pt x="87632" y="139854"/>
                </a:cubicBezTo>
                <a:cubicBezTo>
                  <a:pt x="73169" y="141171"/>
                  <a:pt x="53715" y="143830"/>
                  <a:pt x="29268" y="147832"/>
                </a:cubicBezTo>
                <a:lnTo>
                  <a:pt x="31227" y="126604"/>
                </a:lnTo>
                <a:cubicBezTo>
                  <a:pt x="35157" y="104065"/>
                  <a:pt x="37432" y="87441"/>
                  <a:pt x="38054" y="76731"/>
                </a:cubicBezTo>
                <a:cubicBezTo>
                  <a:pt x="39361" y="59801"/>
                  <a:pt x="37733" y="40703"/>
                  <a:pt x="33171" y="19440"/>
                </a:cubicBezTo>
                <a:cubicBezTo>
                  <a:pt x="51584" y="22042"/>
                  <a:pt x="64989" y="23343"/>
                  <a:pt x="73387" y="23343"/>
                </a:cubicBezTo>
                <a:cubicBezTo>
                  <a:pt x="78301" y="23343"/>
                  <a:pt x="84698" y="22783"/>
                  <a:pt x="92578" y="21663"/>
                </a:cubicBezTo>
                <a:cubicBezTo>
                  <a:pt x="96476" y="20679"/>
                  <a:pt x="101312" y="19616"/>
                  <a:pt x="107087" y="18475"/>
                </a:cubicBezTo>
                <a:cubicBezTo>
                  <a:pt x="113245" y="18475"/>
                  <a:pt x="119912" y="18475"/>
                  <a:pt x="127086" y="18475"/>
                </a:cubicBezTo>
                <a:lnTo>
                  <a:pt x="134754" y="22463"/>
                </a:lnTo>
                <a:lnTo>
                  <a:pt x="159610" y="16007"/>
                </a:lnTo>
                <a:cubicBezTo>
                  <a:pt x="183446" y="10307"/>
                  <a:pt x="203941" y="6952"/>
                  <a:pt x="221094" y="5941"/>
                </a:cubicBezTo>
                <a:cubicBezTo>
                  <a:pt x="234323" y="5246"/>
                  <a:pt x="249097" y="5915"/>
                  <a:pt x="265415" y="7947"/>
                </a:cubicBezTo>
                <a:cubicBezTo>
                  <a:pt x="273430" y="8486"/>
                  <a:pt x="279106" y="8522"/>
                  <a:pt x="282444" y="8056"/>
                </a:cubicBezTo>
                <a:cubicBezTo>
                  <a:pt x="289142" y="7444"/>
                  <a:pt x="296565" y="4759"/>
                  <a:pt x="304714" y="0"/>
                </a:cubicBezTo>
                <a:close/>
              </a:path>
            </a:pathLst>
          </a:custGeom>
          <a:solidFill>
            <a:srgbClr val="89705C"/>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8000" b="1" dirty="0">
              <a:ln w="12700">
                <a:noFill/>
              </a:ln>
              <a:solidFill>
                <a:schemeClr val="tx1">
                  <a:lumMod val="75000"/>
                  <a:lumOff val="25000"/>
                </a:schemeClr>
              </a:solidFill>
              <a:latin typeface="Bernard MT Condensed" panose="02050806060905020404" pitchFamily="18" charset="0"/>
              <a:ea typeface="HY목각파임B" panose="02030600000101010101" pitchFamily="18" charset="-127"/>
              <a:cs typeface="Arial" pitchFamily="34" charset="0"/>
            </a:endParaRPr>
          </a:p>
        </p:txBody>
      </p:sp>
      <p:sp>
        <p:nvSpPr>
          <p:cNvPr id="59" name="TextBox 58">
            <a:extLst>
              <a:ext uri="{FF2B5EF4-FFF2-40B4-BE49-F238E27FC236}">
                <a16:creationId xmlns:a16="http://schemas.microsoft.com/office/drawing/2014/main" id="{853D4E46-B4EB-4799-ADA1-9915DACEF1EA}"/>
              </a:ext>
            </a:extLst>
          </p:cNvPr>
          <p:cNvSpPr txBox="1"/>
          <p:nvPr/>
        </p:nvSpPr>
        <p:spPr>
          <a:xfrm>
            <a:off x="8538023" y="4664266"/>
            <a:ext cx="649674" cy="752873"/>
          </a:xfrm>
          <a:custGeom>
            <a:avLst/>
            <a:gdLst/>
            <a:ahLst/>
            <a:cxnLst/>
            <a:rect l="l" t="t" r="r" b="b"/>
            <a:pathLst>
              <a:path w="649674" h="752873">
                <a:moveTo>
                  <a:pt x="600938" y="575520"/>
                </a:moveTo>
                <a:lnTo>
                  <a:pt x="595272" y="577325"/>
                </a:lnTo>
                <a:cubicBezTo>
                  <a:pt x="589603" y="579362"/>
                  <a:pt x="587982" y="580805"/>
                  <a:pt x="590408" y="581652"/>
                </a:cubicBezTo>
                <a:cubicBezTo>
                  <a:pt x="591206" y="584814"/>
                  <a:pt x="593684" y="585094"/>
                  <a:pt x="597842" y="582492"/>
                </a:cubicBezTo>
                <a:cubicBezTo>
                  <a:pt x="600434" y="582492"/>
                  <a:pt x="601408" y="580838"/>
                  <a:pt x="600765" y="577531"/>
                </a:cubicBezTo>
                <a:close/>
                <a:moveTo>
                  <a:pt x="380029" y="209228"/>
                </a:moveTo>
                <a:lnTo>
                  <a:pt x="369921" y="229849"/>
                </a:lnTo>
                <a:cubicBezTo>
                  <a:pt x="357293" y="242477"/>
                  <a:pt x="347739" y="252917"/>
                  <a:pt x="341259" y="261169"/>
                </a:cubicBezTo>
                <a:cubicBezTo>
                  <a:pt x="328144" y="276244"/>
                  <a:pt x="315149" y="295232"/>
                  <a:pt x="302272" y="318134"/>
                </a:cubicBezTo>
                <a:lnTo>
                  <a:pt x="286332" y="322115"/>
                </a:lnTo>
                <a:lnTo>
                  <a:pt x="286332" y="335769"/>
                </a:lnTo>
                <a:lnTo>
                  <a:pt x="166291" y="489884"/>
                </a:lnTo>
                <a:lnTo>
                  <a:pt x="219663" y="489884"/>
                </a:lnTo>
                <a:lnTo>
                  <a:pt x="221343" y="502558"/>
                </a:lnTo>
                <a:lnTo>
                  <a:pt x="224811" y="488904"/>
                </a:lnTo>
                <a:cubicBezTo>
                  <a:pt x="241285" y="490853"/>
                  <a:pt x="256515" y="491827"/>
                  <a:pt x="270501" y="491827"/>
                </a:cubicBezTo>
                <a:cubicBezTo>
                  <a:pt x="280205" y="491827"/>
                  <a:pt x="291557" y="491262"/>
                  <a:pt x="304558" y="490132"/>
                </a:cubicBezTo>
                <a:cubicBezTo>
                  <a:pt x="318160" y="488764"/>
                  <a:pt x="328326" y="487701"/>
                  <a:pt x="335054" y="486944"/>
                </a:cubicBezTo>
                <a:cubicBezTo>
                  <a:pt x="344935" y="486944"/>
                  <a:pt x="353141" y="487924"/>
                  <a:pt x="359672" y="489884"/>
                </a:cubicBezTo>
                <a:lnTo>
                  <a:pt x="362269" y="488360"/>
                </a:lnTo>
                <a:cubicBezTo>
                  <a:pt x="369734" y="486068"/>
                  <a:pt x="374088" y="484518"/>
                  <a:pt x="375332" y="483710"/>
                </a:cubicBezTo>
                <a:cubicBezTo>
                  <a:pt x="375571" y="483575"/>
                  <a:pt x="375690" y="482009"/>
                  <a:pt x="375690" y="479013"/>
                </a:cubicBezTo>
                <a:lnTo>
                  <a:pt x="384477" y="448066"/>
                </a:lnTo>
                <a:lnTo>
                  <a:pt x="376623" y="447428"/>
                </a:lnTo>
                <a:cubicBezTo>
                  <a:pt x="374052" y="425470"/>
                  <a:pt x="373420" y="405647"/>
                  <a:pt x="374726" y="387960"/>
                </a:cubicBezTo>
                <a:cubicBezTo>
                  <a:pt x="374726" y="378525"/>
                  <a:pt x="375701" y="365986"/>
                  <a:pt x="377650" y="350341"/>
                </a:cubicBezTo>
                <a:cubicBezTo>
                  <a:pt x="378946" y="340523"/>
                  <a:pt x="379594" y="334079"/>
                  <a:pt x="379594" y="331011"/>
                </a:cubicBezTo>
                <a:cubicBezTo>
                  <a:pt x="379594" y="325765"/>
                  <a:pt x="379272" y="321058"/>
                  <a:pt x="378629" y="316890"/>
                </a:cubicBezTo>
                <a:cubicBezTo>
                  <a:pt x="381232" y="308710"/>
                  <a:pt x="382533" y="291946"/>
                  <a:pt x="382533" y="266597"/>
                </a:cubicBezTo>
                <a:cubicBezTo>
                  <a:pt x="381900" y="239828"/>
                  <a:pt x="381066" y="220705"/>
                  <a:pt x="380029" y="209228"/>
                </a:cubicBezTo>
                <a:close/>
                <a:moveTo>
                  <a:pt x="478963" y="48493"/>
                </a:moveTo>
                <a:cubicBezTo>
                  <a:pt x="477576" y="47770"/>
                  <a:pt x="475820" y="48147"/>
                  <a:pt x="473695" y="49624"/>
                </a:cubicBezTo>
                <a:cubicBezTo>
                  <a:pt x="462394" y="54600"/>
                  <a:pt x="456744" y="61837"/>
                  <a:pt x="456744" y="71334"/>
                </a:cubicBezTo>
                <a:cubicBezTo>
                  <a:pt x="456744" y="77710"/>
                  <a:pt x="461269" y="78638"/>
                  <a:pt x="470320" y="74117"/>
                </a:cubicBezTo>
                <a:cubicBezTo>
                  <a:pt x="481165" y="66663"/>
                  <a:pt x="485063" y="59945"/>
                  <a:pt x="482015" y="53963"/>
                </a:cubicBezTo>
                <a:cubicBezTo>
                  <a:pt x="481367" y="51039"/>
                  <a:pt x="480350" y="49216"/>
                  <a:pt x="478963" y="48493"/>
                </a:cubicBezTo>
                <a:close/>
                <a:moveTo>
                  <a:pt x="400603" y="0"/>
                </a:moveTo>
                <a:cubicBezTo>
                  <a:pt x="422883" y="1949"/>
                  <a:pt x="444313" y="2923"/>
                  <a:pt x="464893" y="2923"/>
                </a:cubicBezTo>
                <a:cubicBezTo>
                  <a:pt x="484799" y="2923"/>
                  <a:pt x="503450" y="1949"/>
                  <a:pt x="520847" y="0"/>
                </a:cubicBezTo>
                <a:lnTo>
                  <a:pt x="515901" y="120694"/>
                </a:lnTo>
                <a:lnTo>
                  <a:pt x="526710" y="137365"/>
                </a:lnTo>
                <a:cubicBezTo>
                  <a:pt x="526710" y="143285"/>
                  <a:pt x="526227" y="149132"/>
                  <a:pt x="525263" y="154907"/>
                </a:cubicBezTo>
                <a:cubicBezTo>
                  <a:pt x="523397" y="157716"/>
                  <a:pt x="521479" y="161091"/>
                  <a:pt x="519509" y="165031"/>
                </a:cubicBezTo>
                <a:cubicBezTo>
                  <a:pt x="517343" y="168255"/>
                  <a:pt x="516088" y="170562"/>
                  <a:pt x="515746" y="171951"/>
                </a:cubicBezTo>
                <a:cubicBezTo>
                  <a:pt x="515238" y="174356"/>
                  <a:pt x="515461" y="177052"/>
                  <a:pt x="516415" y="180038"/>
                </a:cubicBezTo>
                <a:lnTo>
                  <a:pt x="520100" y="192883"/>
                </a:lnTo>
                <a:cubicBezTo>
                  <a:pt x="523211" y="201426"/>
                  <a:pt x="524766" y="208373"/>
                  <a:pt x="524766" y="213722"/>
                </a:cubicBezTo>
                <a:cubicBezTo>
                  <a:pt x="525408" y="220575"/>
                  <a:pt x="524040" y="229465"/>
                  <a:pt x="520660" y="240393"/>
                </a:cubicBezTo>
                <a:lnTo>
                  <a:pt x="519680" y="340886"/>
                </a:lnTo>
                <a:lnTo>
                  <a:pt x="511065" y="362051"/>
                </a:lnTo>
                <a:lnTo>
                  <a:pt x="520847" y="375223"/>
                </a:lnTo>
                <a:lnTo>
                  <a:pt x="520847" y="489884"/>
                </a:lnTo>
                <a:lnTo>
                  <a:pt x="575137" y="489884"/>
                </a:lnTo>
                <a:lnTo>
                  <a:pt x="580327" y="495055"/>
                </a:lnTo>
                <a:lnTo>
                  <a:pt x="587593" y="488904"/>
                </a:lnTo>
                <a:cubicBezTo>
                  <a:pt x="595908" y="489598"/>
                  <a:pt x="603357" y="489692"/>
                  <a:pt x="609941" y="489184"/>
                </a:cubicBezTo>
                <a:cubicBezTo>
                  <a:pt x="614596" y="488520"/>
                  <a:pt x="620759" y="487229"/>
                  <a:pt x="628431" y="485311"/>
                </a:cubicBezTo>
                <a:lnTo>
                  <a:pt x="649674" y="484021"/>
                </a:lnTo>
                <a:cubicBezTo>
                  <a:pt x="646917" y="512677"/>
                  <a:pt x="644879" y="536823"/>
                  <a:pt x="643563" y="556459"/>
                </a:cubicBezTo>
                <a:cubicBezTo>
                  <a:pt x="641696" y="579516"/>
                  <a:pt x="641131" y="600101"/>
                  <a:pt x="641868" y="618213"/>
                </a:cubicBezTo>
                <a:cubicBezTo>
                  <a:pt x="619681" y="616233"/>
                  <a:pt x="599283" y="614932"/>
                  <a:pt x="580673" y="614310"/>
                </a:cubicBezTo>
                <a:cubicBezTo>
                  <a:pt x="560892" y="613657"/>
                  <a:pt x="541276" y="613812"/>
                  <a:pt x="521826" y="614777"/>
                </a:cubicBezTo>
                <a:lnTo>
                  <a:pt x="521826" y="637870"/>
                </a:lnTo>
                <a:lnTo>
                  <a:pt x="514999" y="641416"/>
                </a:lnTo>
                <a:lnTo>
                  <a:pt x="521826" y="647886"/>
                </a:lnTo>
                <a:lnTo>
                  <a:pt x="521826" y="699205"/>
                </a:lnTo>
                <a:cubicBezTo>
                  <a:pt x="518861" y="699205"/>
                  <a:pt x="517197" y="699863"/>
                  <a:pt x="516834" y="701180"/>
                </a:cubicBezTo>
                <a:cubicBezTo>
                  <a:pt x="515611" y="707338"/>
                  <a:pt x="516845" y="712092"/>
                  <a:pt x="520536" y="715441"/>
                </a:cubicBezTo>
                <a:lnTo>
                  <a:pt x="529633" y="752873"/>
                </a:lnTo>
                <a:cubicBezTo>
                  <a:pt x="505860" y="750924"/>
                  <a:pt x="481014" y="749949"/>
                  <a:pt x="455096" y="749949"/>
                </a:cubicBezTo>
                <a:cubicBezTo>
                  <a:pt x="429125" y="749949"/>
                  <a:pt x="404284" y="750924"/>
                  <a:pt x="380573" y="752873"/>
                </a:cubicBezTo>
                <a:cubicBezTo>
                  <a:pt x="383891" y="730645"/>
                  <a:pt x="386193" y="713149"/>
                  <a:pt x="387478" y="700387"/>
                </a:cubicBezTo>
                <a:cubicBezTo>
                  <a:pt x="388090" y="690631"/>
                  <a:pt x="387416" y="682555"/>
                  <a:pt x="385456" y="676158"/>
                </a:cubicBezTo>
                <a:lnTo>
                  <a:pt x="400137" y="669533"/>
                </a:lnTo>
                <a:lnTo>
                  <a:pt x="384477" y="665910"/>
                </a:lnTo>
                <a:lnTo>
                  <a:pt x="384477" y="618213"/>
                </a:lnTo>
                <a:cubicBezTo>
                  <a:pt x="384632" y="618213"/>
                  <a:pt x="380439" y="617856"/>
                  <a:pt x="371896" y="617140"/>
                </a:cubicBezTo>
                <a:cubicBezTo>
                  <a:pt x="366878" y="616508"/>
                  <a:pt x="359791" y="615891"/>
                  <a:pt x="350637" y="615290"/>
                </a:cubicBezTo>
                <a:cubicBezTo>
                  <a:pt x="334370" y="613984"/>
                  <a:pt x="321711" y="613004"/>
                  <a:pt x="312660" y="612351"/>
                </a:cubicBezTo>
                <a:cubicBezTo>
                  <a:pt x="299981" y="612351"/>
                  <a:pt x="285798" y="613330"/>
                  <a:pt x="270112" y="615290"/>
                </a:cubicBezTo>
                <a:lnTo>
                  <a:pt x="264109" y="602584"/>
                </a:lnTo>
                <a:lnTo>
                  <a:pt x="250051" y="623097"/>
                </a:lnTo>
                <a:lnTo>
                  <a:pt x="173118" y="621122"/>
                </a:lnTo>
                <a:cubicBezTo>
                  <a:pt x="141341" y="619183"/>
                  <a:pt x="116879" y="618213"/>
                  <a:pt x="99731" y="618213"/>
                </a:cubicBezTo>
                <a:cubicBezTo>
                  <a:pt x="67954" y="617560"/>
                  <a:pt x="34711" y="617887"/>
                  <a:pt x="0" y="619193"/>
                </a:cubicBezTo>
                <a:lnTo>
                  <a:pt x="0" y="497815"/>
                </a:lnTo>
                <a:cubicBezTo>
                  <a:pt x="17801" y="488173"/>
                  <a:pt x="34094" y="473057"/>
                  <a:pt x="48878" y="452467"/>
                </a:cubicBezTo>
                <a:cubicBezTo>
                  <a:pt x="56954" y="442089"/>
                  <a:pt x="68162" y="424516"/>
                  <a:pt x="82500" y="399748"/>
                </a:cubicBezTo>
                <a:cubicBezTo>
                  <a:pt x="90307" y="385430"/>
                  <a:pt x="96559" y="375135"/>
                  <a:pt x="101255" y="368863"/>
                </a:cubicBezTo>
                <a:cubicBezTo>
                  <a:pt x="107517" y="359833"/>
                  <a:pt x="114292" y="353747"/>
                  <a:pt x="121581" y="350605"/>
                </a:cubicBezTo>
                <a:lnTo>
                  <a:pt x="144426" y="348273"/>
                </a:lnTo>
                <a:lnTo>
                  <a:pt x="134659" y="343530"/>
                </a:lnTo>
                <a:cubicBezTo>
                  <a:pt x="153207" y="309482"/>
                  <a:pt x="173548" y="278898"/>
                  <a:pt x="195683" y="251776"/>
                </a:cubicBezTo>
                <a:cubicBezTo>
                  <a:pt x="203469" y="240434"/>
                  <a:pt x="215008" y="226547"/>
                  <a:pt x="230300" y="210114"/>
                </a:cubicBezTo>
                <a:cubicBezTo>
                  <a:pt x="244867" y="193329"/>
                  <a:pt x="254239" y="181443"/>
                  <a:pt x="258417" y="174455"/>
                </a:cubicBezTo>
                <a:cubicBezTo>
                  <a:pt x="263093" y="167457"/>
                  <a:pt x="265431" y="157862"/>
                  <a:pt x="265431" y="145669"/>
                </a:cubicBezTo>
                <a:cubicBezTo>
                  <a:pt x="278287" y="135830"/>
                  <a:pt x="289095" y="125603"/>
                  <a:pt x="297856" y="114986"/>
                </a:cubicBezTo>
                <a:cubicBezTo>
                  <a:pt x="307052" y="103935"/>
                  <a:pt x="313842" y="93318"/>
                  <a:pt x="318228" y="83137"/>
                </a:cubicBezTo>
                <a:cubicBezTo>
                  <a:pt x="336693" y="71505"/>
                  <a:pt x="352451" y="58545"/>
                  <a:pt x="365504" y="44259"/>
                </a:cubicBezTo>
                <a:cubicBezTo>
                  <a:pt x="373269" y="35851"/>
                  <a:pt x="381610" y="25281"/>
                  <a:pt x="390526" y="12550"/>
                </a:cubicBezTo>
                <a:close/>
              </a:path>
            </a:pathLst>
          </a:custGeom>
          <a:solidFill>
            <a:srgbClr val="64687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8000" b="1" dirty="0">
              <a:ln w="12700">
                <a:noFill/>
              </a:ln>
              <a:solidFill>
                <a:schemeClr val="tx1">
                  <a:lumMod val="75000"/>
                  <a:lumOff val="25000"/>
                </a:schemeClr>
              </a:solidFill>
              <a:latin typeface="Bernard MT Condensed" panose="02050806060905020404" pitchFamily="18" charset="0"/>
              <a:ea typeface="HY목각파임B" panose="02030600000101010101" pitchFamily="18" charset="-127"/>
              <a:cs typeface="Arial" pitchFamily="34" charset="0"/>
            </a:endParaRPr>
          </a:p>
        </p:txBody>
      </p:sp>
      <p:sp>
        <p:nvSpPr>
          <p:cNvPr id="60" name="TextBox 59">
            <a:extLst>
              <a:ext uri="{FF2B5EF4-FFF2-40B4-BE49-F238E27FC236}">
                <a16:creationId xmlns:a16="http://schemas.microsoft.com/office/drawing/2014/main" id="{44A57D27-4CB6-458D-A2AB-B0861E25AB29}"/>
              </a:ext>
            </a:extLst>
          </p:cNvPr>
          <p:cNvSpPr txBox="1"/>
          <p:nvPr/>
        </p:nvSpPr>
        <p:spPr>
          <a:xfrm>
            <a:off x="10675371" y="2453625"/>
            <a:ext cx="576041" cy="748284"/>
          </a:xfrm>
          <a:custGeom>
            <a:avLst/>
            <a:gdLst/>
            <a:ahLst/>
            <a:cxnLst/>
            <a:rect l="l" t="t" r="r" b="b"/>
            <a:pathLst>
              <a:path w="576041" h="748284">
                <a:moveTo>
                  <a:pt x="531866" y="477353"/>
                </a:moveTo>
                <a:lnTo>
                  <a:pt x="526121" y="479309"/>
                </a:lnTo>
                <a:cubicBezTo>
                  <a:pt x="521081" y="481221"/>
                  <a:pt x="519525" y="482539"/>
                  <a:pt x="521453" y="483263"/>
                </a:cubicBezTo>
                <a:cubicBezTo>
                  <a:pt x="522044" y="486487"/>
                  <a:pt x="524076" y="486471"/>
                  <a:pt x="527549" y="483216"/>
                </a:cubicBezTo>
                <a:cubicBezTo>
                  <a:pt x="531053" y="483216"/>
                  <a:pt x="532479" y="481588"/>
                  <a:pt x="531826" y="478333"/>
                </a:cubicBezTo>
                <a:close/>
                <a:moveTo>
                  <a:pt x="497041" y="57151"/>
                </a:moveTo>
                <a:cubicBezTo>
                  <a:pt x="496323" y="56293"/>
                  <a:pt x="495632" y="56408"/>
                  <a:pt x="494969" y="57497"/>
                </a:cubicBezTo>
                <a:cubicBezTo>
                  <a:pt x="480133" y="62950"/>
                  <a:pt x="472984" y="70099"/>
                  <a:pt x="473524" y="78942"/>
                </a:cubicBezTo>
                <a:cubicBezTo>
                  <a:pt x="473752" y="86283"/>
                  <a:pt x="478588" y="87091"/>
                  <a:pt x="488033" y="81368"/>
                </a:cubicBezTo>
                <a:cubicBezTo>
                  <a:pt x="498369" y="73945"/>
                  <a:pt x="502117" y="67704"/>
                  <a:pt x="499277" y="62644"/>
                </a:cubicBezTo>
                <a:cubicBezTo>
                  <a:pt x="498504" y="59840"/>
                  <a:pt x="497759" y="58009"/>
                  <a:pt x="497041" y="57151"/>
                </a:cubicBezTo>
                <a:close/>
                <a:moveTo>
                  <a:pt x="370395" y="97"/>
                </a:moveTo>
                <a:cubicBezTo>
                  <a:pt x="375470" y="289"/>
                  <a:pt x="379515" y="766"/>
                  <a:pt x="382532" y="1528"/>
                </a:cubicBezTo>
                <a:cubicBezTo>
                  <a:pt x="402552" y="7178"/>
                  <a:pt x="429099" y="9397"/>
                  <a:pt x="462171" y="8184"/>
                </a:cubicBezTo>
                <a:cubicBezTo>
                  <a:pt x="487281" y="6888"/>
                  <a:pt x="516492" y="4218"/>
                  <a:pt x="549803" y="175"/>
                </a:cubicBezTo>
                <a:cubicBezTo>
                  <a:pt x="547771" y="21262"/>
                  <a:pt x="547061" y="41241"/>
                  <a:pt x="547673" y="60110"/>
                </a:cubicBezTo>
                <a:cubicBezTo>
                  <a:pt x="548958" y="79383"/>
                  <a:pt x="551296" y="100745"/>
                  <a:pt x="554686" y="124197"/>
                </a:cubicBezTo>
                <a:cubicBezTo>
                  <a:pt x="541675" y="125690"/>
                  <a:pt x="530882" y="126115"/>
                  <a:pt x="522308" y="125472"/>
                </a:cubicBezTo>
                <a:cubicBezTo>
                  <a:pt x="517892" y="125472"/>
                  <a:pt x="510489" y="125145"/>
                  <a:pt x="500101" y="124492"/>
                </a:cubicBezTo>
                <a:cubicBezTo>
                  <a:pt x="489090" y="123839"/>
                  <a:pt x="481247" y="123513"/>
                  <a:pt x="476572" y="123513"/>
                </a:cubicBezTo>
                <a:cubicBezTo>
                  <a:pt x="470278" y="122859"/>
                  <a:pt x="465349" y="123513"/>
                  <a:pt x="461782" y="125472"/>
                </a:cubicBezTo>
                <a:lnTo>
                  <a:pt x="408612" y="125472"/>
                </a:lnTo>
                <a:lnTo>
                  <a:pt x="395518" y="134243"/>
                </a:lnTo>
                <a:lnTo>
                  <a:pt x="376094" y="123513"/>
                </a:lnTo>
                <a:cubicBezTo>
                  <a:pt x="372092" y="124166"/>
                  <a:pt x="364545" y="124492"/>
                  <a:pt x="353451" y="124492"/>
                </a:cubicBezTo>
                <a:cubicBezTo>
                  <a:pt x="347366" y="124492"/>
                  <a:pt x="336900" y="124155"/>
                  <a:pt x="322053" y="123481"/>
                </a:cubicBezTo>
                <a:cubicBezTo>
                  <a:pt x="303951" y="122206"/>
                  <a:pt x="290779" y="121874"/>
                  <a:pt x="282537" y="122486"/>
                </a:cubicBezTo>
                <a:cubicBezTo>
                  <a:pt x="269619" y="123077"/>
                  <a:pt x="258806" y="125374"/>
                  <a:pt x="250097" y="129375"/>
                </a:cubicBezTo>
                <a:cubicBezTo>
                  <a:pt x="242891" y="127416"/>
                  <a:pt x="236028" y="126436"/>
                  <a:pt x="229507" y="126436"/>
                </a:cubicBezTo>
                <a:cubicBezTo>
                  <a:pt x="225443" y="126436"/>
                  <a:pt x="218160" y="126763"/>
                  <a:pt x="207657" y="127416"/>
                </a:cubicBezTo>
                <a:cubicBezTo>
                  <a:pt x="194594" y="128069"/>
                  <a:pt x="184641" y="128396"/>
                  <a:pt x="177799" y="128396"/>
                </a:cubicBezTo>
                <a:cubicBezTo>
                  <a:pt x="165617" y="128396"/>
                  <a:pt x="159505" y="127421"/>
                  <a:pt x="159464" y="125472"/>
                </a:cubicBezTo>
                <a:cubicBezTo>
                  <a:pt x="159464" y="124653"/>
                  <a:pt x="159137" y="127851"/>
                  <a:pt x="158484" y="135067"/>
                </a:cubicBezTo>
                <a:cubicBezTo>
                  <a:pt x="158484" y="139598"/>
                  <a:pt x="157836" y="144471"/>
                  <a:pt x="156540" y="149685"/>
                </a:cubicBezTo>
                <a:cubicBezTo>
                  <a:pt x="155120" y="161173"/>
                  <a:pt x="154145" y="168544"/>
                  <a:pt x="153616" y="171800"/>
                </a:cubicBezTo>
                <a:cubicBezTo>
                  <a:pt x="153616" y="178787"/>
                  <a:pt x="154264" y="186651"/>
                  <a:pt x="155560" y="195391"/>
                </a:cubicBezTo>
                <a:lnTo>
                  <a:pt x="144830" y="214861"/>
                </a:lnTo>
                <a:lnTo>
                  <a:pt x="156540" y="205095"/>
                </a:lnTo>
                <a:lnTo>
                  <a:pt x="154285" y="243771"/>
                </a:lnTo>
                <a:cubicBezTo>
                  <a:pt x="153186" y="251537"/>
                  <a:pt x="152637" y="257576"/>
                  <a:pt x="152637" y="261889"/>
                </a:cubicBezTo>
                <a:cubicBezTo>
                  <a:pt x="152637" y="267404"/>
                  <a:pt x="152688" y="270286"/>
                  <a:pt x="152792" y="270535"/>
                </a:cubicBezTo>
                <a:lnTo>
                  <a:pt x="158313" y="274376"/>
                </a:lnTo>
                <a:lnTo>
                  <a:pt x="161827" y="263739"/>
                </a:lnTo>
                <a:cubicBezTo>
                  <a:pt x="181246" y="260494"/>
                  <a:pt x="201079" y="259162"/>
                  <a:pt x="221327" y="259743"/>
                </a:cubicBezTo>
                <a:cubicBezTo>
                  <a:pt x="244706" y="259743"/>
                  <a:pt x="266830" y="261370"/>
                  <a:pt x="287700" y="264626"/>
                </a:cubicBezTo>
                <a:lnTo>
                  <a:pt x="328974" y="271686"/>
                </a:lnTo>
                <a:cubicBezTo>
                  <a:pt x="347894" y="275014"/>
                  <a:pt x="360398" y="276958"/>
                  <a:pt x="366483" y="277518"/>
                </a:cubicBezTo>
                <a:cubicBezTo>
                  <a:pt x="375565" y="278047"/>
                  <a:pt x="384803" y="276678"/>
                  <a:pt x="394196" y="273412"/>
                </a:cubicBezTo>
                <a:cubicBezTo>
                  <a:pt x="419286" y="280442"/>
                  <a:pt x="442431" y="289259"/>
                  <a:pt x="463633" y="299865"/>
                </a:cubicBezTo>
                <a:cubicBezTo>
                  <a:pt x="488577" y="312337"/>
                  <a:pt x="507213" y="325888"/>
                  <a:pt x="519540" y="340516"/>
                </a:cubicBezTo>
                <a:cubicBezTo>
                  <a:pt x="524278" y="356773"/>
                  <a:pt x="529939" y="370842"/>
                  <a:pt x="536522" y="382723"/>
                </a:cubicBezTo>
                <a:cubicBezTo>
                  <a:pt x="539321" y="387368"/>
                  <a:pt x="544059" y="393941"/>
                  <a:pt x="550736" y="402442"/>
                </a:cubicBezTo>
                <a:cubicBezTo>
                  <a:pt x="560502" y="415972"/>
                  <a:pt x="566796" y="426935"/>
                  <a:pt x="569616" y="435333"/>
                </a:cubicBezTo>
                <a:cubicBezTo>
                  <a:pt x="574540" y="449361"/>
                  <a:pt x="576634" y="470013"/>
                  <a:pt x="575898" y="497290"/>
                </a:cubicBezTo>
                <a:lnTo>
                  <a:pt x="565417" y="510851"/>
                </a:lnTo>
                <a:lnTo>
                  <a:pt x="575183" y="531830"/>
                </a:lnTo>
                <a:cubicBezTo>
                  <a:pt x="572321" y="556950"/>
                  <a:pt x="558864" y="588690"/>
                  <a:pt x="534812" y="627051"/>
                </a:cubicBezTo>
                <a:cubicBezTo>
                  <a:pt x="513226" y="661948"/>
                  <a:pt x="486690" y="690117"/>
                  <a:pt x="455204" y="711557"/>
                </a:cubicBezTo>
                <a:cubicBezTo>
                  <a:pt x="451928" y="713775"/>
                  <a:pt x="446454" y="714164"/>
                  <a:pt x="438782" y="712723"/>
                </a:cubicBezTo>
                <a:cubicBezTo>
                  <a:pt x="437880" y="711811"/>
                  <a:pt x="436558" y="710919"/>
                  <a:pt x="434816" y="710048"/>
                </a:cubicBezTo>
                <a:lnTo>
                  <a:pt x="432858" y="708985"/>
                </a:lnTo>
                <a:lnTo>
                  <a:pt x="433681" y="715103"/>
                </a:lnTo>
                <a:cubicBezTo>
                  <a:pt x="406984" y="726424"/>
                  <a:pt x="380003" y="735081"/>
                  <a:pt x="352736" y="741073"/>
                </a:cubicBezTo>
                <a:cubicBezTo>
                  <a:pt x="325220" y="747035"/>
                  <a:pt x="301245" y="749300"/>
                  <a:pt x="280811" y="747869"/>
                </a:cubicBezTo>
                <a:cubicBezTo>
                  <a:pt x="269811" y="741400"/>
                  <a:pt x="259334" y="737885"/>
                  <a:pt x="249382" y="737325"/>
                </a:cubicBezTo>
                <a:cubicBezTo>
                  <a:pt x="243814" y="737325"/>
                  <a:pt x="232882" y="738627"/>
                  <a:pt x="216584" y="741229"/>
                </a:cubicBezTo>
                <a:lnTo>
                  <a:pt x="168530" y="748056"/>
                </a:lnTo>
                <a:cubicBezTo>
                  <a:pt x="160889" y="738300"/>
                  <a:pt x="154218" y="733422"/>
                  <a:pt x="148515" y="733422"/>
                </a:cubicBezTo>
                <a:cubicBezTo>
                  <a:pt x="146193" y="733422"/>
                  <a:pt x="144648" y="738300"/>
                  <a:pt x="143881" y="748056"/>
                </a:cubicBezTo>
                <a:lnTo>
                  <a:pt x="124177" y="746112"/>
                </a:lnTo>
                <a:cubicBezTo>
                  <a:pt x="106397" y="743354"/>
                  <a:pt x="92494" y="741384"/>
                  <a:pt x="82469" y="740202"/>
                </a:cubicBezTo>
                <a:cubicBezTo>
                  <a:pt x="66990" y="739580"/>
                  <a:pt x="39500" y="739269"/>
                  <a:pt x="0" y="739269"/>
                </a:cubicBezTo>
                <a:cubicBezTo>
                  <a:pt x="4655" y="719851"/>
                  <a:pt x="7604" y="702651"/>
                  <a:pt x="8848" y="687670"/>
                </a:cubicBezTo>
                <a:cubicBezTo>
                  <a:pt x="10103" y="669184"/>
                  <a:pt x="8455" y="641368"/>
                  <a:pt x="3903" y="604221"/>
                </a:cubicBezTo>
                <a:cubicBezTo>
                  <a:pt x="16251" y="604874"/>
                  <a:pt x="26722" y="605201"/>
                  <a:pt x="35317" y="605201"/>
                </a:cubicBezTo>
                <a:cubicBezTo>
                  <a:pt x="40521" y="605201"/>
                  <a:pt x="48655" y="605201"/>
                  <a:pt x="59717" y="605201"/>
                </a:cubicBezTo>
                <a:cubicBezTo>
                  <a:pt x="78856" y="605201"/>
                  <a:pt x="93904" y="605590"/>
                  <a:pt x="104863" y="606367"/>
                </a:cubicBezTo>
                <a:cubicBezTo>
                  <a:pt x="121482" y="607052"/>
                  <a:pt x="137075" y="610582"/>
                  <a:pt x="151641" y="616958"/>
                </a:cubicBezTo>
                <a:lnTo>
                  <a:pt x="154285" y="633489"/>
                </a:lnTo>
                <a:lnTo>
                  <a:pt x="159977" y="618855"/>
                </a:lnTo>
                <a:lnTo>
                  <a:pt x="211918" y="621032"/>
                </a:lnTo>
                <a:cubicBezTo>
                  <a:pt x="235297" y="622266"/>
                  <a:pt x="253047" y="622582"/>
                  <a:pt x="265166" y="621981"/>
                </a:cubicBezTo>
                <a:cubicBezTo>
                  <a:pt x="285850" y="621338"/>
                  <a:pt x="306891" y="618668"/>
                  <a:pt x="328289" y="613972"/>
                </a:cubicBezTo>
                <a:cubicBezTo>
                  <a:pt x="341435" y="613972"/>
                  <a:pt x="351865" y="612489"/>
                  <a:pt x="359579" y="609524"/>
                </a:cubicBezTo>
                <a:cubicBezTo>
                  <a:pt x="366421" y="607233"/>
                  <a:pt x="369843" y="601634"/>
                  <a:pt x="369843" y="592729"/>
                </a:cubicBezTo>
                <a:cubicBezTo>
                  <a:pt x="385684" y="588779"/>
                  <a:pt x="398369" y="581133"/>
                  <a:pt x="407897" y="569790"/>
                </a:cubicBezTo>
                <a:cubicBezTo>
                  <a:pt x="421333" y="549698"/>
                  <a:pt x="430462" y="528502"/>
                  <a:pt x="435283" y="506201"/>
                </a:cubicBezTo>
                <a:cubicBezTo>
                  <a:pt x="437844" y="484616"/>
                  <a:pt x="428088" y="459899"/>
                  <a:pt x="406015" y="432052"/>
                </a:cubicBezTo>
                <a:cubicBezTo>
                  <a:pt x="384181" y="402660"/>
                  <a:pt x="362150" y="391867"/>
                  <a:pt x="339922" y="399674"/>
                </a:cubicBezTo>
                <a:lnTo>
                  <a:pt x="313453" y="391525"/>
                </a:lnTo>
                <a:cubicBezTo>
                  <a:pt x="293807" y="385823"/>
                  <a:pt x="279074" y="382360"/>
                  <a:pt x="269256" y="381137"/>
                </a:cubicBezTo>
                <a:cubicBezTo>
                  <a:pt x="254161" y="379188"/>
                  <a:pt x="240336" y="382116"/>
                  <a:pt x="227781" y="389923"/>
                </a:cubicBezTo>
                <a:cubicBezTo>
                  <a:pt x="221591" y="389923"/>
                  <a:pt x="215899" y="389597"/>
                  <a:pt x="210705" y="388943"/>
                </a:cubicBezTo>
                <a:cubicBezTo>
                  <a:pt x="206776" y="388187"/>
                  <a:pt x="200856" y="386834"/>
                  <a:pt x="192946" y="384885"/>
                </a:cubicBezTo>
                <a:cubicBezTo>
                  <a:pt x="174408" y="380437"/>
                  <a:pt x="162278" y="378529"/>
                  <a:pt x="156555" y="379162"/>
                </a:cubicBezTo>
                <a:cubicBezTo>
                  <a:pt x="149391" y="379493"/>
                  <a:pt x="145809" y="385683"/>
                  <a:pt x="145809" y="397730"/>
                </a:cubicBezTo>
                <a:cubicBezTo>
                  <a:pt x="124618" y="396424"/>
                  <a:pt x="105391" y="396413"/>
                  <a:pt x="88129" y="397699"/>
                </a:cubicBezTo>
                <a:cubicBezTo>
                  <a:pt x="68887" y="398342"/>
                  <a:pt x="46016" y="400628"/>
                  <a:pt x="19517" y="404557"/>
                </a:cubicBezTo>
                <a:cubicBezTo>
                  <a:pt x="21497" y="382578"/>
                  <a:pt x="22808" y="362973"/>
                  <a:pt x="23451" y="345742"/>
                </a:cubicBezTo>
                <a:cubicBezTo>
                  <a:pt x="24073" y="335073"/>
                  <a:pt x="24384" y="316557"/>
                  <a:pt x="24384" y="290192"/>
                </a:cubicBezTo>
                <a:lnTo>
                  <a:pt x="24384" y="287144"/>
                </a:lnTo>
                <a:cubicBezTo>
                  <a:pt x="28417" y="277751"/>
                  <a:pt x="30698" y="270898"/>
                  <a:pt x="31227" y="266585"/>
                </a:cubicBezTo>
                <a:cubicBezTo>
                  <a:pt x="32523" y="260064"/>
                  <a:pt x="29921" y="253470"/>
                  <a:pt x="23420" y="246804"/>
                </a:cubicBezTo>
                <a:cubicBezTo>
                  <a:pt x="27360" y="224037"/>
                  <a:pt x="30325" y="196371"/>
                  <a:pt x="32315" y="163806"/>
                </a:cubicBezTo>
                <a:cubicBezTo>
                  <a:pt x="34835" y="129676"/>
                  <a:pt x="33928" y="109630"/>
                  <a:pt x="29594" y="103669"/>
                </a:cubicBezTo>
                <a:cubicBezTo>
                  <a:pt x="28775" y="98019"/>
                  <a:pt x="27520" y="92648"/>
                  <a:pt x="25831" y="87558"/>
                </a:cubicBezTo>
                <a:cubicBezTo>
                  <a:pt x="24400" y="83255"/>
                  <a:pt x="22062" y="76874"/>
                  <a:pt x="18817" y="68414"/>
                </a:cubicBezTo>
                <a:cubicBezTo>
                  <a:pt x="15033" y="57103"/>
                  <a:pt x="12094" y="48301"/>
                  <a:pt x="9999" y="42008"/>
                </a:cubicBezTo>
                <a:cubicBezTo>
                  <a:pt x="7884" y="31008"/>
                  <a:pt x="8159" y="19666"/>
                  <a:pt x="10823" y="7981"/>
                </a:cubicBezTo>
                <a:lnTo>
                  <a:pt x="21896" y="7981"/>
                </a:lnTo>
                <a:cubicBezTo>
                  <a:pt x="52439" y="9930"/>
                  <a:pt x="75782" y="10905"/>
                  <a:pt x="91924" y="10905"/>
                </a:cubicBezTo>
                <a:cubicBezTo>
                  <a:pt x="115075" y="10905"/>
                  <a:pt x="134053" y="9277"/>
                  <a:pt x="148857" y="6022"/>
                </a:cubicBezTo>
                <a:lnTo>
                  <a:pt x="161050" y="23595"/>
                </a:lnTo>
                <a:lnTo>
                  <a:pt x="180240" y="7981"/>
                </a:lnTo>
                <a:cubicBezTo>
                  <a:pt x="200426" y="10003"/>
                  <a:pt x="223146" y="10376"/>
                  <a:pt x="248402" y="9101"/>
                </a:cubicBezTo>
                <a:cubicBezTo>
                  <a:pt x="263497" y="8479"/>
                  <a:pt x="285202" y="6882"/>
                  <a:pt x="313515" y="4311"/>
                </a:cubicBezTo>
                <a:cubicBezTo>
                  <a:pt x="331659" y="2362"/>
                  <a:pt x="344515" y="1051"/>
                  <a:pt x="352083" y="377"/>
                </a:cubicBezTo>
                <a:cubicBezTo>
                  <a:pt x="359216" y="-2"/>
                  <a:pt x="365320" y="-95"/>
                  <a:pt x="370395" y="97"/>
                </a:cubicBezTo>
                <a:close/>
              </a:path>
            </a:pathLst>
          </a:custGeom>
          <a:solidFill>
            <a:schemeClr val="accent5"/>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8000" b="1" dirty="0">
              <a:ln w="12700">
                <a:noFill/>
              </a:ln>
              <a:solidFill>
                <a:schemeClr val="tx1">
                  <a:lumMod val="75000"/>
                  <a:lumOff val="25000"/>
                </a:schemeClr>
              </a:solidFill>
              <a:latin typeface="Bernard MT Condensed" panose="02050806060905020404" pitchFamily="18" charset="0"/>
              <a:ea typeface="HY목각파임B" panose="02030600000101010101" pitchFamily="18" charset="-127"/>
              <a:cs typeface="Arial" pitchFamily="34" charset="0"/>
            </a:endParaRPr>
          </a:p>
        </p:txBody>
      </p:sp>
      <p:sp>
        <p:nvSpPr>
          <p:cNvPr id="62" name="TextBox 61">
            <a:extLst>
              <a:ext uri="{FF2B5EF4-FFF2-40B4-BE49-F238E27FC236}">
                <a16:creationId xmlns:a16="http://schemas.microsoft.com/office/drawing/2014/main" id="{0B6BB606-5127-4F07-884B-4BBA43393425}"/>
              </a:ext>
            </a:extLst>
          </p:cNvPr>
          <p:cNvSpPr txBox="1"/>
          <p:nvPr/>
        </p:nvSpPr>
        <p:spPr>
          <a:xfrm>
            <a:off x="2712285" y="4299372"/>
            <a:ext cx="1688725" cy="1600438"/>
          </a:xfrm>
          <a:prstGeom prst="rect">
            <a:avLst/>
          </a:prstGeom>
          <a:noFill/>
        </p:spPr>
        <p:txBody>
          <a:bodyPr wrap="square" rtlCol="0">
            <a:spAutoFit/>
          </a:bodyPr>
          <a:lstStyle/>
          <a:p>
            <a:r>
              <a:rPr lang="en-US" altLang="ko-KR" sz="1400" b="1" dirty="0" err="1">
                <a:solidFill>
                  <a:schemeClr val="tx1">
                    <a:lumMod val="85000"/>
                    <a:lumOff val="15000"/>
                  </a:schemeClr>
                </a:solidFill>
                <a:cs typeface="Arial" pitchFamily="34" charset="0"/>
              </a:rPr>
              <a:t>Menciptakan</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kemudahan</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kecepatan</a:t>
            </a:r>
            <a:r>
              <a:rPr lang="en-US" altLang="ko-KR" sz="1400" b="1" dirty="0">
                <a:solidFill>
                  <a:schemeClr val="tx1">
                    <a:lumMod val="85000"/>
                    <a:lumOff val="15000"/>
                  </a:schemeClr>
                </a:solidFill>
                <a:cs typeface="Arial" pitchFamily="34" charset="0"/>
              </a:rPr>
              <a:t>, dan </a:t>
            </a:r>
            <a:r>
              <a:rPr lang="en-US" altLang="ko-KR" sz="1400" b="1" dirty="0" err="1">
                <a:solidFill>
                  <a:schemeClr val="tx1">
                    <a:lumMod val="85000"/>
                    <a:lumOff val="15000"/>
                  </a:schemeClr>
                </a:solidFill>
                <a:cs typeface="Arial" pitchFamily="34" charset="0"/>
              </a:rPr>
              <a:t>transparansi</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pelayanan</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bagi</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masyarakat</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atau</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pengguna</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layanan</a:t>
            </a:r>
            <a:r>
              <a:rPr lang="en-US" altLang="ko-KR" sz="1400" b="1" dirty="0">
                <a:solidFill>
                  <a:schemeClr val="tx1">
                    <a:lumMod val="85000"/>
                    <a:lumOff val="15000"/>
                  </a:schemeClr>
                </a:solidFill>
                <a:cs typeface="Arial" pitchFamily="34" charset="0"/>
              </a:rPr>
              <a:t>;</a:t>
            </a:r>
          </a:p>
        </p:txBody>
      </p:sp>
      <p:sp>
        <p:nvSpPr>
          <p:cNvPr id="65" name="TextBox 64">
            <a:extLst>
              <a:ext uri="{FF2B5EF4-FFF2-40B4-BE49-F238E27FC236}">
                <a16:creationId xmlns:a16="http://schemas.microsoft.com/office/drawing/2014/main" id="{D44D7D88-4480-46A3-8A2F-4C2499076431}"/>
              </a:ext>
            </a:extLst>
          </p:cNvPr>
          <p:cNvSpPr txBox="1"/>
          <p:nvPr/>
        </p:nvSpPr>
        <p:spPr>
          <a:xfrm>
            <a:off x="4729136" y="2076169"/>
            <a:ext cx="1827207" cy="2246769"/>
          </a:xfrm>
          <a:prstGeom prst="rect">
            <a:avLst/>
          </a:prstGeom>
          <a:noFill/>
        </p:spPr>
        <p:txBody>
          <a:bodyPr wrap="square" rtlCol="0">
            <a:spAutoFit/>
          </a:bodyPr>
          <a:lstStyle/>
          <a:p>
            <a:r>
              <a:rPr lang="en-US" altLang="ko-KR" sz="1400" b="1" dirty="0" err="1">
                <a:solidFill>
                  <a:schemeClr val="tx1">
                    <a:lumMod val="85000"/>
                    <a:lumOff val="15000"/>
                  </a:schemeClr>
                </a:solidFill>
                <a:cs typeface="Arial" pitchFamily="34" charset="0"/>
              </a:rPr>
              <a:t>Menciptakan</a:t>
            </a:r>
            <a:r>
              <a:rPr lang="en-US" altLang="ko-KR" sz="1400" b="1" dirty="0">
                <a:solidFill>
                  <a:schemeClr val="tx1">
                    <a:lumMod val="85000"/>
                    <a:lumOff val="15000"/>
                  </a:schemeClr>
                </a:solidFill>
                <a:cs typeface="Arial" pitchFamily="34" charset="0"/>
              </a:rPr>
              <a:t> program-program yang </a:t>
            </a:r>
            <a:r>
              <a:rPr lang="en-US" altLang="ko-KR" sz="1400" b="1" dirty="0" err="1">
                <a:solidFill>
                  <a:schemeClr val="tx1">
                    <a:lumMod val="85000"/>
                    <a:lumOff val="15000"/>
                  </a:schemeClr>
                </a:solidFill>
                <a:cs typeface="Arial" pitchFamily="34" charset="0"/>
              </a:rPr>
              <a:t>menyentuh</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yaitu</a:t>
            </a:r>
            <a:r>
              <a:rPr lang="en-US" altLang="ko-KR" sz="1400" b="1" dirty="0">
                <a:solidFill>
                  <a:schemeClr val="tx1">
                    <a:lumMod val="85000"/>
                    <a:lumOff val="15000"/>
                  </a:schemeClr>
                </a:solidFill>
                <a:cs typeface="Arial" pitchFamily="34" charset="0"/>
              </a:rPr>
              <a:t> program yang </a:t>
            </a:r>
            <a:r>
              <a:rPr lang="en-US" altLang="ko-KR" sz="1400" b="1" dirty="0" err="1">
                <a:solidFill>
                  <a:schemeClr val="tx1">
                    <a:lumMod val="85000"/>
                    <a:lumOff val="15000"/>
                  </a:schemeClr>
                </a:solidFill>
                <a:cs typeface="Arial" pitchFamily="34" charset="0"/>
              </a:rPr>
              <a:t>mampu</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menjawab</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kebutuhan</a:t>
            </a:r>
            <a:r>
              <a:rPr lang="en-US" altLang="ko-KR" sz="1400" b="1" dirty="0">
                <a:solidFill>
                  <a:schemeClr val="tx1">
                    <a:lumMod val="85000"/>
                    <a:lumOff val="15000"/>
                  </a:schemeClr>
                </a:solidFill>
                <a:cs typeface="Arial" pitchFamily="34" charset="0"/>
              </a:rPr>
              <a:t> dan </a:t>
            </a:r>
            <a:r>
              <a:rPr lang="en-US" altLang="ko-KR" sz="1400" b="1" dirty="0" err="1">
                <a:solidFill>
                  <a:schemeClr val="tx1">
                    <a:lumMod val="85000"/>
                    <a:lumOff val="15000"/>
                  </a:schemeClr>
                </a:solidFill>
                <a:cs typeface="Arial" pitchFamily="34" charset="0"/>
              </a:rPr>
              <a:t>mendekatkan</a:t>
            </a:r>
            <a:r>
              <a:rPr lang="en-US" altLang="ko-KR" sz="1400" b="1" dirty="0">
                <a:solidFill>
                  <a:schemeClr val="tx1">
                    <a:lumMod val="85000"/>
                    <a:lumOff val="15000"/>
                  </a:schemeClr>
                </a:solidFill>
                <a:cs typeface="Arial" pitchFamily="34" charset="0"/>
              </a:rPr>
              <a:t> unit </a:t>
            </a:r>
            <a:r>
              <a:rPr lang="en-US" altLang="ko-KR" sz="1400" b="1" dirty="0" err="1">
                <a:solidFill>
                  <a:schemeClr val="tx1">
                    <a:lumMod val="85000"/>
                    <a:lumOff val="15000"/>
                  </a:schemeClr>
                </a:solidFill>
                <a:cs typeface="Arial" pitchFamily="34" charset="0"/>
              </a:rPr>
              <a:t>kerja</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kepada</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masyarakat</a:t>
            </a:r>
            <a:r>
              <a:rPr lang="en-US" altLang="ko-KR" sz="1400" b="1" dirty="0">
                <a:solidFill>
                  <a:schemeClr val="tx1">
                    <a:lumMod val="85000"/>
                    <a:lumOff val="15000"/>
                  </a:schemeClr>
                </a:solidFill>
                <a:cs typeface="Arial" pitchFamily="34" charset="0"/>
              </a:rPr>
              <a:t>/</a:t>
            </a:r>
          </a:p>
          <a:p>
            <a:r>
              <a:rPr lang="en-US" altLang="ko-KR" sz="1400" b="1" dirty="0" err="1">
                <a:solidFill>
                  <a:schemeClr val="tx1">
                    <a:lumMod val="85000"/>
                    <a:lumOff val="15000"/>
                  </a:schemeClr>
                </a:solidFill>
                <a:cs typeface="Arial" pitchFamily="34" charset="0"/>
              </a:rPr>
              <a:t>pengguna</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layanan</a:t>
            </a:r>
            <a:r>
              <a:rPr lang="en-US" altLang="ko-KR" sz="1400" b="1" dirty="0">
                <a:solidFill>
                  <a:schemeClr val="tx1">
                    <a:lumMod val="85000"/>
                    <a:lumOff val="15000"/>
                  </a:schemeClr>
                </a:solidFill>
                <a:cs typeface="Arial" pitchFamily="34" charset="0"/>
              </a:rPr>
              <a:t>;</a:t>
            </a:r>
          </a:p>
        </p:txBody>
      </p:sp>
      <p:sp>
        <p:nvSpPr>
          <p:cNvPr id="68" name="TextBox 67">
            <a:extLst>
              <a:ext uri="{FF2B5EF4-FFF2-40B4-BE49-F238E27FC236}">
                <a16:creationId xmlns:a16="http://schemas.microsoft.com/office/drawing/2014/main" id="{AE143240-3EA1-4156-8D7E-3B611D0F4B1A}"/>
              </a:ext>
            </a:extLst>
          </p:cNvPr>
          <p:cNvSpPr txBox="1"/>
          <p:nvPr/>
        </p:nvSpPr>
        <p:spPr>
          <a:xfrm>
            <a:off x="8847993" y="2140094"/>
            <a:ext cx="1769290" cy="2031325"/>
          </a:xfrm>
          <a:prstGeom prst="rect">
            <a:avLst/>
          </a:prstGeom>
          <a:noFill/>
        </p:spPr>
        <p:txBody>
          <a:bodyPr wrap="square" rtlCol="0">
            <a:spAutoFit/>
          </a:bodyPr>
          <a:lstStyle/>
          <a:p>
            <a:r>
              <a:rPr lang="en-US" altLang="ko-KR" sz="1400" b="1" dirty="0" err="1">
                <a:solidFill>
                  <a:schemeClr val="tx1">
                    <a:lumMod val="85000"/>
                    <a:lumOff val="15000"/>
                  </a:schemeClr>
                </a:solidFill>
                <a:cs typeface="Arial" pitchFamily="34" charset="0"/>
              </a:rPr>
              <a:t>Menetapkan</a:t>
            </a:r>
            <a:r>
              <a:rPr lang="en-US" altLang="ko-KR" sz="1400" b="1" dirty="0">
                <a:solidFill>
                  <a:schemeClr val="tx1">
                    <a:lumMod val="85000"/>
                    <a:lumOff val="15000"/>
                  </a:schemeClr>
                </a:solidFill>
                <a:cs typeface="Arial" pitchFamily="34" charset="0"/>
              </a:rPr>
              <a:t> strategi </a:t>
            </a:r>
            <a:r>
              <a:rPr lang="en-US" altLang="ko-KR" sz="1400" b="1" dirty="0" err="1">
                <a:solidFill>
                  <a:schemeClr val="tx1">
                    <a:lumMod val="85000"/>
                    <a:lumOff val="15000"/>
                  </a:schemeClr>
                </a:solidFill>
                <a:cs typeface="Arial" pitchFamily="34" charset="0"/>
              </a:rPr>
              <a:t>komunikasi</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publik</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terbaik</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untuk</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memastikan</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bahwa</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setiap</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perubahan</a:t>
            </a:r>
            <a:r>
              <a:rPr lang="en-US" altLang="ko-KR" sz="1400" b="1" dirty="0">
                <a:solidFill>
                  <a:schemeClr val="tx1">
                    <a:lumMod val="85000"/>
                    <a:lumOff val="15000"/>
                  </a:schemeClr>
                </a:solidFill>
                <a:cs typeface="Arial" pitchFamily="34" charset="0"/>
              </a:rPr>
              <a:t> yang </a:t>
            </a:r>
            <a:r>
              <a:rPr lang="en-US" altLang="ko-KR" sz="1400" b="1" dirty="0" err="1">
                <a:solidFill>
                  <a:schemeClr val="tx1">
                    <a:lumMod val="85000"/>
                    <a:lumOff val="15000"/>
                  </a:schemeClr>
                </a:solidFill>
                <a:cs typeface="Arial" pitchFamily="34" charset="0"/>
              </a:rPr>
              <a:t>dilakukan</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telah</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diketahui</a:t>
            </a:r>
            <a:r>
              <a:rPr lang="en-US" altLang="ko-KR" sz="1400" b="1" dirty="0">
                <a:solidFill>
                  <a:schemeClr val="tx1">
                    <a:lumMod val="85000"/>
                    <a:lumOff val="15000"/>
                  </a:schemeClr>
                </a:solidFill>
                <a:cs typeface="Arial" pitchFamily="34" charset="0"/>
              </a:rPr>
              <a:t> dan delivered </a:t>
            </a:r>
            <a:r>
              <a:rPr lang="en-US" altLang="ko-KR" sz="1400" b="1" dirty="0" err="1">
                <a:solidFill>
                  <a:schemeClr val="tx1">
                    <a:lumMod val="85000"/>
                    <a:lumOff val="15000"/>
                  </a:schemeClr>
                </a:solidFill>
                <a:cs typeface="Arial" pitchFamily="34" charset="0"/>
              </a:rPr>
              <a:t>kepada</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masyarakat</a:t>
            </a:r>
            <a:r>
              <a:rPr lang="en-US" altLang="ko-KR" sz="1400" b="1" dirty="0">
                <a:solidFill>
                  <a:schemeClr val="tx1">
                    <a:lumMod val="85000"/>
                    <a:lumOff val="15000"/>
                  </a:schemeClr>
                </a:solidFill>
                <a:cs typeface="Arial" pitchFamily="34" charset="0"/>
              </a:rPr>
              <a:t>.</a:t>
            </a:r>
          </a:p>
        </p:txBody>
      </p:sp>
      <p:sp>
        <p:nvSpPr>
          <p:cNvPr id="71" name="TextBox 70">
            <a:extLst>
              <a:ext uri="{FF2B5EF4-FFF2-40B4-BE49-F238E27FC236}">
                <a16:creationId xmlns:a16="http://schemas.microsoft.com/office/drawing/2014/main" id="{26C77F72-3F88-4F79-82A4-003CE4B8B69C}"/>
              </a:ext>
            </a:extLst>
          </p:cNvPr>
          <p:cNvSpPr txBox="1"/>
          <p:nvPr/>
        </p:nvSpPr>
        <p:spPr>
          <a:xfrm>
            <a:off x="714799" y="2337885"/>
            <a:ext cx="1769290" cy="1600438"/>
          </a:xfrm>
          <a:prstGeom prst="rect">
            <a:avLst/>
          </a:prstGeom>
          <a:noFill/>
        </p:spPr>
        <p:txBody>
          <a:bodyPr wrap="square" rtlCol="0">
            <a:spAutoFit/>
          </a:bodyPr>
          <a:lstStyle/>
          <a:p>
            <a:r>
              <a:rPr lang="en-US" altLang="ko-KR" sz="1400" b="1" dirty="0" err="1">
                <a:solidFill>
                  <a:schemeClr val="tx1">
                    <a:lumMod val="85000"/>
                    <a:lumOff val="15000"/>
                  </a:schemeClr>
                </a:solidFill>
                <a:cs typeface="Arial" pitchFamily="34" charset="0"/>
              </a:rPr>
              <a:t>Membangun</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komitmen</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nyata</a:t>
            </a:r>
            <a:r>
              <a:rPr lang="en-US" altLang="ko-KR" sz="1400" b="1" dirty="0">
                <a:solidFill>
                  <a:schemeClr val="tx1">
                    <a:lumMod val="85000"/>
                    <a:lumOff val="15000"/>
                  </a:schemeClr>
                </a:solidFill>
                <a:cs typeface="Arial" pitchFamily="34" charset="0"/>
              </a:rPr>
              <a:t> dan </a:t>
            </a:r>
            <a:r>
              <a:rPr lang="en-US" altLang="ko-KR" sz="1400" b="1" dirty="0" err="1">
                <a:solidFill>
                  <a:schemeClr val="tx1">
                    <a:lumMod val="85000"/>
                    <a:lumOff val="15000"/>
                  </a:schemeClr>
                </a:solidFill>
                <a:cs typeface="Arial" pitchFamily="34" charset="0"/>
              </a:rPr>
              <a:t>semangat</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perubahan</a:t>
            </a:r>
            <a:r>
              <a:rPr lang="en-US" altLang="ko-KR" sz="1400" b="1" dirty="0">
                <a:solidFill>
                  <a:schemeClr val="tx1">
                    <a:lumMod val="85000"/>
                    <a:lumOff val="15000"/>
                  </a:schemeClr>
                </a:solidFill>
                <a:cs typeface="Arial" pitchFamily="34" charset="0"/>
              </a:rPr>
              <a:t> yang </a:t>
            </a:r>
            <a:r>
              <a:rPr lang="en-US" altLang="ko-KR" sz="1400" b="1" dirty="0" err="1">
                <a:solidFill>
                  <a:schemeClr val="tx1">
                    <a:lumMod val="85000"/>
                    <a:lumOff val="15000"/>
                  </a:schemeClr>
                </a:solidFill>
                <a:cs typeface="Arial" pitchFamily="34" charset="0"/>
              </a:rPr>
              <a:t>besar</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dari</a:t>
            </a:r>
            <a:r>
              <a:rPr lang="en-US" altLang="ko-KR" sz="1400" b="1" dirty="0">
                <a:solidFill>
                  <a:schemeClr val="tx1">
                    <a:lumMod val="85000"/>
                    <a:lumOff val="15000"/>
                  </a:schemeClr>
                </a:solidFill>
                <a:cs typeface="Arial" pitchFamily="34" charset="0"/>
              </a:rPr>
              <a:t> level </a:t>
            </a:r>
            <a:r>
              <a:rPr lang="en-US" altLang="ko-KR" sz="1400" b="1" dirty="0" err="1">
                <a:solidFill>
                  <a:schemeClr val="tx1">
                    <a:lumMod val="85000"/>
                    <a:lumOff val="15000"/>
                  </a:schemeClr>
                </a:solidFill>
                <a:cs typeface="Arial" pitchFamily="34" charset="0"/>
              </a:rPr>
              <a:t>pimpinan</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tertinggi</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hingga</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seluruh</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jajaran</a:t>
            </a:r>
            <a:r>
              <a:rPr lang="en-US" altLang="ko-KR" sz="1400" b="1" dirty="0">
                <a:solidFill>
                  <a:schemeClr val="tx1">
                    <a:lumMod val="85000"/>
                    <a:lumOff val="15000"/>
                  </a:schemeClr>
                </a:solidFill>
                <a:cs typeface="Arial" pitchFamily="34" charset="0"/>
              </a:rPr>
              <a:t>;   </a:t>
            </a:r>
            <a:endParaRPr lang="ko-KR" altLang="en-US" sz="1400" b="1" dirty="0">
              <a:solidFill>
                <a:schemeClr val="tx1">
                  <a:lumMod val="85000"/>
                  <a:lumOff val="15000"/>
                </a:schemeClr>
              </a:solidFill>
              <a:cs typeface="Arial" pitchFamily="34" charset="0"/>
            </a:endParaRPr>
          </a:p>
        </p:txBody>
      </p:sp>
      <p:sp>
        <p:nvSpPr>
          <p:cNvPr id="74" name="TextBox 73">
            <a:extLst>
              <a:ext uri="{FF2B5EF4-FFF2-40B4-BE49-F238E27FC236}">
                <a16:creationId xmlns:a16="http://schemas.microsoft.com/office/drawing/2014/main" id="{544113C1-FED7-42BB-9923-9B20AF1E06E8}"/>
              </a:ext>
            </a:extLst>
          </p:cNvPr>
          <p:cNvSpPr txBox="1"/>
          <p:nvPr/>
        </p:nvSpPr>
        <p:spPr>
          <a:xfrm>
            <a:off x="6784051" y="4366843"/>
            <a:ext cx="1886201" cy="1600438"/>
          </a:xfrm>
          <a:prstGeom prst="rect">
            <a:avLst/>
          </a:prstGeom>
          <a:noFill/>
        </p:spPr>
        <p:txBody>
          <a:bodyPr wrap="square" rtlCol="0">
            <a:spAutoFit/>
          </a:bodyPr>
          <a:lstStyle/>
          <a:p>
            <a:r>
              <a:rPr lang="en-US" altLang="ko-KR" sz="1400" b="1" dirty="0" err="1">
                <a:solidFill>
                  <a:schemeClr val="tx1">
                    <a:lumMod val="85000"/>
                    <a:lumOff val="15000"/>
                  </a:schemeClr>
                </a:solidFill>
                <a:cs typeface="Arial" pitchFamily="34" charset="0"/>
              </a:rPr>
              <a:t>Melaksanakan</a:t>
            </a:r>
            <a:r>
              <a:rPr lang="en-US" altLang="ko-KR" sz="1400" b="1" dirty="0">
                <a:solidFill>
                  <a:schemeClr val="tx1">
                    <a:lumMod val="85000"/>
                    <a:lumOff val="15000"/>
                  </a:schemeClr>
                </a:solidFill>
                <a:cs typeface="Arial" pitchFamily="34" charset="0"/>
              </a:rPr>
              <a:t> monitoring dan </a:t>
            </a:r>
            <a:r>
              <a:rPr lang="en-US" altLang="ko-KR" sz="1400" b="1" dirty="0" err="1">
                <a:solidFill>
                  <a:schemeClr val="tx1">
                    <a:lumMod val="85000"/>
                    <a:lumOff val="15000"/>
                  </a:schemeClr>
                </a:solidFill>
                <a:cs typeface="Arial" pitchFamily="34" charset="0"/>
              </a:rPr>
              <a:t>evaluasi</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secara</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konsisten</a:t>
            </a:r>
            <a:r>
              <a:rPr lang="en-US" altLang="ko-KR" sz="1400" b="1" dirty="0">
                <a:solidFill>
                  <a:schemeClr val="tx1">
                    <a:lumMod val="85000"/>
                    <a:lumOff val="15000"/>
                  </a:schemeClr>
                </a:solidFill>
                <a:cs typeface="Arial" pitchFamily="34" charset="0"/>
              </a:rPr>
              <a:t> dan </a:t>
            </a:r>
            <a:r>
              <a:rPr lang="en-US" altLang="ko-KR" sz="1400" b="1" dirty="0" err="1">
                <a:solidFill>
                  <a:schemeClr val="tx1">
                    <a:lumMod val="85000"/>
                    <a:lumOff val="15000"/>
                  </a:schemeClr>
                </a:solidFill>
                <a:cs typeface="Arial" pitchFamily="34" charset="0"/>
              </a:rPr>
              <a:t>berkelanjutan</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terhadap</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pelaksanaan</a:t>
            </a:r>
            <a:r>
              <a:rPr lang="en-US" altLang="ko-KR" sz="1400" b="1" dirty="0">
                <a:solidFill>
                  <a:schemeClr val="tx1">
                    <a:lumMod val="85000"/>
                    <a:lumOff val="15000"/>
                  </a:schemeClr>
                </a:solidFill>
                <a:cs typeface="Arial" pitchFamily="34" charset="0"/>
              </a:rPr>
              <a:t> ZI; </a:t>
            </a:r>
          </a:p>
        </p:txBody>
      </p:sp>
      <p:sp>
        <p:nvSpPr>
          <p:cNvPr id="76" name="Isosceles Triangle 75">
            <a:extLst>
              <a:ext uri="{FF2B5EF4-FFF2-40B4-BE49-F238E27FC236}">
                <a16:creationId xmlns:a16="http://schemas.microsoft.com/office/drawing/2014/main" id="{0D9B1236-E4B0-40DB-8330-017A78469559}"/>
              </a:ext>
            </a:extLst>
          </p:cNvPr>
          <p:cNvSpPr/>
          <p:nvPr/>
        </p:nvSpPr>
        <p:spPr>
          <a:xfrm rot="5400000">
            <a:off x="2307437" y="4318037"/>
            <a:ext cx="302409" cy="26069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93C4884C-F828-408C-B3EB-8DF96FE436D3}"/>
              </a:ext>
            </a:extLst>
          </p:cNvPr>
          <p:cNvSpPr/>
          <p:nvPr/>
        </p:nvSpPr>
        <p:spPr>
          <a:xfrm>
            <a:off x="5058942" y="4469243"/>
            <a:ext cx="302409" cy="260698"/>
          </a:xfrm>
          <a:prstGeom prst="triangl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B0E6792F-7AA7-42C1-8768-A3DA99A3C042}"/>
              </a:ext>
            </a:extLst>
          </p:cNvPr>
          <p:cNvSpPr/>
          <p:nvPr/>
        </p:nvSpPr>
        <p:spPr>
          <a:xfrm rot="10800000">
            <a:off x="7111483" y="3491195"/>
            <a:ext cx="302409" cy="26069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A898B509-1E83-433B-BFC4-6EFFFB43D0E9}"/>
              </a:ext>
            </a:extLst>
          </p:cNvPr>
          <p:cNvSpPr/>
          <p:nvPr/>
        </p:nvSpPr>
        <p:spPr>
          <a:xfrm rot="5400000">
            <a:off x="8427716" y="3621545"/>
            <a:ext cx="302409" cy="260698"/>
          </a:xfrm>
          <a:prstGeom prst="triangl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66727"/>
      </p:ext>
    </p:extLst>
  </p:cSld>
  <p:clrMapOvr>
    <a:masterClrMapping/>
  </p:clrMapOvr>
  <mc:AlternateContent xmlns:mc="http://schemas.openxmlformats.org/markup-compatibility/2006" xmlns:p14="http://schemas.microsoft.com/office/powerpoint/2010/main">
    <mc:Choice Requires="p14">
      <p:transition spd="slow" p14:dur="1500">
        <p:randomBar/>
      </p:transition>
    </mc:Choice>
    <mc:Fallback xmlns="">
      <p:transition spd="slow">
        <p:randomBa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Judul 13">
            <a:extLst>
              <a:ext uri="{FF2B5EF4-FFF2-40B4-BE49-F238E27FC236}">
                <a16:creationId xmlns:a16="http://schemas.microsoft.com/office/drawing/2014/main" id="{94B25F2B-DFB2-B143-B1C6-B5627BEB6415}"/>
              </a:ext>
            </a:extLst>
          </p:cNvPr>
          <p:cNvSpPr>
            <a:spLocks noGrp="1"/>
          </p:cNvSpPr>
          <p:nvPr>
            <p:ph type="ctrTitle"/>
          </p:nvPr>
        </p:nvSpPr>
        <p:spPr>
          <a:xfrm>
            <a:off x="594360" y="1122363"/>
            <a:ext cx="4845985" cy="2902882"/>
          </a:xfrm>
        </p:spPr>
        <p:txBody>
          <a:bodyPr anchor="b">
            <a:normAutofit/>
          </a:bodyPr>
          <a:lstStyle/>
          <a:p>
            <a:pPr algn="l"/>
            <a:r>
              <a:rPr lang="id-ID" sz="5400" dirty="0"/>
              <a:t>EVALUASI ZI MENUJU WBK/WBBM</a:t>
            </a:r>
          </a:p>
        </p:txBody>
      </p:sp>
      <p:sp>
        <p:nvSpPr>
          <p:cNvPr id="10" name="Subjudul 9">
            <a:extLst>
              <a:ext uri="{FF2B5EF4-FFF2-40B4-BE49-F238E27FC236}">
                <a16:creationId xmlns:a16="http://schemas.microsoft.com/office/drawing/2014/main" id="{A78AE671-474E-C441-9F82-3C5347E5C53C}"/>
              </a:ext>
            </a:extLst>
          </p:cNvPr>
          <p:cNvSpPr>
            <a:spLocks noGrp="1"/>
          </p:cNvSpPr>
          <p:nvPr>
            <p:ph type="subTitle" idx="1"/>
          </p:nvPr>
        </p:nvSpPr>
        <p:spPr>
          <a:xfrm>
            <a:off x="594360" y="4852070"/>
            <a:ext cx="4845985" cy="990474"/>
          </a:xfrm>
        </p:spPr>
        <p:txBody>
          <a:bodyPr anchor="t">
            <a:normAutofit/>
          </a:bodyPr>
          <a:lstStyle/>
          <a:p>
            <a:pPr algn="l"/>
            <a:r>
              <a:rPr lang="id-ID" sz="1300"/>
              <a:t>Permenpan 90/2021</a:t>
            </a:r>
          </a:p>
          <a:p>
            <a:pPr algn="l"/>
            <a:r>
              <a:rPr lang="id-ID" sz="1300"/>
              <a:t>PEMBANGUNAN DAN EVALUASI ZONA INTEGRITAS MENUJU WILAYAH BEBAS DARI KORUPSI DAN WILAYAH BIROKRASI BERSIH DAN MELAYANI DI INSTANSI PEMERINTAH </a:t>
            </a:r>
          </a:p>
          <a:p>
            <a:pPr algn="l"/>
            <a:endParaRPr lang="id-ID" sz="1300"/>
          </a:p>
        </p:txBody>
      </p:sp>
      <p:pic>
        <p:nvPicPr>
          <p:cNvPr id="7" name="Gambar 6" descr="Sebuah gambar berisi teks&#10;&#10;Deskripsi dibuat secara otomatis">
            <a:extLst>
              <a:ext uri="{FF2B5EF4-FFF2-40B4-BE49-F238E27FC236}">
                <a16:creationId xmlns:a16="http://schemas.microsoft.com/office/drawing/2014/main" id="{632AE960-8B66-2A4C-8896-29BF548AA37B}"/>
              </a:ext>
            </a:extLst>
          </p:cNvPr>
          <p:cNvPicPr>
            <a:picLocks noChangeAspect="1"/>
          </p:cNvPicPr>
          <p:nvPr/>
        </p:nvPicPr>
        <p:blipFill>
          <a:blip r:embed="rId2"/>
          <a:stretch>
            <a:fillRect/>
          </a:stretch>
        </p:blipFill>
        <p:spPr>
          <a:xfrm>
            <a:off x="10257802" y="-36872"/>
            <a:ext cx="1929943" cy="685974"/>
          </a:xfrm>
          <a:prstGeom prst="rect">
            <a:avLst/>
          </a:prstGeom>
        </p:spPr>
      </p:pic>
      <p:pic>
        <p:nvPicPr>
          <p:cNvPr id="4" name="Picture 3" descr="Pfeile, die auf das Licht zeigen">
            <a:extLst>
              <a:ext uri="{FF2B5EF4-FFF2-40B4-BE49-F238E27FC236}">
                <a16:creationId xmlns:a16="http://schemas.microsoft.com/office/drawing/2014/main" id="{456977B0-1216-4B1C-8493-65AEEE08D010}"/>
              </a:ext>
            </a:extLst>
          </p:cNvPr>
          <p:cNvPicPr>
            <a:picLocks noChangeAspect="1"/>
          </p:cNvPicPr>
          <p:nvPr/>
        </p:nvPicPr>
        <p:blipFill rotWithShape="1">
          <a:blip r:embed="rId3"/>
          <a:srcRect r="23298" b="9091"/>
          <a:stretch/>
        </p:blipFill>
        <p:spPr>
          <a:xfrm>
            <a:off x="7180656" y="3352992"/>
            <a:ext cx="3675462" cy="2907792"/>
          </a:xfrm>
          <a:prstGeom prst="rect">
            <a:avLst/>
          </a:prstGeom>
        </p:spPr>
      </p:pic>
    </p:spTree>
    <p:extLst>
      <p:ext uri="{BB962C8B-B14F-4D97-AF65-F5344CB8AC3E}">
        <p14:creationId xmlns:p14="http://schemas.microsoft.com/office/powerpoint/2010/main" val="85437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9">
            <a:extLst>
              <a:ext uri="{FF2B5EF4-FFF2-40B4-BE49-F238E27FC236}">
                <a16:creationId xmlns:a16="http://schemas.microsoft.com/office/drawing/2014/main" id="{4520C06F-A43F-4B62-91F2-F191DDA4B89F}"/>
              </a:ext>
            </a:extLst>
          </p:cNvPr>
          <p:cNvSpPr/>
          <p:nvPr/>
        </p:nvSpPr>
        <p:spPr>
          <a:xfrm>
            <a:off x="232340" y="2070076"/>
            <a:ext cx="2982782" cy="651169"/>
          </a:xfrm>
          <a:custGeom>
            <a:avLst/>
            <a:gdLst>
              <a:gd name="connsiteX0" fmla="*/ 0 w 2007363"/>
              <a:gd name="connsiteY0" fmla="*/ 0 h 651169"/>
              <a:gd name="connsiteX1" fmla="*/ 2007363 w 2007363"/>
              <a:gd name="connsiteY1" fmla="*/ 0 h 651169"/>
              <a:gd name="connsiteX2" fmla="*/ 2007363 w 2007363"/>
              <a:gd name="connsiteY2" fmla="*/ 651169 h 651169"/>
              <a:gd name="connsiteX3" fmla="*/ 0 w 2007363"/>
              <a:gd name="connsiteY3" fmla="*/ 651169 h 651169"/>
              <a:gd name="connsiteX4" fmla="*/ 0 w 2007363"/>
              <a:gd name="connsiteY4" fmla="*/ 0 h 651169"/>
              <a:gd name="connsiteX0" fmla="*/ 0 w 2007363"/>
              <a:gd name="connsiteY0" fmla="*/ 0 h 651169"/>
              <a:gd name="connsiteX1" fmla="*/ 2007363 w 2007363"/>
              <a:gd name="connsiteY1" fmla="*/ 0 h 651169"/>
              <a:gd name="connsiteX2" fmla="*/ 1768823 w 2007363"/>
              <a:gd name="connsiteY2" fmla="*/ 641230 h 651169"/>
              <a:gd name="connsiteX3" fmla="*/ 0 w 2007363"/>
              <a:gd name="connsiteY3" fmla="*/ 651169 h 651169"/>
              <a:gd name="connsiteX4" fmla="*/ 0 w 2007363"/>
              <a:gd name="connsiteY4" fmla="*/ 0 h 651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363" h="651169">
                <a:moveTo>
                  <a:pt x="0" y="0"/>
                </a:moveTo>
                <a:lnTo>
                  <a:pt x="2007363" y="0"/>
                </a:lnTo>
                <a:lnTo>
                  <a:pt x="1768823" y="641230"/>
                </a:lnTo>
                <a:lnTo>
                  <a:pt x="0" y="65116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6" name="직사각형 9">
            <a:extLst>
              <a:ext uri="{FF2B5EF4-FFF2-40B4-BE49-F238E27FC236}">
                <a16:creationId xmlns:a16="http://schemas.microsoft.com/office/drawing/2014/main" id="{82ADC80D-91F0-4003-8DB9-4221FD30C386}"/>
              </a:ext>
            </a:extLst>
          </p:cNvPr>
          <p:cNvSpPr/>
          <p:nvPr/>
        </p:nvSpPr>
        <p:spPr>
          <a:xfrm>
            <a:off x="324052" y="2252321"/>
            <a:ext cx="2536428" cy="553726"/>
          </a:xfrm>
          <a:custGeom>
            <a:avLst/>
            <a:gdLst>
              <a:gd name="connsiteX0" fmla="*/ 0 w 1706974"/>
              <a:gd name="connsiteY0" fmla="*/ 0 h 553726"/>
              <a:gd name="connsiteX1" fmla="*/ 1706974 w 1706974"/>
              <a:gd name="connsiteY1" fmla="*/ 0 h 553726"/>
              <a:gd name="connsiteX2" fmla="*/ 1706974 w 1706974"/>
              <a:gd name="connsiteY2" fmla="*/ 553726 h 553726"/>
              <a:gd name="connsiteX3" fmla="*/ 0 w 1706974"/>
              <a:gd name="connsiteY3" fmla="*/ 553726 h 553726"/>
              <a:gd name="connsiteX4" fmla="*/ 0 w 1706974"/>
              <a:gd name="connsiteY4" fmla="*/ 0 h 553726"/>
              <a:gd name="connsiteX0" fmla="*/ 0 w 1706974"/>
              <a:gd name="connsiteY0" fmla="*/ 0 h 553726"/>
              <a:gd name="connsiteX1" fmla="*/ 1706974 w 1706974"/>
              <a:gd name="connsiteY1" fmla="*/ 0 h 553726"/>
              <a:gd name="connsiteX2" fmla="*/ 1528070 w 1706974"/>
              <a:gd name="connsiteY2" fmla="*/ 553726 h 553726"/>
              <a:gd name="connsiteX3" fmla="*/ 0 w 1706974"/>
              <a:gd name="connsiteY3" fmla="*/ 553726 h 553726"/>
              <a:gd name="connsiteX4" fmla="*/ 0 w 1706974"/>
              <a:gd name="connsiteY4" fmla="*/ 0 h 55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974" h="553726">
                <a:moveTo>
                  <a:pt x="0" y="0"/>
                </a:moveTo>
                <a:lnTo>
                  <a:pt x="1706974" y="0"/>
                </a:lnTo>
                <a:lnTo>
                  <a:pt x="1528070" y="553726"/>
                </a:lnTo>
                <a:lnTo>
                  <a:pt x="0" y="553726"/>
                </a:lnTo>
                <a:lnTo>
                  <a:pt x="0" y="0"/>
                </a:lnTo>
                <a:close/>
              </a:path>
            </a:pathLst>
          </a:custGeom>
          <a:solidFill>
            <a:schemeClr val="accent3"/>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solidFill>
                <a:prstClr val="white"/>
              </a:solidFill>
            </a:endParaRPr>
          </a:p>
        </p:txBody>
      </p:sp>
      <p:sp>
        <p:nvSpPr>
          <p:cNvPr id="14" name="Flowchart: Data 4">
            <a:extLst>
              <a:ext uri="{FF2B5EF4-FFF2-40B4-BE49-F238E27FC236}">
                <a16:creationId xmlns:a16="http://schemas.microsoft.com/office/drawing/2014/main" id="{8C9DC1D0-ABEA-4FC6-B0E1-75CA9D10AAAC}"/>
              </a:ext>
            </a:extLst>
          </p:cNvPr>
          <p:cNvSpPr/>
          <p:nvPr/>
        </p:nvSpPr>
        <p:spPr>
          <a:xfrm>
            <a:off x="-23853" y="1252332"/>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b="1" dirty="0" err="1">
                <a:solidFill>
                  <a:prstClr val="white"/>
                </a:solidFill>
                <a:latin typeface="Arial Rounded MT Bold" panose="020F0704030504030204" pitchFamily="34" charset="0"/>
              </a:rPr>
              <a:t>Informasi</a:t>
            </a:r>
            <a:r>
              <a:rPr lang="en-US" b="1" dirty="0">
                <a:solidFill>
                  <a:prstClr val="white"/>
                </a:solidFill>
                <a:latin typeface="Arial Rounded MT Bold" panose="020F0704030504030204" pitchFamily="34" charset="0"/>
              </a:rPr>
              <a:t> </a:t>
            </a:r>
            <a:r>
              <a:rPr lang="en-US" b="1" dirty="0" err="1">
                <a:solidFill>
                  <a:prstClr val="white"/>
                </a:solidFill>
                <a:latin typeface="Arial Rounded MT Bold" panose="020F0704030504030204" pitchFamily="34" charset="0"/>
              </a:rPr>
              <a:t>Perubahan</a:t>
            </a:r>
            <a:r>
              <a:rPr lang="en-US" b="1" dirty="0">
                <a:solidFill>
                  <a:prstClr val="white"/>
                </a:solidFill>
                <a:latin typeface="Arial Rounded MT Bold" panose="020F0704030504030204" pitchFamily="34" charset="0"/>
              </a:rPr>
              <a:t> </a:t>
            </a:r>
            <a:r>
              <a:rPr lang="en-US" b="1" dirty="0" err="1">
                <a:solidFill>
                  <a:prstClr val="white"/>
                </a:solidFill>
                <a:latin typeface="Arial Rounded MT Bold" panose="020F0704030504030204" pitchFamily="34" charset="0"/>
              </a:rPr>
              <a:t>Dalam</a:t>
            </a:r>
            <a:r>
              <a:rPr lang="en-US" b="1" dirty="0">
                <a:solidFill>
                  <a:prstClr val="white"/>
                </a:solidFill>
                <a:latin typeface="Arial Rounded MT Bold" panose="020F0704030504030204" pitchFamily="34" charset="0"/>
              </a:rPr>
              <a:t> PERMEN</a:t>
            </a:r>
            <a:endParaRPr lang="en-ID" b="1" dirty="0">
              <a:solidFill>
                <a:prstClr val="white"/>
              </a:solidFill>
              <a:latin typeface="Arial Rounded MT Bold" panose="020F0704030504030204" pitchFamily="34" charset="0"/>
            </a:endParaRPr>
          </a:p>
        </p:txBody>
      </p:sp>
      <p:sp>
        <p:nvSpPr>
          <p:cNvPr id="17" name="Rectangle 16">
            <a:extLst>
              <a:ext uri="{FF2B5EF4-FFF2-40B4-BE49-F238E27FC236}">
                <a16:creationId xmlns:a16="http://schemas.microsoft.com/office/drawing/2014/main" id="{8ADF6EDE-891D-4FEA-95A9-FA5218516015}"/>
              </a:ext>
            </a:extLst>
          </p:cNvPr>
          <p:cNvSpPr/>
          <p:nvPr/>
        </p:nvSpPr>
        <p:spPr>
          <a:xfrm>
            <a:off x="-23853" y="1838721"/>
            <a:ext cx="4019383" cy="10934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31" name="TextBox 30">
            <a:extLst>
              <a:ext uri="{FF2B5EF4-FFF2-40B4-BE49-F238E27FC236}">
                <a16:creationId xmlns:a16="http://schemas.microsoft.com/office/drawing/2014/main" id="{E04AB699-1F38-4877-BD1E-46D8C6D88349}"/>
              </a:ext>
            </a:extLst>
          </p:cNvPr>
          <p:cNvSpPr txBox="1"/>
          <p:nvPr/>
        </p:nvSpPr>
        <p:spPr>
          <a:xfrm>
            <a:off x="324052" y="2221272"/>
            <a:ext cx="2439880" cy="584775"/>
          </a:xfrm>
          <a:prstGeom prst="rect">
            <a:avLst/>
          </a:prstGeom>
          <a:noFill/>
        </p:spPr>
        <p:txBody>
          <a:bodyPr wrap="square" rtlCol="0">
            <a:spAutoFit/>
          </a:bodyPr>
          <a:lstStyle/>
          <a:p>
            <a:pPr algn="ctr"/>
            <a:r>
              <a:rPr lang="en-US" altLang="ko-KR" sz="3200" b="1" dirty="0" err="1">
                <a:solidFill>
                  <a:prstClr val="white"/>
                </a:solidFill>
                <a:latin typeface="Calisto MT" panose="02040603050505030304" pitchFamily="18" charset="0"/>
                <a:cs typeface="Arial" pitchFamily="34" charset="0"/>
              </a:rPr>
              <a:t>Tugas</a:t>
            </a:r>
            <a:r>
              <a:rPr lang="en-US" altLang="ko-KR" sz="3200" b="1" dirty="0">
                <a:solidFill>
                  <a:prstClr val="white"/>
                </a:solidFill>
                <a:latin typeface="Calisto MT" panose="02040603050505030304" pitchFamily="18" charset="0"/>
                <a:cs typeface="Arial" pitchFamily="34" charset="0"/>
              </a:rPr>
              <a:t> TPI</a:t>
            </a:r>
            <a:endParaRPr lang="ko-KR" altLang="en-US" sz="3200" b="1" dirty="0">
              <a:solidFill>
                <a:prstClr val="white"/>
              </a:solidFill>
              <a:latin typeface="Calisto MT" panose="02040603050505030304" pitchFamily="18" charset="0"/>
              <a:cs typeface="Arial" pitchFamily="34" charset="0"/>
            </a:endParaRPr>
          </a:p>
        </p:txBody>
      </p:sp>
      <p:grpSp>
        <p:nvGrpSpPr>
          <p:cNvPr id="23" name="Group 22">
            <a:extLst>
              <a:ext uri="{FF2B5EF4-FFF2-40B4-BE49-F238E27FC236}">
                <a16:creationId xmlns:a16="http://schemas.microsoft.com/office/drawing/2014/main" id="{7D75F8C3-AFFF-48D8-B179-BC4182CA68A0}"/>
              </a:ext>
            </a:extLst>
          </p:cNvPr>
          <p:cNvGrpSpPr/>
          <p:nvPr/>
        </p:nvGrpSpPr>
        <p:grpSpPr>
          <a:xfrm flipV="1">
            <a:off x="9046226" y="3621663"/>
            <a:ext cx="3099249" cy="2203456"/>
            <a:chOff x="4893312" y="3620656"/>
            <a:chExt cx="2137686" cy="1516068"/>
          </a:xfrm>
          <a:solidFill>
            <a:schemeClr val="accent3"/>
          </a:solidFill>
        </p:grpSpPr>
        <p:sp>
          <p:nvSpPr>
            <p:cNvPr id="24" name="Rectangle 23">
              <a:extLst>
                <a:ext uri="{FF2B5EF4-FFF2-40B4-BE49-F238E27FC236}">
                  <a16:creationId xmlns:a16="http://schemas.microsoft.com/office/drawing/2014/main" id="{41EF7CF3-2196-4356-83B2-2B320F097C40}"/>
                </a:ext>
              </a:extLst>
            </p:cNvPr>
            <p:cNvSpPr/>
            <p:nvPr/>
          </p:nvSpPr>
          <p:spPr>
            <a:xfrm rot="10800000">
              <a:off x="4893312" y="4956723"/>
              <a:ext cx="1584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25" name="Block Arc 24">
              <a:extLst>
                <a:ext uri="{FF2B5EF4-FFF2-40B4-BE49-F238E27FC236}">
                  <a16:creationId xmlns:a16="http://schemas.microsoft.com/office/drawing/2014/main" id="{5700ED79-4DE7-4372-AA0F-44A61F92A7DF}"/>
                </a:ext>
              </a:extLst>
            </p:cNvPr>
            <p:cNvSpPr/>
            <p:nvPr/>
          </p:nvSpPr>
          <p:spPr>
            <a:xfrm rot="5400000">
              <a:off x="6012160" y="4222324"/>
              <a:ext cx="914400" cy="914400"/>
            </a:xfrm>
            <a:prstGeom prst="blockArc">
              <a:avLst>
                <a:gd name="adj1" fmla="val 16170112"/>
                <a:gd name="adj2" fmla="val 49487"/>
                <a:gd name="adj3" fmla="val 197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black"/>
                </a:solidFill>
              </a:endParaRPr>
            </a:p>
          </p:txBody>
        </p:sp>
        <p:sp>
          <p:nvSpPr>
            <p:cNvPr id="30" name="Rectangle 29">
              <a:extLst>
                <a:ext uri="{FF2B5EF4-FFF2-40B4-BE49-F238E27FC236}">
                  <a16:creationId xmlns:a16="http://schemas.microsoft.com/office/drawing/2014/main" id="{E0DB8ECA-1ECD-411B-8D56-5B822FB75EC2}"/>
                </a:ext>
              </a:extLst>
            </p:cNvPr>
            <p:cNvSpPr/>
            <p:nvPr/>
          </p:nvSpPr>
          <p:spPr>
            <a:xfrm rot="16200000">
              <a:off x="6476560" y="4231553"/>
              <a:ext cx="72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2" name="Isosceles Triangle 31">
              <a:extLst>
                <a:ext uri="{FF2B5EF4-FFF2-40B4-BE49-F238E27FC236}">
                  <a16:creationId xmlns:a16="http://schemas.microsoft.com/office/drawing/2014/main" id="{FB23348B-2923-4FE8-AF7F-FD2276D40690}"/>
                </a:ext>
              </a:extLst>
            </p:cNvPr>
            <p:cNvSpPr/>
            <p:nvPr/>
          </p:nvSpPr>
          <p:spPr>
            <a:xfrm>
              <a:off x="6634762" y="3620656"/>
              <a:ext cx="396236" cy="3415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nvGrpSpPr>
          <p:cNvPr id="33" name="Group 32">
            <a:extLst>
              <a:ext uri="{FF2B5EF4-FFF2-40B4-BE49-F238E27FC236}">
                <a16:creationId xmlns:a16="http://schemas.microsoft.com/office/drawing/2014/main" id="{EAC93F7A-832E-4A23-9CF2-E354CBE3DBD0}"/>
              </a:ext>
            </a:extLst>
          </p:cNvPr>
          <p:cNvGrpSpPr/>
          <p:nvPr/>
        </p:nvGrpSpPr>
        <p:grpSpPr>
          <a:xfrm flipV="1">
            <a:off x="6004129" y="3394400"/>
            <a:ext cx="3099249" cy="2203456"/>
            <a:chOff x="4893312" y="3620656"/>
            <a:chExt cx="2137686" cy="1516068"/>
          </a:xfrm>
          <a:solidFill>
            <a:schemeClr val="accent2"/>
          </a:solidFill>
        </p:grpSpPr>
        <p:sp>
          <p:nvSpPr>
            <p:cNvPr id="34" name="Rectangle 33">
              <a:extLst>
                <a:ext uri="{FF2B5EF4-FFF2-40B4-BE49-F238E27FC236}">
                  <a16:creationId xmlns:a16="http://schemas.microsoft.com/office/drawing/2014/main" id="{BD145D6A-BAB1-422A-AD4D-AD2F6CFEDFE5}"/>
                </a:ext>
              </a:extLst>
            </p:cNvPr>
            <p:cNvSpPr/>
            <p:nvPr/>
          </p:nvSpPr>
          <p:spPr>
            <a:xfrm rot="10800000">
              <a:off x="4893312" y="4956723"/>
              <a:ext cx="1584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35" name="Block Arc 34">
              <a:extLst>
                <a:ext uri="{FF2B5EF4-FFF2-40B4-BE49-F238E27FC236}">
                  <a16:creationId xmlns:a16="http://schemas.microsoft.com/office/drawing/2014/main" id="{6DC01228-1439-4E1A-ABD6-232993195A97}"/>
                </a:ext>
              </a:extLst>
            </p:cNvPr>
            <p:cNvSpPr/>
            <p:nvPr/>
          </p:nvSpPr>
          <p:spPr>
            <a:xfrm rot="5400000">
              <a:off x="6012160" y="4222324"/>
              <a:ext cx="914400" cy="914400"/>
            </a:xfrm>
            <a:prstGeom prst="blockArc">
              <a:avLst>
                <a:gd name="adj1" fmla="val 16170112"/>
                <a:gd name="adj2" fmla="val 49487"/>
                <a:gd name="adj3" fmla="val 197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black"/>
                </a:solidFill>
              </a:endParaRPr>
            </a:p>
          </p:txBody>
        </p:sp>
        <p:sp>
          <p:nvSpPr>
            <p:cNvPr id="39" name="Rectangle 38">
              <a:extLst>
                <a:ext uri="{FF2B5EF4-FFF2-40B4-BE49-F238E27FC236}">
                  <a16:creationId xmlns:a16="http://schemas.microsoft.com/office/drawing/2014/main" id="{F6D78034-D434-44CA-A370-3C626E1DF833}"/>
                </a:ext>
              </a:extLst>
            </p:cNvPr>
            <p:cNvSpPr/>
            <p:nvPr/>
          </p:nvSpPr>
          <p:spPr>
            <a:xfrm rot="16200000">
              <a:off x="6476560" y="4231553"/>
              <a:ext cx="72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40" name="Isosceles Triangle 39">
              <a:extLst>
                <a:ext uri="{FF2B5EF4-FFF2-40B4-BE49-F238E27FC236}">
                  <a16:creationId xmlns:a16="http://schemas.microsoft.com/office/drawing/2014/main" id="{AE3E5493-ACED-46FD-A175-9863A8E1DA2A}"/>
                </a:ext>
              </a:extLst>
            </p:cNvPr>
            <p:cNvSpPr/>
            <p:nvPr/>
          </p:nvSpPr>
          <p:spPr>
            <a:xfrm>
              <a:off x="6634762" y="3620656"/>
              <a:ext cx="396236" cy="3415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nvGrpSpPr>
          <p:cNvPr id="41" name="Group 40">
            <a:extLst>
              <a:ext uri="{FF2B5EF4-FFF2-40B4-BE49-F238E27FC236}">
                <a16:creationId xmlns:a16="http://schemas.microsoft.com/office/drawing/2014/main" id="{3EB44CAD-A336-4B0B-A7D9-182F24F651EB}"/>
              </a:ext>
            </a:extLst>
          </p:cNvPr>
          <p:cNvGrpSpPr/>
          <p:nvPr/>
        </p:nvGrpSpPr>
        <p:grpSpPr>
          <a:xfrm flipV="1">
            <a:off x="2989025" y="3167137"/>
            <a:ext cx="3099249" cy="2203456"/>
            <a:chOff x="4893312" y="3620656"/>
            <a:chExt cx="2137686" cy="1516068"/>
          </a:xfrm>
          <a:solidFill>
            <a:schemeClr val="accent1"/>
          </a:solidFill>
        </p:grpSpPr>
        <p:sp>
          <p:nvSpPr>
            <p:cNvPr id="42" name="Rectangle 41">
              <a:extLst>
                <a:ext uri="{FF2B5EF4-FFF2-40B4-BE49-F238E27FC236}">
                  <a16:creationId xmlns:a16="http://schemas.microsoft.com/office/drawing/2014/main" id="{2B2C0F05-3DEC-4A36-BB14-31E62F19D96F}"/>
                </a:ext>
              </a:extLst>
            </p:cNvPr>
            <p:cNvSpPr/>
            <p:nvPr/>
          </p:nvSpPr>
          <p:spPr>
            <a:xfrm rot="10800000">
              <a:off x="4893312" y="4956723"/>
              <a:ext cx="1584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43" name="Block Arc 42">
              <a:extLst>
                <a:ext uri="{FF2B5EF4-FFF2-40B4-BE49-F238E27FC236}">
                  <a16:creationId xmlns:a16="http://schemas.microsoft.com/office/drawing/2014/main" id="{FF839EDF-5A25-4D34-B645-85154D342C0A}"/>
                </a:ext>
              </a:extLst>
            </p:cNvPr>
            <p:cNvSpPr/>
            <p:nvPr/>
          </p:nvSpPr>
          <p:spPr>
            <a:xfrm rot="5400000">
              <a:off x="6012160" y="4222324"/>
              <a:ext cx="914400" cy="914400"/>
            </a:xfrm>
            <a:prstGeom prst="blockArc">
              <a:avLst>
                <a:gd name="adj1" fmla="val 16170112"/>
                <a:gd name="adj2" fmla="val 49487"/>
                <a:gd name="adj3" fmla="val 197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black"/>
                </a:solidFill>
              </a:endParaRPr>
            </a:p>
          </p:txBody>
        </p:sp>
        <p:sp>
          <p:nvSpPr>
            <p:cNvPr id="44" name="Rectangle 43">
              <a:extLst>
                <a:ext uri="{FF2B5EF4-FFF2-40B4-BE49-F238E27FC236}">
                  <a16:creationId xmlns:a16="http://schemas.microsoft.com/office/drawing/2014/main" id="{AEECF0E6-FD75-4CC3-BA69-2B79E77D23AB}"/>
                </a:ext>
              </a:extLst>
            </p:cNvPr>
            <p:cNvSpPr/>
            <p:nvPr/>
          </p:nvSpPr>
          <p:spPr>
            <a:xfrm rot="16200000">
              <a:off x="6476560" y="4231553"/>
              <a:ext cx="72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45" name="Isosceles Triangle 44">
              <a:extLst>
                <a:ext uri="{FF2B5EF4-FFF2-40B4-BE49-F238E27FC236}">
                  <a16:creationId xmlns:a16="http://schemas.microsoft.com/office/drawing/2014/main" id="{D8A08A8A-8C5D-4DF3-97B7-E8D9DBE0C94E}"/>
                </a:ext>
              </a:extLst>
            </p:cNvPr>
            <p:cNvSpPr/>
            <p:nvPr/>
          </p:nvSpPr>
          <p:spPr>
            <a:xfrm>
              <a:off x="6634762" y="3620656"/>
              <a:ext cx="396236" cy="3415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nvGrpSpPr>
          <p:cNvPr id="46" name="Group 38">
            <a:extLst>
              <a:ext uri="{FF2B5EF4-FFF2-40B4-BE49-F238E27FC236}">
                <a16:creationId xmlns:a16="http://schemas.microsoft.com/office/drawing/2014/main" id="{280970DA-8E31-4FD2-AF41-0DA999DDAB27}"/>
              </a:ext>
            </a:extLst>
          </p:cNvPr>
          <p:cNvGrpSpPr/>
          <p:nvPr/>
        </p:nvGrpSpPr>
        <p:grpSpPr>
          <a:xfrm flipV="1">
            <a:off x="234993" y="2905523"/>
            <a:ext cx="2838282" cy="2203456"/>
            <a:chOff x="5073312" y="3620656"/>
            <a:chExt cx="1957686" cy="1516068"/>
          </a:xfrm>
          <a:solidFill>
            <a:schemeClr val="accent6"/>
          </a:solidFill>
        </p:grpSpPr>
        <p:sp>
          <p:nvSpPr>
            <p:cNvPr id="47" name="Rectangle 39">
              <a:extLst>
                <a:ext uri="{FF2B5EF4-FFF2-40B4-BE49-F238E27FC236}">
                  <a16:creationId xmlns:a16="http://schemas.microsoft.com/office/drawing/2014/main" id="{8DBB2DC0-1B66-4E3A-90F9-5AB2221CF0A9}"/>
                </a:ext>
              </a:extLst>
            </p:cNvPr>
            <p:cNvSpPr/>
            <p:nvPr/>
          </p:nvSpPr>
          <p:spPr>
            <a:xfrm rot="10800000">
              <a:off x="5073312" y="4956723"/>
              <a:ext cx="1404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48" name="Block Arc 40">
              <a:extLst>
                <a:ext uri="{FF2B5EF4-FFF2-40B4-BE49-F238E27FC236}">
                  <a16:creationId xmlns:a16="http://schemas.microsoft.com/office/drawing/2014/main" id="{AECC6459-D1DB-43A1-97E9-6CAB1BDEFD9B}"/>
                </a:ext>
              </a:extLst>
            </p:cNvPr>
            <p:cNvSpPr/>
            <p:nvPr/>
          </p:nvSpPr>
          <p:spPr>
            <a:xfrm rot="5400000">
              <a:off x="6012160" y="4222324"/>
              <a:ext cx="914400" cy="914400"/>
            </a:xfrm>
            <a:prstGeom prst="blockArc">
              <a:avLst>
                <a:gd name="adj1" fmla="val 16170112"/>
                <a:gd name="adj2" fmla="val 49487"/>
                <a:gd name="adj3" fmla="val 197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black"/>
                </a:solidFill>
              </a:endParaRPr>
            </a:p>
          </p:txBody>
        </p:sp>
        <p:sp>
          <p:nvSpPr>
            <p:cNvPr id="49" name="Rectangle 41">
              <a:extLst>
                <a:ext uri="{FF2B5EF4-FFF2-40B4-BE49-F238E27FC236}">
                  <a16:creationId xmlns:a16="http://schemas.microsoft.com/office/drawing/2014/main" id="{ED084D69-C787-4029-A887-BB12889032BA}"/>
                </a:ext>
              </a:extLst>
            </p:cNvPr>
            <p:cNvSpPr/>
            <p:nvPr/>
          </p:nvSpPr>
          <p:spPr>
            <a:xfrm rot="16200000">
              <a:off x="6476560" y="4231553"/>
              <a:ext cx="72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50" name="Isosceles Triangle 42">
              <a:extLst>
                <a:ext uri="{FF2B5EF4-FFF2-40B4-BE49-F238E27FC236}">
                  <a16:creationId xmlns:a16="http://schemas.microsoft.com/office/drawing/2014/main" id="{F685DA2D-9AE9-4187-BFDD-F0BA7737BA85}"/>
                </a:ext>
              </a:extLst>
            </p:cNvPr>
            <p:cNvSpPr/>
            <p:nvPr/>
          </p:nvSpPr>
          <p:spPr>
            <a:xfrm>
              <a:off x="6634762" y="3620656"/>
              <a:ext cx="396236" cy="3415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sp>
        <p:nvSpPr>
          <p:cNvPr id="3" name="Oval 2">
            <a:extLst>
              <a:ext uri="{FF2B5EF4-FFF2-40B4-BE49-F238E27FC236}">
                <a16:creationId xmlns:a16="http://schemas.microsoft.com/office/drawing/2014/main" id="{A1C40F7D-333B-4A26-8517-56D3B6B8A314}"/>
              </a:ext>
            </a:extLst>
          </p:cNvPr>
          <p:cNvSpPr/>
          <p:nvPr/>
        </p:nvSpPr>
        <p:spPr>
          <a:xfrm>
            <a:off x="2036545" y="3277924"/>
            <a:ext cx="472931" cy="472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Arial Black" panose="020B0A04020102020204" pitchFamily="34" charset="0"/>
              </a:rPr>
              <a:t>1</a:t>
            </a:r>
            <a:endParaRPr lang="en-ID" b="1" dirty="0">
              <a:solidFill>
                <a:prstClr val="white"/>
              </a:solidFill>
              <a:latin typeface="Arial Black" panose="020B0A04020102020204" pitchFamily="34" charset="0"/>
            </a:endParaRPr>
          </a:p>
        </p:txBody>
      </p:sp>
      <p:sp>
        <p:nvSpPr>
          <p:cNvPr id="51" name="Oval 50">
            <a:extLst>
              <a:ext uri="{FF2B5EF4-FFF2-40B4-BE49-F238E27FC236}">
                <a16:creationId xmlns:a16="http://schemas.microsoft.com/office/drawing/2014/main" id="{CDE22932-5470-492A-8FA7-DB0CAE609408}"/>
              </a:ext>
            </a:extLst>
          </p:cNvPr>
          <p:cNvSpPr/>
          <p:nvPr/>
        </p:nvSpPr>
        <p:spPr>
          <a:xfrm>
            <a:off x="8066543" y="3756752"/>
            <a:ext cx="472931" cy="472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Arial Black" panose="020B0A04020102020204" pitchFamily="34" charset="0"/>
              </a:rPr>
              <a:t>3</a:t>
            </a:r>
            <a:endParaRPr lang="en-ID" b="1" dirty="0">
              <a:solidFill>
                <a:prstClr val="white"/>
              </a:solidFill>
              <a:latin typeface="Arial Black" panose="020B0A04020102020204" pitchFamily="34" charset="0"/>
            </a:endParaRPr>
          </a:p>
        </p:txBody>
      </p:sp>
      <p:sp>
        <p:nvSpPr>
          <p:cNvPr id="53" name="Oval 52">
            <a:extLst>
              <a:ext uri="{FF2B5EF4-FFF2-40B4-BE49-F238E27FC236}">
                <a16:creationId xmlns:a16="http://schemas.microsoft.com/office/drawing/2014/main" id="{7F461679-EB9C-4051-87AA-514404723B70}"/>
              </a:ext>
            </a:extLst>
          </p:cNvPr>
          <p:cNvSpPr/>
          <p:nvPr/>
        </p:nvSpPr>
        <p:spPr>
          <a:xfrm>
            <a:off x="5072222" y="3567070"/>
            <a:ext cx="472931" cy="4729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Arial Black" panose="020B0A04020102020204" pitchFamily="34" charset="0"/>
              </a:rPr>
              <a:t>2</a:t>
            </a:r>
            <a:endParaRPr lang="en-ID" b="1" dirty="0">
              <a:solidFill>
                <a:prstClr val="white"/>
              </a:solidFill>
              <a:latin typeface="Arial Black" panose="020B0A04020102020204" pitchFamily="34" charset="0"/>
            </a:endParaRPr>
          </a:p>
        </p:txBody>
      </p:sp>
      <p:sp>
        <p:nvSpPr>
          <p:cNvPr id="54" name="Oval 53">
            <a:extLst>
              <a:ext uri="{FF2B5EF4-FFF2-40B4-BE49-F238E27FC236}">
                <a16:creationId xmlns:a16="http://schemas.microsoft.com/office/drawing/2014/main" id="{11313507-E76B-453F-99F2-948AB57AD619}"/>
              </a:ext>
            </a:extLst>
          </p:cNvPr>
          <p:cNvSpPr/>
          <p:nvPr/>
        </p:nvSpPr>
        <p:spPr>
          <a:xfrm>
            <a:off x="11055129" y="3993217"/>
            <a:ext cx="472931" cy="4729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Arial Black" panose="020B0A04020102020204" pitchFamily="34" charset="0"/>
              </a:rPr>
              <a:t>4</a:t>
            </a:r>
            <a:endParaRPr lang="en-ID" b="1" dirty="0">
              <a:solidFill>
                <a:prstClr val="white"/>
              </a:solidFill>
              <a:latin typeface="Arial Black" panose="020B0A04020102020204" pitchFamily="34" charset="0"/>
            </a:endParaRPr>
          </a:p>
        </p:txBody>
      </p:sp>
      <p:sp>
        <p:nvSpPr>
          <p:cNvPr id="57" name="Teardrop 56">
            <a:extLst>
              <a:ext uri="{FF2B5EF4-FFF2-40B4-BE49-F238E27FC236}">
                <a16:creationId xmlns:a16="http://schemas.microsoft.com/office/drawing/2014/main" id="{A08E9BBC-3DDC-4957-9835-E7888B1C53A7}"/>
              </a:ext>
            </a:extLst>
          </p:cNvPr>
          <p:cNvSpPr/>
          <p:nvPr/>
        </p:nvSpPr>
        <p:spPr>
          <a:xfrm>
            <a:off x="11695611" y="6385562"/>
            <a:ext cx="556592" cy="55659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23</a:t>
            </a:r>
            <a:endParaRPr lang="en-ID" sz="1400" dirty="0">
              <a:solidFill>
                <a:prstClr val="white"/>
              </a:solidFill>
            </a:endParaRPr>
          </a:p>
        </p:txBody>
      </p:sp>
      <p:sp>
        <p:nvSpPr>
          <p:cNvPr id="58" name="Rectangle 57">
            <a:extLst>
              <a:ext uri="{FF2B5EF4-FFF2-40B4-BE49-F238E27FC236}">
                <a16:creationId xmlns:a16="http://schemas.microsoft.com/office/drawing/2014/main" id="{14768DAD-5B82-40AE-B835-A5ACBFA530E3}"/>
              </a:ext>
            </a:extLst>
          </p:cNvPr>
          <p:cNvSpPr/>
          <p:nvPr/>
        </p:nvSpPr>
        <p:spPr>
          <a:xfrm flipV="1">
            <a:off x="-567192" y="6410065"/>
            <a:ext cx="12206939" cy="3320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4" name="TextBox 3">
            <a:extLst>
              <a:ext uri="{FF2B5EF4-FFF2-40B4-BE49-F238E27FC236}">
                <a16:creationId xmlns:a16="http://schemas.microsoft.com/office/drawing/2014/main" id="{212F18C1-4772-4B95-A4F9-BDF71162B368}"/>
              </a:ext>
            </a:extLst>
          </p:cNvPr>
          <p:cNvSpPr txBox="1"/>
          <p:nvPr/>
        </p:nvSpPr>
        <p:spPr>
          <a:xfrm>
            <a:off x="32925" y="3750855"/>
            <a:ext cx="2272491" cy="1077218"/>
          </a:xfrm>
          <a:prstGeom prst="rect">
            <a:avLst/>
          </a:prstGeom>
          <a:noFill/>
        </p:spPr>
        <p:txBody>
          <a:bodyPr wrap="square" rtlCol="0">
            <a:spAutoFit/>
          </a:bodyPr>
          <a:lstStyle/>
          <a:p>
            <a:pPr algn="r"/>
            <a:r>
              <a:rPr lang="en-ID" sz="1600" dirty="0" err="1">
                <a:solidFill>
                  <a:prstClr val="black"/>
                </a:solidFill>
                <a:latin typeface="Calisto MT" panose="02040603050505030304" pitchFamily="18" charset="0"/>
              </a:rPr>
              <a:t>Melakukan</a:t>
            </a:r>
            <a:r>
              <a:rPr lang="en-ID" sz="1600" dirty="0">
                <a:solidFill>
                  <a:prstClr val="black"/>
                </a:solidFill>
                <a:latin typeface="Calisto MT" panose="02040603050505030304" pitchFamily="18" charset="0"/>
              </a:rPr>
              <a:t> </a:t>
            </a:r>
            <a:r>
              <a:rPr lang="en-ID" sz="1600" dirty="0" err="1">
                <a:solidFill>
                  <a:prstClr val="black"/>
                </a:solidFill>
                <a:latin typeface="Calisto MT" panose="02040603050505030304" pitchFamily="18" charset="0"/>
              </a:rPr>
              <a:t>evaluasi</a:t>
            </a:r>
            <a:r>
              <a:rPr lang="en-ID" sz="1600" dirty="0">
                <a:solidFill>
                  <a:prstClr val="black"/>
                </a:solidFill>
                <a:latin typeface="Calisto MT" panose="02040603050505030304" pitchFamily="18" charset="0"/>
              </a:rPr>
              <a:t> </a:t>
            </a:r>
            <a:r>
              <a:rPr lang="en-ID" sz="1600" dirty="0" err="1">
                <a:solidFill>
                  <a:prstClr val="black"/>
                </a:solidFill>
                <a:latin typeface="Calisto MT" panose="02040603050505030304" pitchFamily="18" charset="0"/>
              </a:rPr>
              <a:t>terhadap</a:t>
            </a:r>
            <a:r>
              <a:rPr lang="en-ID" sz="1600" dirty="0">
                <a:solidFill>
                  <a:prstClr val="black"/>
                </a:solidFill>
                <a:latin typeface="Calisto MT" panose="02040603050505030304" pitchFamily="18" charset="0"/>
              </a:rPr>
              <a:t> </a:t>
            </a:r>
            <a:r>
              <a:rPr lang="en-ID" sz="1600" dirty="0" err="1">
                <a:solidFill>
                  <a:prstClr val="black"/>
                </a:solidFill>
                <a:latin typeface="Calisto MT" panose="02040603050505030304" pitchFamily="18" charset="0"/>
              </a:rPr>
              <a:t>pembangunan</a:t>
            </a:r>
            <a:r>
              <a:rPr lang="en-ID" sz="1600" dirty="0">
                <a:solidFill>
                  <a:prstClr val="black"/>
                </a:solidFill>
                <a:latin typeface="Calisto MT" panose="02040603050505030304" pitchFamily="18" charset="0"/>
              </a:rPr>
              <a:t> ZI yang </a:t>
            </a:r>
            <a:r>
              <a:rPr lang="en-ID" sz="1600" dirty="0" err="1">
                <a:solidFill>
                  <a:prstClr val="black"/>
                </a:solidFill>
                <a:latin typeface="Calisto MT" panose="02040603050505030304" pitchFamily="18" charset="0"/>
              </a:rPr>
              <a:t>dilakukan</a:t>
            </a:r>
            <a:r>
              <a:rPr lang="en-ID" sz="1600" dirty="0">
                <a:solidFill>
                  <a:prstClr val="black"/>
                </a:solidFill>
                <a:latin typeface="Calisto MT" panose="02040603050505030304" pitchFamily="18" charset="0"/>
              </a:rPr>
              <a:t> oleh unit </a:t>
            </a:r>
            <a:r>
              <a:rPr lang="en-ID" sz="1600" dirty="0" err="1">
                <a:solidFill>
                  <a:prstClr val="black"/>
                </a:solidFill>
                <a:latin typeface="Calisto MT" panose="02040603050505030304" pitchFamily="18" charset="0"/>
              </a:rPr>
              <a:t>kerja</a:t>
            </a:r>
            <a:r>
              <a:rPr lang="en-ID" sz="1600" dirty="0">
                <a:solidFill>
                  <a:prstClr val="black"/>
                </a:solidFill>
                <a:latin typeface="Calisto MT" panose="02040603050505030304" pitchFamily="18" charset="0"/>
              </a:rPr>
              <a:t>/</a:t>
            </a:r>
            <a:r>
              <a:rPr lang="en-ID" sz="1600" dirty="0" err="1">
                <a:solidFill>
                  <a:prstClr val="black"/>
                </a:solidFill>
                <a:latin typeface="Calisto MT" panose="02040603050505030304" pitchFamily="18" charset="0"/>
              </a:rPr>
              <a:t>satuan</a:t>
            </a:r>
            <a:r>
              <a:rPr lang="en-ID" sz="1600" dirty="0">
                <a:solidFill>
                  <a:prstClr val="black"/>
                </a:solidFill>
                <a:latin typeface="Calisto MT" panose="02040603050505030304" pitchFamily="18" charset="0"/>
              </a:rPr>
              <a:t> </a:t>
            </a:r>
            <a:r>
              <a:rPr lang="en-ID" sz="1600" dirty="0" err="1">
                <a:solidFill>
                  <a:prstClr val="black"/>
                </a:solidFill>
                <a:latin typeface="Calisto MT" panose="02040603050505030304" pitchFamily="18" charset="0"/>
              </a:rPr>
              <a:t>kerja</a:t>
            </a:r>
            <a:endParaRPr lang="en-ID" sz="1600" dirty="0">
              <a:solidFill>
                <a:prstClr val="black"/>
              </a:solidFill>
              <a:latin typeface="Calisto MT" panose="02040603050505030304" pitchFamily="18" charset="0"/>
            </a:endParaRPr>
          </a:p>
        </p:txBody>
      </p:sp>
      <p:sp>
        <p:nvSpPr>
          <p:cNvPr id="59" name="TextBox 58">
            <a:extLst>
              <a:ext uri="{FF2B5EF4-FFF2-40B4-BE49-F238E27FC236}">
                <a16:creationId xmlns:a16="http://schemas.microsoft.com/office/drawing/2014/main" id="{A2F1815F-C31D-4F0B-BD12-E0BDE40EBE12}"/>
              </a:ext>
            </a:extLst>
          </p:cNvPr>
          <p:cNvSpPr txBox="1"/>
          <p:nvPr/>
        </p:nvSpPr>
        <p:spPr>
          <a:xfrm>
            <a:off x="3115251" y="4032436"/>
            <a:ext cx="2272491" cy="1323439"/>
          </a:xfrm>
          <a:prstGeom prst="rect">
            <a:avLst/>
          </a:prstGeom>
          <a:noFill/>
        </p:spPr>
        <p:txBody>
          <a:bodyPr wrap="square" rtlCol="0">
            <a:spAutoFit/>
          </a:bodyPr>
          <a:lstStyle/>
          <a:p>
            <a:pPr algn="r"/>
            <a:r>
              <a:rPr lang="en-ID" sz="1600" dirty="0" err="1">
                <a:solidFill>
                  <a:prstClr val="black"/>
                </a:solidFill>
                <a:latin typeface="Calisto MT" panose="02040603050505030304" pitchFamily="18" charset="0"/>
              </a:rPr>
              <a:t>Memberikan</a:t>
            </a:r>
            <a:r>
              <a:rPr lang="en-ID" sz="1600" dirty="0">
                <a:solidFill>
                  <a:prstClr val="black"/>
                </a:solidFill>
                <a:latin typeface="Calisto MT" panose="02040603050505030304" pitchFamily="18" charset="0"/>
              </a:rPr>
              <a:t> </a:t>
            </a:r>
            <a:r>
              <a:rPr lang="en-ID" sz="1600" dirty="0" err="1">
                <a:solidFill>
                  <a:prstClr val="black"/>
                </a:solidFill>
                <a:latin typeface="Calisto MT" panose="02040603050505030304" pitchFamily="18" charset="0"/>
              </a:rPr>
              <a:t>rekomendasi</a:t>
            </a:r>
            <a:r>
              <a:rPr lang="en-ID" sz="1600" dirty="0">
                <a:solidFill>
                  <a:prstClr val="black"/>
                </a:solidFill>
                <a:latin typeface="Calisto MT" panose="02040603050505030304" pitchFamily="18" charset="0"/>
              </a:rPr>
              <a:t> </a:t>
            </a:r>
            <a:r>
              <a:rPr lang="en-ID" sz="1600" dirty="0" err="1">
                <a:solidFill>
                  <a:prstClr val="black"/>
                </a:solidFill>
                <a:latin typeface="Calisto MT" panose="02040603050505030304" pitchFamily="18" charset="0"/>
              </a:rPr>
              <a:t>perbaikan</a:t>
            </a:r>
            <a:r>
              <a:rPr lang="en-ID" sz="1600" dirty="0">
                <a:solidFill>
                  <a:prstClr val="black"/>
                </a:solidFill>
                <a:latin typeface="Calisto MT" panose="02040603050505030304" pitchFamily="18" charset="0"/>
              </a:rPr>
              <a:t> </a:t>
            </a:r>
            <a:r>
              <a:rPr lang="en-ID" sz="1600" dirty="0" err="1">
                <a:solidFill>
                  <a:prstClr val="black"/>
                </a:solidFill>
                <a:latin typeface="Calisto MT" panose="02040603050505030304" pitchFamily="18" charset="0"/>
              </a:rPr>
              <a:t>kepada</a:t>
            </a:r>
            <a:r>
              <a:rPr lang="en-ID" sz="1600" dirty="0">
                <a:solidFill>
                  <a:prstClr val="black"/>
                </a:solidFill>
                <a:latin typeface="Calisto MT" panose="02040603050505030304" pitchFamily="18" charset="0"/>
              </a:rPr>
              <a:t> unit </a:t>
            </a:r>
            <a:r>
              <a:rPr lang="en-ID" sz="1600" dirty="0" err="1">
                <a:solidFill>
                  <a:prstClr val="black"/>
                </a:solidFill>
                <a:latin typeface="Calisto MT" panose="02040603050505030304" pitchFamily="18" charset="0"/>
              </a:rPr>
              <a:t>kerja</a:t>
            </a:r>
            <a:r>
              <a:rPr lang="en-ID" sz="1600" dirty="0">
                <a:solidFill>
                  <a:prstClr val="black"/>
                </a:solidFill>
                <a:latin typeface="Calisto MT" panose="02040603050505030304" pitchFamily="18" charset="0"/>
              </a:rPr>
              <a:t>/</a:t>
            </a:r>
            <a:r>
              <a:rPr lang="en-ID" sz="1600" dirty="0" err="1">
                <a:solidFill>
                  <a:prstClr val="black"/>
                </a:solidFill>
                <a:latin typeface="Calisto MT" panose="02040603050505030304" pitchFamily="18" charset="0"/>
              </a:rPr>
              <a:t>satuan</a:t>
            </a:r>
            <a:r>
              <a:rPr lang="en-ID" sz="1600" dirty="0">
                <a:solidFill>
                  <a:prstClr val="black"/>
                </a:solidFill>
                <a:latin typeface="Calisto MT" panose="02040603050505030304" pitchFamily="18" charset="0"/>
              </a:rPr>
              <a:t> </a:t>
            </a:r>
            <a:r>
              <a:rPr lang="en-ID" sz="1600" dirty="0" err="1">
                <a:solidFill>
                  <a:prstClr val="black"/>
                </a:solidFill>
                <a:latin typeface="Calisto MT" panose="02040603050505030304" pitchFamily="18" charset="0"/>
              </a:rPr>
              <a:t>kerja</a:t>
            </a:r>
            <a:r>
              <a:rPr lang="en-ID" sz="1600" dirty="0">
                <a:solidFill>
                  <a:prstClr val="black"/>
                </a:solidFill>
                <a:latin typeface="Calisto MT" panose="02040603050505030304" pitchFamily="18" charset="0"/>
              </a:rPr>
              <a:t> </a:t>
            </a:r>
            <a:r>
              <a:rPr lang="en-ID" sz="1600" dirty="0" err="1">
                <a:solidFill>
                  <a:prstClr val="black"/>
                </a:solidFill>
                <a:latin typeface="Calisto MT" panose="02040603050505030304" pitchFamily="18" charset="0"/>
              </a:rPr>
              <a:t>atas</a:t>
            </a:r>
            <a:r>
              <a:rPr lang="en-ID" sz="1600" dirty="0">
                <a:solidFill>
                  <a:prstClr val="black"/>
                </a:solidFill>
                <a:latin typeface="Calisto MT" panose="02040603050505030304" pitchFamily="18" charset="0"/>
              </a:rPr>
              <a:t> </a:t>
            </a:r>
            <a:r>
              <a:rPr lang="en-ID" sz="1600" dirty="0" err="1">
                <a:solidFill>
                  <a:prstClr val="black"/>
                </a:solidFill>
                <a:latin typeface="Calisto MT" panose="02040603050505030304" pitchFamily="18" charset="0"/>
              </a:rPr>
              <a:t>pembangunan</a:t>
            </a:r>
            <a:r>
              <a:rPr lang="en-ID" sz="1600" dirty="0">
                <a:solidFill>
                  <a:prstClr val="black"/>
                </a:solidFill>
                <a:latin typeface="Calisto MT" panose="02040603050505030304" pitchFamily="18" charset="0"/>
              </a:rPr>
              <a:t> ZI</a:t>
            </a:r>
          </a:p>
        </p:txBody>
      </p:sp>
      <p:sp>
        <p:nvSpPr>
          <p:cNvPr id="60" name="TextBox 59">
            <a:extLst>
              <a:ext uri="{FF2B5EF4-FFF2-40B4-BE49-F238E27FC236}">
                <a16:creationId xmlns:a16="http://schemas.microsoft.com/office/drawing/2014/main" id="{6F93311E-CC33-45AA-8E6D-C8E3F79868E0}"/>
              </a:ext>
            </a:extLst>
          </p:cNvPr>
          <p:cNvSpPr txBox="1"/>
          <p:nvPr/>
        </p:nvSpPr>
        <p:spPr>
          <a:xfrm>
            <a:off x="6131995" y="4199029"/>
            <a:ext cx="2272491" cy="1815882"/>
          </a:xfrm>
          <a:prstGeom prst="rect">
            <a:avLst/>
          </a:prstGeom>
          <a:noFill/>
        </p:spPr>
        <p:txBody>
          <a:bodyPr wrap="square" rtlCol="0">
            <a:spAutoFit/>
          </a:bodyPr>
          <a:lstStyle/>
          <a:p>
            <a:pPr algn="r"/>
            <a:r>
              <a:rPr lang="en-ID" sz="1400" dirty="0" err="1">
                <a:solidFill>
                  <a:prstClr val="black"/>
                </a:solidFill>
                <a:latin typeface="Calisto MT" panose="02040603050505030304" pitchFamily="18" charset="0"/>
              </a:rPr>
              <a:t>Menyampaikan</a:t>
            </a:r>
            <a:r>
              <a:rPr lang="en-ID" sz="1400" dirty="0">
                <a:solidFill>
                  <a:prstClr val="black"/>
                </a:solidFill>
                <a:latin typeface="Calisto MT" panose="02040603050505030304" pitchFamily="18" charset="0"/>
              </a:rPr>
              <a:t> </a:t>
            </a:r>
            <a:r>
              <a:rPr lang="en-ID" sz="1400" dirty="0" err="1">
                <a:solidFill>
                  <a:prstClr val="black"/>
                </a:solidFill>
                <a:latin typeface="Calisto MT" panose="02040603050505030304" pitchFamily="18" charset="0"/>
              </a:rPr>
              <a:t>hasil</a:t>
            </a:r>
            <a:r>
              <a:rPr lang="en-ID" sz="1400" dirty="0">
                <a:solidFill>
                  <a:prstClr val="black"/>
                </a:solidFill>
                <a:latin typeface="Calisto MT" panose="02040603050505030304" pitchFamily="18" charset="0"/>
              </a:rPr>
              <a:t> </a:t>
            </a:r>
            <a:r>
              <a:rPr lang="en-ID" sz="1400" dirty="0" err="1">
                <a:solidFill>
                  <a:prstClr val="black"/>
                </a:solidFill>
                <a:latin typeface="Calisto MT" panose="02040603050505030304" pitchFamily="18" charset="0"/>
              </a:rPr>
              <a:t>evaluasi</a:t>
            </a:r>
            <a:r>
              <a:rPr lang="en-ID" sz="1400" dirty="0">
                <a:solidFill>
                  <a:prstClr val="black"/>
                </a:solidFill>
                <a:latin typeface="Calisto MT" panose="02040603050505030304" pitchFamily="18" charset="0"/>
              </a:rPr>
              <a:t> </a:t>
            </a:r>
            <a:r>
              <a:rPr lang="en-ID" sz="1400" dirty="0" err="1">
                <a:solidFill>
                  <a:prstClr val="black"/>
                </a:solidFill>
                <a:latin typeface="Calisto MT" panose="02040603050505030304" pitchFamily="18" charset="0"/>
              </a:rPr>
              <a:t>kepada</a:t>
            </a:r>
            <a:r>
              <a:rPr lang="en-ID" sz="1400" dirty="0">
                <a:solidFill>
                  <a:prstClr val="black"/>
                </a:solidFill>
                <a:latin typeface="Calisto MT" panose="02040603050505030304" pitchFamily="18" charset="0"/>
              </a:rPr>
              <a:t> </a:t>
            </a:r>
            <a:r>
              <a:rPr lang="en-ID" sz="1400" dirty="0" err="1">
                <a:solidFill>
                  <a:prstClr val="black"/>
                </a:solidFill>
                <a:latin typeface="Calisto MT" panose="02040603050505030304" pitchFamily="18" charset="0"/>
              </a:rPr>
              <a:t>pimpinan</a:t>
            </a:r>
            <a:r>
              <a:rPr lang="en-ID" sz="1400" dirty="0">
                <a:solidFill>
                  <a:prstClr val="black"/>
                </a:solidFill>
                <a:latin typeface="Calisto MT" panose="02040603050505030304" pitchFamily="18" charset="0"/>
              </a:rPr>
              <a:t> </a:t>
            </a:r>
            <a:r>
              <a:rPr lang="en-ID" sz="1400" dirty="0" err="1">
                <a:solidFill>
                  <a:prstClr val="black"/>
                </a:solidFill>
                <a:latin typeface="Calisto MT" panose="02040603050505030304" pitchFamily="18" charset="0"/>
              </a:rPr>
              <a:t>instansi</a:t>
            </a:r>
            <a:r>
              <a:rPr lang="en-ID" sz="1400" dirty="0">
                <a:solidFill>
                  <a:prstClr val="black"/>
                </a:solidFill>
                <a:latin typeface="Calisto MT" panose="02040603050505030304" pitchFamily="18" charset="0"/>
              </a:rPr>
              <a:t> </a:t>
            </a:r>
            <a:r>
              <a:rPr lang="en-ID" sz="1400" dirty="0" err="1">
                <a:solidFill>
                  <a:prstClr val="black"/>
                </a:solidFill>
                <a:latin typeface="Calisto MT" panose="02040603050505030304" pitchFamily="18" charset="0"/>
              </a:rPr>
              <a:t>terhadap</a:t>
            </a:r>
            <a:r>
              <a:rPr lang="en-ID" sz="1400" dirty="0">
                <a:solidFill>
                  <a:prstClr val="black"/>
                </a:solidFill>
                <a:latin typeface="Calisto MT" panose="02040603050505030304" pitchFamily="18" charset="0"/>
              </a:rPr>
              <a:t> </a:t>
            </a:r>
            <a:r>
              <a:rPr lang="en-ID" sz="1400" dirty="0" err="1">
                <a:solidFill>
                  <a:prstClr val="black"/>
                </a:solidFill>
                <a:latin typeface="Calisto MT" panose="02040603050505030304" pitchFamily="18" charset="0"/>
              </a:rPr>
              <a:t>kelayakan</a:t>
            </a:r>
            <a:r>
              <a:rPr lang="en-ID" sz="1400" dirty="0">
                <a:solidFill>
                  <a:prstClr val="black"/>
                </a:solidFill>
                <a:latin typeface="Calisto MT" panose="02040603050505030304" pitchFamily="18" charset="0"/>
              </a:rPr>
              <a:t> unit </a:t>
            </a:r>
            <a:r>
              <a:rPr lang="en-ID" sz="1400" dirty="0" err="1">
                <a:solidFill>
                  <a:prstClr val="black"/>
                </a:solidFill>
                <a:latin typeface="Calisto MT" panose="02040603050505030304" pitchFamily="18" charset="0"/>
              </a:rPr>
              <a:t>kerja</a:t>
            </a:r>
            <a:r>
              <a:rPr lang="en-ID" sz="1400" dirty="0">
                <a:solidFill>
                  <a:prstClr val="black"/>
                </a:solidFill>
                <a:latin typeface="Calisto MT" panose="02040603050505030304" pitchFamily="18" charset="0"/>
              </a:rPr>
              <a:t>/</a:t>
            </a:r>
            <a:r>
              <a:rPr lang="en-ID" sz="1400" dirty="0" err="1">
                <a:solidFill>
                  <a:prstClr val="black"/>
                </a:solidFill>
                <a:latin typeface="Calisto MT" panose="02040603050505030304" pitchFamily="18" charset="0"/>
              </a:rPr>
              <a:t>satuan</a:t>
            </a:r>
            <a:r>
              <a:rPr lang="en-ID" sz="1400" dirty="0">
                <a:solidFill>
                  <a:prstClr val="black"/>
                </a:solidFill>
                <a:latin typeface="Calisto MT" panose="02040603050505030304" pitchFamily="18" charset="0"/>
              </a:rPr>
              <a:t> </a:t>
            </a:r>
            <a:r>
              <a:rPr lang="en-ID" sz="1400" dirty="0" err="1">
                <a:solidFill>
                  <a:prstClr val="black"/>
                </a:solidFill>
                <a:latin typeface="Calisto MT" panose="02040603050505030304" pitchFamily="18" charset="0"/>
              </a:rPr>
              <a:t>kerja</a:t>
            </a:r>
            <a:r>
              <a:rPr lang="en-ID" sz="1400" dirty="0">
                <a:solidFill>
                  <a:prstClr val="black"/>
                </a:solidFill>
                <a:latin typeface="Calisto MT" panose="02040603050505030304" pitchFamily="18" charset="0"/>
              </a:rPr>
              <a:t> yang </a:t>
            </a:r>
            <a:r>
              <a:rPr lang="en-ID" sz="1400" dirty="0" err="1">
                <a:solidFill>
                  <a:prstClr val="black"/>
                </a:solidFill>
                <a:latin typeface="Calisto MT" panose="02040603050505030304" pitchFamily="18" charset="0"/>
              </a:rPr>
              <a:t>akan</a:t>
            </a:r>
            <a:r>
              <a:rPr lang="en-ID" sz="1400" dirty="0">
                <a:solidFill>
                  <a:prstClr val="black"/>
                </a:solidFill>
                <a:latin typeface="Calisto MT" panose="02040603050505030304" pitchFamily="18" charset="0"/>
              </a:rPr>
              <a:t> </a:t>
            </a:r>
            <a:r>
              <a:rPr lang="en-ID" sz="1400" dirty="0" err="1">
                <a:solidFill>
                  <a:prstClr val="black"/>
                </a:solidFill>
                <a:latin typeface="Calisto MT" panose="02040603050505030304" pitchFamily="18" charset="0"/>
              </a:rPr>
              <a:t>diajukan</a:t>
            </a:r>
            <a:r>
              <a:rPr lang="en-ID" sz="1400" dirty="0">
                <a:solidFill>
                  <a:prstClr val="black"/>
                </a:solidFill>
                <a:latin typeface="Calisto MT" panose="02040603050505030304" pitchFamily="18" charset="0"/>
              </a:rPr>
              <a:t> </a:t>
            </a:r>
            <a:r>
              <a:rPr lang="en-ID" sz="1400" dirty="0" err="1">
                <a:solidFill>
                  <a:prstClr val="black"/>
                </a:solidFill>
                <a:latin typeface="Calisto MT" panose="02040603050505030304" pitchFamily="18" charset="0"/>
              </a:rPr>
              <a:t>mendapat</a:t>
            </a:r>
            <a:r>
              <a:rPr lang="en-ID" sz="1400" dirty="0">
                <a:solidFill>
                  <a:prstClr val="black"/>
                </a:solidFill>
                <a:latin typeface="Calisto MT" panose="02040603050505030304" pitchFamily="18" charset="0"/>
              </a:rPr>
              <a:t> </a:t>
            </a:r>
            <a:r>
              <a:rPr lang="en-ID" sz="1400" dirty="0" err="1">
                <a:solidFill>
                  <a:prstClr val="black"/>
                </a:solidFill>
                <a:latin typeface="Calisto MT" panose="02040603050505030304" pitchFamily="18" charset="0"/>
              </a:rPr>
              <a:t>predikat</a:t>
            </a:r>
            <a:r>
              <a:rPr lang="en-ID" sz="1400" dirty="0">
                <a:solidFill>
                  <a:prstClr val="black"/>
                </a:solidFill>
                <a:latin typeface="Calisto MT" panose="02040603050505030304" pitchFamily="18" charset="0"/>
              </a:rPr>
              <a:t> </a:t>
            </a:r>
            <a:r>
              <a:rPr lang="en-ID" sz="1400" dirty="0" err="1">
                <a:solidFill>
                  <a:prstClr val="black"/>
                </a:solidFill>
                <a:latin typeface="Calisto MT" panose="02040603050505030304" pitchFamily="18" charset="0"/>
              </a:rPr>
              <a:t>Menuju</a:t>
            </a:r>
            <a:r>
              <a:rPr lang="en-ID" sz="1400" dirty="0">
                <a:solidFill>
                  <a:prstClr val="black"/>
                </a:solidFill>
                <a:latin typeface="Calisto MT" panose="02040603050505030304" pitchFamily="18" charset="0"/>
              </a:rPr>
              <a:t> WBK/WBBM </a:t>
            </a:r>
            <a:r>
              <a:rPr lang="en-ID" sz="1400" dirty="0" err="1">
                <a:solidFill>
                  <a:prstClr val="black"/>
                </a:solidFill>
                <a:latin typeface="Calisto MT" panose="02040603050505030304" pitchFamily="18" charset="0"/>
              </a:rPr>
              <a:t>kepada</a:t>
            </a:r>
            <a:r>
              <a:rPr lang="en-ID" sz="1400" dirty="0">
                <a:solidFill>
                  <a:prstClr val="black"/>
                </a:solidFill>
                <a:latin typeface="Calisto MT" panose="02040603050505030304" pitchFamily="18" charset="0"/>
              </a:rPr>
              <a:t> TPN</a:t>
            </a:r>
          </a:p>
        </p:txBody>
      </p:sp>
      <p:sp>
        <p:nvSpPr>
          <p:cNvPr id="61" name="TextBox 60">
            <a:extLst>
              <a:ext uri="{FF2B5EF4-FFF2-40B4-BE49-F238E27FC236}">
                <a16:creationId xmlns:a16="http://schemas.microsoft.com/office/drawing/2014/main" id="{15F0645D-82CB-4D31-A4CB-9042648449D6}"/>
              </a:ext>
            </a:extLst>
          </p:cNvPr>
          <p:cNvSpPr txBox="1"/>
          <p:nvPr/>
        </p:nvSpPr>
        <p:spPr>
          <a:xfrm>
            <a:off x="9103378" y="4436083"/>
            <a:ext cx="2272491" cy="1600438"/>
          </a:xfrm>
          <a:prstGeom prst="rect">
            <a:avLst/>
          </a:prstGeom>
          <a:noFill/>
        </p:spPr>
        <p:txBody>
          <a:bodyPr wrap="square" rtlCol="0">
            <a:spAutoFit/>
          </a:bodyPr>
          <a:lstStyle/>
          <a:p>
            <a:pPr algn="r"/>
            <a:r>
              <a:rPr lang="sv-SE" sz="1400" dirty="0">
                <a:solidFill>
                  <a:prstClr val="black"/>
                </a:solidFill>
                <a:latin typeface="Calisto MT" panose="02040603050505030304" pitchFamily="18" charset="0"/>
              </a:rPr>
              <a:t>Melakukan pemantauan secara berkala terhadap unit yang telah mendapat predikat Menuju WBK/WBBM dan melaporkannya kepada Kementerian PANRB</a:t>
            </a:r>
            <a:endParaRPr lang="en-ID" sz="1400" dirty="0">
              <a:solidFill>
                <a:prstClr val="black"/>
              </a:solidFill>
              <a:latin typeface="Calisto MT" panose="02040603050505030304" pitchFamily="18" charset="0"/>
            </a:endParaRPr>
          </a:p>
        </p:txBody>
      </p:sp>
    </p:spTree>
    <p:extLst>
      <p:ext uri="{BB962C8B-B14F-4D97-AF65-F5344CB8AC3E}">
        <p14:creationId xmlns:p14="http://schemas.microsoft.com/office/powerpoint/2010/main" val="870311409"/>
      </p:ext>
    </p:extLst>
  </p:cSld>
  <p:clrMapOvr>
    <a:masterClrMapping/>
  </p:clrMapOvr>
  <mc:AlternateContent xmlns:mc="http://schemas.openxmlformats.org/markup-compatibility/2006" xmlns:p14="http://schemas.microsoft.com/office/powerpoint/2010/main">
    <mc:Choice Requires="p14">
      <p:transition spd="slow" p14:dur="15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EE9EBB36-3662-4620-9BC4-E373B18159CF}"/>
              </a:ext>
            </a:extLst>
          </p:cNvPr>
          <p:cNvGrpSpPr/>
          <p:nvPr/>
        </p:nvGrpSpPr>
        <p:grpSpPr>
          <a:xfrm rot="10800000">
            <a:off x="2471232" y="3901672"/>
            <a:ext cx="3226870" cy="1087342"/>
            <a:chOff x="4594265" y="2207674"/>
            <a:chExt cx="5014474" cy="1689702"/>
          </a:xfrm>
        </p:grpSpPr>
        <p:sp>
          <p:nvSpPr>
            <p:cNvPr id="163" name="Arrow: Up 162">
              <a:extLst>
                <a:ext uri="{FF2B5EF4-FFF2-40B4-BE49-F238E27FC236}">
                  <a16:creationId xmlns:a16="http://schemas.microsoft.com/office/drawing/2014/main" id="{BCB29D37-2FF4-4351-895C-D773A68B29B1}"/>
                </a:ext>
              </a:extLst>
            </p:cNvPr>
            <p:cNvSpPr/>
            <p:nvPr/>
          </p:nvSpPr>
          <p:spPr>
            <a:xfrm rot="13500000" flipV="1">
              <a:off x="7845032" y="1783525"/>
              <a:ext cx="1339558" cy="2187856"/>
            </a:xfrm>
            <a:prstGeom prst="upArrow">
              <a:avLst>
                <a:gd name="adj1" fmla="val 50000"/>
                <a:gd name="adj2" fmla="val 512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a:extLst>
                <a:ext uri="{FF2B5EF4-FFF2-40B4-BE49-F238E27FC236}">
                  <a16:creationId xmlns:a16="http://schemas.microsoft.com/office/drawing/2014/main" id="{39621655-9CFC-47BD-86DE-6935899DC267}"/>
                </a:ext>
              </a:extLst>
            </p:cNvPr>
            <p:cNvSpPr/>
            <p:nvPr/>
          </p:nvSpPr>
          <p:spPr>
            <a:xfrm rot="16200000" flipV="1">
              <a:off x="5952805" y="1869705"/>
              <a:ext cx="669131" cy="3386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TextBox 164">
            <a:extLst>
              <a:ext uri="{FF2B5EF4-FFF2-40B4-BE49-F238E27FC236}">
                <a16:creationId xmlns:a16="http://schemas.microsoft.com/office/drawing/2014/main" id="{2D3568F5-EF15-4A4F-8D07-FC359787376F}"/>
              </a:ext>
            </a:extLst>
          </p:cNvPr>
          <p:cNvSpPr txBox="1"/>
          <p:nvPr/>
        </p:nvSpPr>
        <p:spPr>
          <a:xfrm>
            <a:off x="2687288" y="4558001"/>
            <a:ext cx="416905" cy="507831"/>
          </a:xfrm>
          <a:prstGeom prst="rect">
            <a:avLst/>
          </a:prstGeom>
          <a:noFill/>
        </p:spPr>
        <p:txBody>
          <a:bodyPr wrap="square" lIns="108000" rIns="108000" rtlCol="0">
            <a:spAutoFit/>
          </a:bodyPr>
          <a:lstStyle/>
          <a:p>
            <a:pPr algn="ctr"/>
            <a:r>
              <a:rPr lang="en-US" altLang="ko-KR" sz="2700" b="1" dirty="0">
                <a:solidFill>
                  <a:schemeClr val="bg1"/>
                </a:solidFill>
                <a:latin typeface="Agency FB" panose="020B0503020202020204" pitchFamily="34" charset="0"/>
                <a:cs typeface="Arial" pitchFamily="34" charset="0"/>
              </a:rPr>
              <a:t>5</a:t>
            </a:r>
            <a:endParaRPr lang="ko-KR" altLang="en-US" sz="2700" b="1" dirty="0">
              <a:solidFill>
                <a:schemeClr val="bg1"/>
              </a:solidFill>
              <a:latin typeface="Agency FB" panose="020B0503020202020204" pitchFamily="34" charset="0"/>
              <a:cs typeface="Arial" pitchFamily="34" charset="0"/>
            </a:endParaRPr>
          </a:p>
        </p:txBody>
      </p:sp>
      <p:grpSp>
        <p:nvGrpSpPr>
          <p:cNvPr id="140" name="Group 139">
            <a:extLst>
              <a:ext uri="{FF2B5EF4-FFF2-40B4-BE49-F238E27FC236}">
                <a16:creationId xmlns:a16="http://schemas.microsoft.com/office/drawing/2014/main" id="{536DEB47-A5F1-4F19-8A3C-BA4CADE89392}"/>
              </a:ext>
            </a:extLst>
          </p:cNvPr>
          <p:cNvGrpSpPr/>
          <p:nvPr/>
        </p:nvGrpSpPr>
        <p:grpSpPr>
          <a:xfrm rot="10800000">
            <a:off x="4623282" y="3908261"/>
            <a:ext cx="3238324" cy="1087341"/>
            <a:chOff x="2381845" y="2207674"/>
            <a:chExt cx="5032276" cy="1689701"/>
          </a:xfrm>
        </p:grpSpPr>
        <p:sp>
          <p:nvSpPr>
            <p:cNvPr id="141" name="Arrow: Up 140">
              <a:extLst>
                <a:ext uri="{FF2B5EF4-FFF2-40B4-BE49-F238E27FC236}">
                  <a16:creationId xmlns:a16="http://schemas.microsoft.com/office/drawing/2014/main" id="{E38B5248-CEC2-4D1E-AB7E-503D49F12F26}"/>
                </a:ext>
              </a:extLst>
            </p:cNvPr>
            <p:cNvSpPr/>
            <p:nvPr/>
          </p:nvSpPr>
          <p:spPr>
            <a:xfrm rot="13500000" flipV="1">
              <a:off x="5650414" y="1783525"/>
              <a:ext cx="1339558" cy="2187856"/>
            </a:xfrm>
            <a:prstGeom prst="upArrow">
              <a:avLst>
                <a:gd name="adj1" fmla="val 50000"/>
                <a:gd name="adj2" fmla="val 512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F8FD0EB8-FB11-440D-B824-9D04E9006F86}"/>
                </a:ext>
              </a:extLst>
            </p:cNvPr>
            <p:cNvSpPr/>
            <p:nvPr/>
          </p:nvSpPr>
          <p:spPr>
            <a:xfrm rot="16200000" flipV="1">
              <a:off x="3740386" y="1869703"/>
              <a:ext cx="669131" cy="3386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7" name="Group 136">
            <a:extLst>
              <a:ext uri="{FF2B5EF4-FFF2-40B4-BE49-F238E27FC236}">
                <a16:creationId xmlns:a16="http://schemas.microsoft.com/office/drawing/2014/main" id="{E3610A81-4AD6-442A-B4BD-16473D680C66}"/>
              </a:ext>
            </a:extLst>
          </p:cNvPr>
          <p:cNvGrpSpPr/>
          <p:nvPr/>
        </p:nvGrpSpPr>
        <p:grpSpPr>
          <a:xfrm rot="10800000">
            <a:off x="6800423" y="3908260"/>
            <a:ext cx="3226870" cy="1087342"/>
            <a:chOff x="4594265" y="2207674"/>
            <a:chExt cx="5014474" cy="1689702"/>
          </a:xfrm>
        </p:grpSpPr>
        <p:sp>
          <p:nvSpPr>
            <p:cNvPr id="138" name="Arrow: Up 137">
              <a:extLst>
                <a:ext uri="{FF2B5EF4-FFF2-40B4-BE49-F238E27FC236}">
                  <a16:creationId xmlns:a16="http://schemas.microsoft.com/office/drawing/2014/main" id="{6634975A-5C06-4AE2-9015-AC81A0400E1B}"/>
                </a:ext>
              </a:extLst>
            </p:cNvPr>
            <p:cNvSpPr/>
            <p:nvPr/>
          </p:nvSpPr>
          <p:spPr>
            <a:xfrm rot="13500000" flipV="1">
              <a:off x="7845032" y="1783525"/>
              <a:ext cx="1339558" cy="2187856"/>
            </a:xfrm>
            <a:prstGeom prst="upArrow">
              <a:avLst>
                <a:gd name="adj1" fmla="val 50000"/>
                <a:gd name="adj2" fmla="val 512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5B6E4A38-6212-47D4-B657-56A89C6E432A}"/>
                </a:ext>
              </a:extLst>
            </p:cNvPr>
            <p:cNvSpPr/>
            <p:nvPr/>
          </p:nvSpPr>
          <p:spPr>
            <a:xfrm rot="16200000" flipV="1">
              <a:off x="5952805" y="1869705"/>
              <a:ext cx="669131" cy="3386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ardrop 1">
            <a:extLst>
              <a:ext uri="{FF2B5EF4-FFF2-40B4-BE49-F238E27FC236}">
                <a16:creationId xmlns:a16="http://schemas.microsoft.com/office/drawing/2014/main" id="{A60F5F96-40A6-42FC-8761-2ABE828F623F}"/>
              </a:ext>
            </a:extLst>
          </p:cNvPr>
          <p:cNvSpPr/>
          <p:nvPr/>
        </p:nvSpPr>
        <p:spPr>
          <a:xfrm>
            <a:off x="11695611" y="6385562"/>
            <a:ext cx="556592" cy="55659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24</a:t>
            </a:r>
            <a:endParaRPr lang="en-ID" sz="1400" dirty="0"/>
          </a:p>
        </p:txBody>
      </p:sp>
      <p:sp>
        <p:nvSpPr>
          <p:cNvPr id="3" name="Rectangle 2">
            <a:extLst>
              <a:ext uri="{FF2B5EF4-FFF2-40B4-BE49-F238E27FC236}">
                <a16:creationId xmlns:a16="http://schemas.microsoft.com/office/drawing/2014/main" id="{4F2D8329-8210-4BFE-AC59-C2366E1C9D42}"/>
              </a:ext>
            </a:extLst>
          </p:cNvPr>
          <p:cNvSpPr/>
          <p:nvPr/>
        </p:nvSpPr>
        <p:spPr>
          <a:xfrm flipV="1">
            <a:off x="-567192" y="6410065"/>
            <a:ext cx="12206939" cy="3320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bject 3">
            <a:extLst>
              <a:ext uri="{FF2B5EF4-FFF2-40B4-BE49-F238E27FC236}">
                <a16:creationId xmlns:a16="http://schemas.microsoft.com/office/drawing/2014/main" id="{EF09ED7D-CDC4-4AA4-A702-DBF8FF1C3743}"/>
              </a:ext>
            </a:extLst>
          </p:cNvPr>
          <p:cNvSpPr/>
          <p:nvPr/>
        </p:nvSpPr>
        <p:spPr>
          <a:xfrm>
            <a:off x="178307" y="0"/>
            <a:ext cx="599440" cy="1264425"/>
          </a:xfrm>
          <a:custGeom>
            <a:avLst/>
            <a:gdLst/>
            <a:ahLst/>
            <a:cxnLst/>
            <a:rect l="l" t="t" r="r" b="b"/>
            <a:pathLst>
              <a:path w="599440" h="902335">
                <a:moveTo>
                  <a:pt x="598932" y="0"/>
                </a:moveTo>
                <a:lnTo>
                  <a:pt x="0" y="0"/>
                </a:lnTo>
                <a:lnTo>
                  <a:pt x="0" y="902208"/>
                </a:lnTo>
                <a:lnTo>
                  <a:pt x="598932" y="902208"/>
                </a:lnTo>
                <a:lnTo>
                  <a:pt x="598932" y="0"/>
                </a:lnTo>
                <a:close/>
              </a:path>
            </a:pathLst>
          </a:custGeom>
          <a:solidFill>
            <a:schemeClr val="accent1"/>
          </a:solidFill>
          <a:scene3d>
            <a:camera prst="orthographicFront"/>
            <a:lightRig rig="threePt" dir="t"/>
          </a:scene3d>
          <a:sp3d>
            <a:bevelT/>
          </a:sp3d>
        </p:spPr>
        <p:txBody>
          <a:bodyPr wrap="square" lIns="0" tIns="0" rIns="0" bIns="0" rtlCol="0"/>
          <a:lstStyle/>
          <a:p>
            <a:pPr defTabSz="457200"/>
            <a:endParaRPr dirty="0">
              <a:solidFill>
                <a:prstClr val="black"/>
              </a:solidFill>
            </a:endParaRPr>
          </a:p>
        </p:txBody>
      </p:sp>
      <p:sp>
        <p:nvSpPr>
          <p:cNvPr id="9" name="object 2">
            <a:extLst>
              <a:ext uri="{FF2B5EF4-FFF2-40B4-BE49-F238E27FC236}">
                <a16:creationId xmlns:a16="http://schemas.microsoft.com/office/drawing/2014/main" id="{A795A2F1-0D2C-4446-9DCB-6F7623CDC993}"/>
              </a:ext>
            </a:extLst>
          </p:cNvPr>
          <p:cNvSpPr txBox="1">
            <a:spLocks/>
          </p:cNvSpPr>
          <p:nvPr/>
        </p:nvSpPr>
        <p:spPr>
          <a:xfrm>
            <a:off x="923168" y="439522"/>
            <a:ext cx="6451667" cy="874598"/>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sz="2800" dirty="0">
                <a:solidFill>
                  <a:srgbClr val="000000"/>
                </a:solidFill>
                <a:latin typeface="Bernard MT Condensed" panose="02050806060905020404" pitchFamily="18" charset="0"/>
              </a:rPr>
              <a:t>HAL-HAL YANG HARUS DIPERHATIKAN </a:t>
            </a:r>
            <a:r>
              <a:rPr lang="fi-FI" sz="2800" dirty="0">
                <a:solidFill>
                  <a:srgbClr val="000000"/>
                </a:solidFill>
                <a:latin typeface="Bernard MT Condensed" panose="02050806060905020404" pitchFamily="18" charset="0"/>
              </a:rPr>
              <a:t>OLEH TPI PADA SAAT MELAKUKAN EVALUASI INTERNAL</a:t>
            </a:r>
            <a:endParaRPr lang="en-ID" sz="2800" dirty="0">
              <a:latin typeface="Bernard MT Condensed" panose="02050806060905020404" pitchFamily="18" charset="0"/>
            </a:endParaRPr>
          </a:p>
        </p:txBody>
      </p:sp>
      <p:grpSp>
        <p:nvGrpSpPr>
          <p:cNvPr id="109" name="Group 108">
            <a:extLst>
              <a:ext uri="{FF2B5EF4-FFF2-40B4-BE49-F238E27FC236}">
                <a16:creationId xmlns:a16="http://schemas.microsoft.com/office/drawing/2014/main" id="{0CA1D74F-0E39-458E-8A22-257D28C19FEA}"/>
              </a:ext>
            </a:extLst>
          </p:cNvPr>
          <p:cNvGrpSpPr/>
          <p:nvPr/>
        </p:nvGrpSpPr>
        <p:grpSpPr>
          <a:xfrm>
            <a:off x="6096000" y="2774435"/>
            <a:ext cx="3238085" cy="1087340"/>
            <a:chOff x="6771457" y="2207674"/>
            <a:chExt cx="5031901" cy="1689700"/>
          </a:xfrm>
        </p:grpSpPr>
        <p:sp>
          <p:nvSpPr>
            <p:cNvPr id="110" name="Arrow: Up 109">
              <a:extLst>
                <a:ext uri="{FF2B5EF4-FFF2-40B4-BE49-F238E27FC236}">
                  <a16:creationId xmlns:a16="http://schemas.microsoft.com/office/drawing/2014/main" id="{D0F5B2AF-B70A-4BCC-8BDB-A33E554B4AC7}"/>
                </a:ext>
              </a:extLst>
            </p:cNvPr>
            <p:cNvSpPr/>
            <p:nvPr/>
          </p:nvSpPr>
          <p:spPr>
            <a:xfrm rot="13500000" flipV="1">
              <a:off x="10039651" y="1783525"/>
              <a:ext cx="1339558" cy="2187856"/>
            </a:xfrm>
            <a:prstGeom prst="upArrow">
              <a:avLst>
                <a:gd name="adj1" fmla="val 50000"/>
                <a:gd name="adj2" fmla="val 512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E9F18AA9-2E23-4816-9289-4E0EF8F7D212}"/>
                </a:ext>
              </a:extLst>
            </p:cNvPr>
            <p:cNvSpPr/>
            <p:nvPr/>
          </p:nvSpPr>
          <p:spPr>
            <a:xfrm rot="16200000" flipV="1">
              <a:off x="8136983" y="1862717"/>
              <a:ext cx="669131" cy="3400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BFEA35A9-E746-45E6-8C18-618722A2C463}"/>
              </a:ext>
            </a:extLst>
          </p:cNvPr>
          <p:cNvGrpSpPr/>
          <p:nvPr/>
        </p:nvGrpSpPr>
        <p:grpSpPr>
          <a:xfrm>
            <a:off x="3923909" y="2774435"/>
            <a:ext cx="3226870" cy="1087342"/>
            <a:chOff x="4594265" y="2207674"/>
            <a:chExt cx="5014474" cy="1689702"/>
          </a:xfrm>
        </p:grpSpPr>
        <p:sp>
          <p:nvSpPr>
            <p:cNvPr id="113" name="Arrow: Up 112">
              <a:extLst>
                <a:ext uri="{FF2B5EF4-FFF2-40B4-BE49-F238E27FC236}">
                  <a16:creationId xmlns:a16="http://schemas.microsoft.com/office/drawing/2014/main" id="{090834E5-636C-46D2-8612-319074C2DDEE}"/>
                </a:ext>
              </a:extLst>
            </p:cNvPr>
            <p:cNvSpPr/>
            <p:nvPr/>
          </p:nvSpPr>
          <p:spPr>
            <a:xfrm rot="13500000" flipV="1">
              <a:off x="7845032" y="1783525"/>
              <a:ext cx="1339558" cy="2187856"/>
            </a:xfrm>
            <a:prstGeom prst="upArrow">
              <a:avLst>
                <a:gd name="adj1" fmla="val 50000"/>
                <a:gd name="adj2" fmla="val 512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1256C28A-CA18-4C24-AEAB-9742C10394FB}"/>
                </a:ext>
              </a:extLst>
            </p:cNvPr>
            <p:cNvSpPr/>
            <p:nvPr/>
          </p:nvSpPr>
          <p:spPr>
            <a:xfrm rot="16200000" flipV="1">
              <a:off x="5952805" y="1869705"/>
              <a:ext cx="669131" cy="3386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3EBAC15A-40F8-4648-AE82-9A66CAEE18AF}"/>
              </a:ext>
            </a:extLst>
          </p:cNvPr>
          <p:cNvGrpSpPr/>
          <p:nvPr/>
        </p:nvGrpSpPr>
        <p:grpSpPr>
          <a:xfrm>
            <a:off x="1746626" y="2774436"/>
            <a:ext cx="3238324" cy="1087341"/>
            <a:chOff x="2381845" y="2207674"/>
            <a:chExt cx="5032276" cy="1689701"/>
          </a:xfrm>
        </p:grpSpPr>
        <p:sp>
          <p:nvSpPr>
            <p:cNvPr id="116" name="Arrow: Up 115">
              <a:extLst>
                <a:ext uri="{FF2B5EF4-FFF2-40B4-BE49-F238E27FC236}">
                  <a16:creationId xmlns:a16="http://schemas.microsoft.com/office/drawing/2014/main" id="{E9D6163B-CD15-464F-B003-9C817B2BA475}"/>
                </a:ext>
              </a:extLst>
            </p:cNvPr>
            <p:cNvSpPr/>
            <p:nvPr/>
          </p:nvSpPr>
          <p:spPr>
            <a:xfrm rot="13500000" flipV="1">
              <a:off x="5650414" y="1783525"/>
              <a:ext cx="1339558" cy="2187856"/>
            </a:xfrm>
            <a:prstGeom prst="upArrow">
              <a:avLst>
                <a:gd name="adj1" fmla="val 50000"/>
                <a:gd name="adj2" fmla="val 512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EE394E21-C8FD-4084-840F-B77A9F6D5938}"/>
                </a:ext>
              </a:extLst>
            </p:cNvPr>
            <p:cNvSpPr/>
            <p:nvPr/>
          </p:nvSpPr>
          <p:spPr>
            <a:xfrm rot="16200000" flipV="1">
              <a:off x="3740386" y="1869703"/>
              <a:ext cx="669131" cy="3386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03C32367-8513-46E4-A395-B1D801A56FC8}"/>
              </a:ext>
            </a:extLst>
          </p:cNvPr>
          <p:cNvGrpSpPr/>
          <p:nvPr/>
        </p:nvGrpSpPr>
        <p:grpSpPr>
          <a:xfrm>
            <a:off x="4884" y="2774435"/>
            <a:ext cx="2797333" cy="1087341"/>
            <a:chOff x="872515" y="2207675"/>
            <a:chExt cx="4346987" cy="1689701"/>
          </a:xfrm>
        </p:grpSpPr>
        <p:sp>
          <p:nvSpPr>
            <p:cNvPr id="119" name="Arrow: Up 118">
              <a:extLst>
                <a:ext uri="{FF2B5EF4-FFF2-40B4-BE49-F238E27FC236}">
                  <a16:creationId xmlns:a16="http://schemas.microsoft.com/office/drawing/2014/main" id="{61AEB8A9-FBC5-4C0D-A600-50E4DBC314BF}"/>
                </a:ext>
              </a:extLst>
            </p:cNvPr>
            <p:cNvSpPr/>
            <p:nvPr/>
          </p:nvSpPr>
          <p:spPr>
            <a:xfrm rot="13500000" flipV="1">
              <a:off x="3455795" y="1783526"/>
              <a:ext cx="1339558" cy="2187856"/>
            </a:xfrm>
            <a:prstGeom prst="upArrow">
              <a:avLst>
                <a:gd name="adj1" fmla="val 50000"/>
                <a:gd name="adj2" fmla="val 512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85F2450B-A8AF-418D-BEA1-63BEF857E62F}"/>
                </a:ext>
              </a:extLst>
            </p:cNvPr>
            <p:cNvSpPr/>
            <p:nvPr/>
          </p:nvSpPr>
          <p:spPr>
            <a:xfrm rot="16200000" flipV="1">
              <a:off x="1891261" y="2209499"/>
              <a:ext cx="669131" cy="2706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5" name="TextBox 124">
            <a:extLst>
              <a:ext uri="{FF2B5EF4-FFF2-40B4-BE49-F238E27FC236}">
                <a16:creationId xmlns:a16="http://schemas.microsoft.com/office/drawing/2014/main" id="{1BDC43B2-80FC-4949-83DA-71AD601383D7}"/>
              </a:ext>
            </a:extLst>
          </p:cNvPr>
          <p:cNvSpPr txBox="1"/>
          <p:nvPr/>
        </p:nvSpPr>
        <p:spPr>
          <a:xfrm>
            <a:off x="2084397" y="2712459"/>
            <a:ext cx="433546" cy="507831"/>
          </a:xfrm>
          <a:prstGeom prst="rect">
            <a:avLst/>
          </a:prstGeom>
          <a:noFill/>
        </p:spPr>
        <p:txBody>
          <a:bodyPr wrap="square" lIns="108000" rIns="108000" rtlCol="0">
            <a:spAutoFit/>
          </a:bodyPr>
          <a:lstStyle/>
          <a:p>
            <a:pPr algn="ctr"/>
            <a:r>
              <a:rPr lang="en-US" altLang="ko-KR" sz="2700" b="1" dirty="0">
                <a:solidFill>
                  <a:schemeClr val="bg1"/>
                </a:solidFill>
                <a:latin typeface="Agency FB" panose="020B0503020202020204" pitchFamily="34" charset="0"/>
                <a:cs typeface="Arial" pitchFamily="34" charset="0"/>
              </a:rPr>
              <a:t>1</a:t>
            </a:r>
            <a:endParaRPr lang="ko-KR" altLang="en-US" sz="2700" b="1" dirty="0">
              <a:solidFill>
                <a:schemeClr val="bg1"/>
              </a:solidFill>
              <a:latin typeface="Agency FB" panose="020B0503020202020204" pitchFamily="34" charset="0"/>
              <a:cs typeface="Arial" pitchFamily="34" charset="0"/>
            </a:endParaRPr>
          </a:p>
        </p:txBody>
      </p:sp>
      <p:sp>
        <p:nvSpPr>
          <p:cNvPr id="126" name="TextBox 125">
            <a:extLst>
              <a:ext uri="{FF2B5EF4-FFF2-40B4-BE49-F238E27FC236}">
                <a16:creationId xmlns:a16="http://schemas.microsoft.com/office/drawing/2014/main" id="{4553EA7A-C549-4B6A-9E86-33C6BD0ED2CF}"/>
              </a:ext>
            </a:extLst>
          </p:cNvPr>
          <p:cNvSpPr txBox="1"/>
          <p:nvPr/>
        </p:nvSpPr>
        <p:spPr>
          <a:xfrm>
            <a:off x="4260628" y="2712460"/>
            <a:ext cx="433546" cy="507831"/>
          </a:xfrm>
          <a:prstGeom prst="rect">
            <a:avLst/>
          </a:prstGeom>
          <a:noFill/>
        </p:spPr>
        <p:txBody>
          <a:bodyPr wrap="square" lIns="108000" rIns="108000" rtlCol="0">
            <a:spAutoFit/>
          </a:bodyPr>
          <a:lstStyle/>
          <a:p>
            <a:pPr algn="ctr"/>
            <a:r>
              <a:rPr lang="en-US" altLang="ko-KR" sz="2700" b="1" dirty="0">
                <a:solidFill>
                  <a:schemeClr val="bg1"/>
                </a:solidFill>
                <a:latin typeface="Agency FB" panose="020B0503020202020204" pitchFamily="34" charset="0"/>
                <a:cs typeface="Arial" pitchFamily="34" charset="0"/>
              </a:rPr>
              <a:t>2</a:t>
            </a:r>
            <a:endParaRPr lang="ko-KR" altLang="en-US" sz="2700" b="1" dirty="0">
              <a:solidFill>
                <a:schemeClr val="bg1"/>
              </a:solidFill>
              <a:latin typeface="Agency FB" panose="020B0503020202020204" pitchFamily="34" charset="0"/>
              <a:cs typeface="Arial" pitchFamily="34" charset="0"/>
            </a:endParaRPr>
          </a:p>
        </p:txBody>
      </p:sp>
      <p:sp>
        <p:nvSpPr>
          <p:cNvPr id="127" name="TextBox 126">
            <a:extLst>
              <a:ext uri="{FF2B5EF4-FFF2-40B4-BE49-F238E27FC236}">
                <a16:creationId xmlns:a16="http://schemas.microsoft.com/office/drawing/2014/main" id="{D25C62F2-C5E8-4CFF-B4E9-86CB77A7CA11}"/>
              </a:ext>
            </a:extLst>
          </p:cNvPr>
          <p:cNvSpPr txBox="1"/>
          <p:nvPr/>
        </p:nvSpPr>
        <p:spPr>
          <a:xfrm>
            <a:off x="6435633" y="2712460"/>
            <a:ext cx="433546" cy="507831"/>
          </a:xfrm>
          <a:prstGeom prst="rect">
            <a:avLst/>
          </a:prstGeom>
          <a:noFill/>
        </p:spPr>
        <p:txBody>
          <a:bodyPr wrap="square" lIns="108000" rIns="108000" rtlCol="0">
            <a:spAutoFit/>
          </a:bodyPr>
          <a:lstStyle/>
          <a:p>
            <a:pPr algn="ctr"/>
            <a:r>
              <a:rPr lang="en-US" altLang="ko-KR" sz="2700" b="1" dirty="0">
                <a:solidFill>
                  <a:schemeClr val="bg1"/>
                </a:solidFill>
                <a:latin typeface="Agency FB" panose="020B0503020202020204" pitchFamily="34" charset="0"/>
                <a:cs typeface="Arial" pitchFamily="34" charset="0"/>
              </a:rPr>
              <a:t>3</a:t>
            </a:r>
            <a:endParaRPr lang="ko-KR" altLang="en-US" sz="2700" b="1" dirty="0">
              <a:solidFill>
                <a:schemeClr val="bg1"/>
              </a:solidFill>
              <a:latin typeface="Agency FB" panose="020B0503020202020204" pitchFamily="34" charset="0"/>
              <a:cs typeface="Arial" pitchFamily="34" charset="0"/>
            </a:endParaRPr>
          </a:p>
        </p:txBody>
      </p:sp>
      <p:sp>
        <p:nvSpPr>
          <p:cNvPr id="128" name="TextBox 127">
            <a:extLst>
              <a:ext uri="{FF2B5EF4-FFF2-40B4-BE49-F238E27FC236}">
                <a16:creationId xmlns:a16="http://schemas.microsoft.com/office/drawing/2014/main" id="{EE71F278-7959-40D1-8D6F-DF930B5B244D}"/>
              </a:ext>
            </a:extLst>
          </p:cNvPr>
          <p:cNvSpPr txBox="1"/>
          <p:nvPr/>
        </p:nvSpPr>
        <p:spPr>
          <a:xfrm>
            <a:off x="8630606" y="2712460"/>
            <a:ext cx="416905" cy="507831"/>
          </a:xfrm>
          <a:prstGeom prst="rect">
            <a:avLst/>
          </a:prstGeom>
          <a:noFill/>
        </p:spPr>
        <p:txBody>
          <a:bodyPr wrap="square" lIns="108000" rIns="108000" rtlCol="0">
            <a:spAutoFit/>
          </a:bodyPr>
          <a:lstStyle/>
          <a:p>
            <a:pPr algn="ctr"/>
            <a:r>
              <a:rPr lang="en-US" altLang="ko-KR" sz="2700" b="1" dirty="0">
                <a:solidFill>
                  <a:schemeClr val="bg1"/>
                </a:solidFill>
                <a:latin typeface="Agency FB" panose="020B0503020202020204" pitchFamily="34" charset="0"/>
                <a:cs typeface="Arial" pitchFamily="34" charset="0"/>
              </a:rPr>
              <a:t>4</a:t>
            </a:r>
            <a:endParaRPr lang="ko-KR" altLang="en-US" sz="2700" b="1" dirty="0">
              <a:solidFill>
                <a:schemeClr val="bg1"/>
              </a:solidFill>
              <a:latin typeface="Agency FB" panose="020B0503020202020204" pitchFamily="34" charset="0"/>
              <a:cs typeface="Arial" pitchFamily="34" charset="0"/>
            </a:endParaRPr>
          </a:p>
        </p:txBody>
      </p:sp>
      <p:sp>
        <p:nvSpPr>
          <p:cNvPr id="129" name="Text Placeholder 28">
            <a:extLst>
              <a:ext uri="{FF2B5EF4-FFF2-40B4-BE49-F238E27FC236}">
                <a16:creationId xmlns:a16="http://schemas.microsoft.com/office/drawing/2014/main" id="{A6232D29-8DAB-4C53-87FC-B352AAAA2629}"/>
              </a:ext>
            </a:extLst>
          </p:cNvPr>
          <p:cNvSpPr txBox="1">
            <a:spLocks/>
          </p:cNvSpPr>
          <p:nvPr/>
        </p:nvSpPr>
        <p:spPr>
          <a:xfrm>
            <a:off x="856424" y="1518754"/>
            <a:ext cx="1738800" cy="1162800"/>
          </a:xfrm>
          <a:prstGeom prst="rect">
            <a:avLst/>
          </a:prstGeom>
        </p:spPr>
        <p:style>
          <a:lnRef idx="2">
            <a:schemeClr val="dk1"/>
          </a:lnRef>
          <a:fillRef idx="1">
            <a:schemeClr val="lt1"/>
          </a:fillRef>
          <a:effectRef idx="0">
            <a:schemeClr val="dk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000"/>
              </a:spcBef>
              <a:buFont typeface="Arial" panose="020B0604020202020204" pitchFamily="34" charset="0"/>
              <a:buNone/>
            </a:pPr>
            <a:r>
              <a:rPr lang="en-ID" sz="1300" dirty="0" err="1">
                <a:latin typeface="Abadi" panose="020B0604020104020204" pitchFamily="34" charset="0"/>
                <a:ea typeface="Calibri" panose="020F0502020204030204" pitchFamily="34" charset="0"/>
                <a:cs typeface="Times New Roman" panose="02020603050405020304" pitchFamily="18" charset="0"/>
              </a:rPr>
              <a:t>Memastikan</a:t>
            </a:r>
            <a:r>
              <a:rPr lang="en-ID" sz="1300" dirty="0">
                <a:latin typeface="Abadi" panose="020B0604020104020204" pitchFamily="34" charset="0"/>
                <a:ea typeface="Calibri" panose="020F0502020204030204" pitchFamily="34" charset="0"/>
                <a:cs typeface="Times New Roman" panose="02020603050405020304" pitchFamily="18" charset="0"/>
              </a:rPr>
              <a:t> </a:t>
            </a:r>
            <a:r>
              <a:rPr lang="en-ID" sz="1300" dirty="0" err="1">
                <a:latin typeface="Abadi" panose="020B0604020104020204" pitchFamily="34" charset="0"/>
                <a:ea typeface="Calibri" panose="020F0502020204030204" pitchFamily="34" charset="0"/>
                <a:cs typeface="Times New Roman" panose="02020603050405020304" pitchFamily="18" charset="0"/>
              </a:rPr>
              <a:t>tindak</a:t>
            </a:r>
            <a:r>
              <a:rPr lang="en-ID" sz="1300" dirty="0">
                <a:latin typeface="Abadi" panose="020B0604020104020204" pitchFamily="34" charset="0"/>
                <a:ea typeface="Calibri" panose="020F0502020204030204" pitchFamily="34" charset="0"/>
                <a:cs typeface="Times New Roman" panose="02020603050405020304" pitchFamily="18" charset="0"/>
              </a:rPr>
              <a:t> </a:t>
            </a:r>
            <a:r>
              <a:rPr lang="en-ID" sz="1300" dirty="0" err="1">
                <a:latin typeface="Abadi" panose="020B0604020104020204" pitchFamily="34" charset="0"/>
                <a:ea typeface="Calibri" panose="020F0502020204030204" pitchFamily="34" charset="0"/>
                <a:cs typeface="Times New Roman" panose="02020603050405020304" pitchFamily="18" charset="0"/>
              </a:rPr>
              <a:t>lanjut</a:t>
            </a:r>
            <a:r>
              <a:rPr lang="en-ID" sz="1300" dirty="0">
                <a:latin typeface="Abadi" panose="020B0604020104020204" pitchFamily="34" charset="0"/>
                <a:ea typeface="Calibri" panose="020F0502020204030204" pitchFamily="34" charset="0"/>
                <a:cs typeface="Times New Roman" panose="02020603050405020304" pitchFamily="18" charset="0"/>
              </a:rPr>
              <a:t> </a:t>
            </a:r>
            <a:r>
              <a:rPr lang="en-ID" sz="1300" dirty="0" err="1">
                <a:latin typeface="Abadi" panose="020B0604020104020204" pitchFamily="34" charset="0"/>
                <a:ea typeface="Calibri" panose="020F0502020204030204" pitchFamily="34" charset="0"/>
                <a:cs typeface="Times New Roman" panose="02020603050405020304" pitchFamily="18" charset="0"/>
              </a:rPr>
              <a:t>hasil</a:t>
            </a:r>
            <a:r>
              <a:rPr lang="en-ID" sz="1300" dirty="0">
                <a:latin typeface="Abadi" panose="020B0604020104020204" pitchFamily="34" charset="0"/>
                <a:ea typeface="Calibri" panose="020F0502020204030204" pitchFamily="34" charset="0"/>
                <a:cs typeface="Times New Roman" panose="02020603050405020304" pitchFamily="18" charset="0"/>
              </a:rPr>
              <a:t> </a:t>
            </a:r>
            <a:r>
              <a:rPr lang="en-ID" sz="1300" dirty="0" err="1">
                <a:latin typeface="Abadi" panose="020B0604020104020204" pitchFamily="34" charset="0"/>
                <a:ea typeface="Calibri" panose="020F0502020204030204" pitchFamily="34" charset="0"/>
                <a:cs typeface="Times New Roman" panose="02020603050405020304" pitchFamily="18" charset="0"/>
              </a:rPr>
              <a:t>pengawasan</a:t>
            </a:r>
            <a:r>
              <a:rPr lang="en-ID" sz="1300" dirty="0">
                <a:latin typeface="Abadi" panose="020B0604020104020204" pitchFamily="34" charset="0"/>
                <a:ea typeface="Calibri" panose="020F0502020204030204" pitchFamily="34" charset="0"/>
                <a:cs typeface="Times New Roman" panose="02020603050405020304" pitchFamily="18" charset="0"/>
              </a:rPr>
              <a:t> </a:t>
            </a:r>
            <a:r>
              <a:rPr lang="en-ID" sz="1300" dirty="0" err="1">
                <a:latin typeface="Abadi" panose="020B0604020104020204" pitchFamily="34" charset="0"/>
                <a:ea typeface="Calibri" panose="020F0502020204030204" pitchFamily="34" charset="0"/>
                <a:cs typeface="Times New Roman" panose="02020603050405020304" pitchFamily="18" charset="0"/>
              </a:rPr>
              <a:t>dari</a:t>
            </a:r>
            <a:r>
              <a:rPr lang="en-ID" sz="1300" dirty="0">
                <a:latin typeface="Abadi" panose="020B0604020104020204" pitchFamily="34" charset="0"/>
                <a:ea typeface="Calibri" panose="020F0502020204030204" pitchFamily="34" charset="0"/>
                <a:cs typeface="Times New Roman" panose="02020603050405020304" pitchFamily="18" charset="0"/>
              </a:rPr>
              <a:t> APIP/BPK </a:t>
            </a:r>
            <a:r>
              <a:rPr lang="en-ID" sz="1300" dirty="0" err="1">
                <a:latin typeface="Abadi" panose="020B0604020104020204" pitchFamily="34" charset="0"/>
                <a:ea typeface="Calibri" panose="020F0502020204030204" pitchFamily="34" charset="0"/>
                <a:cs typeface="Times New Roman" panose="02020603050405020304" pitchFamily="18" charset="0"/>
              </a:rPr>
              <a:t>telah</a:t>
            </a:r>
            <a:r>
              <a:rPr lang="en-ID" sz="1300" dirty="0">
                <a:latin typeface="Abadi" panose="020B0604020104020204" pitchFamily="34" charset="0"/>
                <a:ea typeface="Calibri" panose="020F0502020204030204" pitchFamily="34" charset="0"/>
                <a:cs typeface="Times New Roman" panose="02020603050405020304" pitchFamily="18" charset="0"/>
              </a:rPr>
              <a:t> </a:t>
            </a:r>
            <a:r>
              <a:rPr lang="en-ID" sz="1300" dirty="0" err="1">
                <a:latin typeface="Abadi" panose="020B0604020104020204" pitchFamily="34" charset="0"/>
                <a:ea typeface="Calibri" panose="020F0502020204030204" pitchFamily="34" charset="0"/>
                <a:cs typeface="Times New Roman" panose="02020603050405020304" pitchFamily="18" charset="0"/>
              </a:rPr>
              <a:t>selesai</a:t>
            </a:r>
            <a:r>
              <a:rPr lang="en-ID" sz="1300" dirty="0">
                <a:latin typeface="Abadi" panose="020B0604020104020204" pitchFamily="34" charset="0"/>
                <a:ea typeface="Calibri" panose="020F0502020204030204" pitchFamily="34" charset="0"/>
                <a:cs typeface="Times New Roman" panose="02020603050405020304" pitchFamily="18" charset="0"/>
              </a:rPr>
              <a:t> 100%;</a:t>
            </a:r>
            <a:endParaRPr lang="en-US" sz="1300" dirty="0">
              <a:latin typeface="Abadi" panose="020B0604020104020204" pitchFamily="34" charset="0"/>
              <a:ea typeface="Calibri" panose="020F0502020204030204" pitchFamily="34" charset="0"/>
              <a:cs typeface="Times New Roman" panose="02020603050405020304" pitchFamily="18" charset="0"/>
            </a:endParaRPr>
          </a:p>
        </p:txBody>
      </p:sp>
      <p:sp>
        <p:nvSpPr>
          <p:cNvPr id="130" name="Text Placeholder 28">
            <a:extLst>
              <a:ext uri="{FF2B5EF4-FFF2-40B4-BE49-F238E27FC236}">
                <a16:creationId xmlns:a16="http://schemas.microsoft.com/office/drawing/2014/main" id="{94BCDF3E-DE76-48FF-AD22-96A1F166F2E0}"/>
              </a:ext>
            </a:extLst>
          </p:cNvPr>
          <p:cNvSpPr txBox="1">
            <a:spLocks/>
          </p:cNvSpPr>
          <p:nvPr/>
        </p:nvSpPr>
        <p:spPr>
          <a:xfrm>
            <a:off x="3037465" y="1509206"/>
            <a:ext cx="1738770" cy="1163207"/>
          </a:xfrm>
          <a:prstGeom prst="rect">
            <a:avLst/>
          </a:prstGeom>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000"/>
              </a:spcBef>
              <a:buFont typeface="Arial" panose="020B0604020202020204" pitchFamily="34" charset="0"/>
              <a:buNone/>
            </a:pPr>
            <a:r>
              <a:rPr lang="en-ID" sz="1300" dirty="0" err="1">
                <a:latin typeface="Abadi" panose="020B0604020104020204" pitchFamily="34" charset="0"/>
              </a:rPr>
              <a:t>Memastikan</a:t>
            </a:r>
            <a:r>
              <a:rPr lang="en-ID" sz="1300" dirty="0">
                <a:latin typeface="Abadi" panose="020B0604020104020204" pitchFamily="34" charset="0"/>
              </a:rPr>
              <a:t> </a:t>
            </a:r>
            <a:r>
              <a:rPr lang="en-ID" sz="1300" dirty="0" err="1">
                <a:latin typeface="Abadi" panose="020B0604020104020204" pitchFamily="34" charset="0"/>
              </a:rPr>
              <a:t>hasil</a:t>
            </a:r>
            <a:r>
              <a:rPr lang="en-ID" sz="1300" dirty="0">
                <a:latin typeface="Abadi" panose="020B0604020104020204" pitchFamily="34" charset="0"/>
              </a:rPr>
              <a:t> </a:t>
            </a:r>
            <a:r>
              <a:rPr lang="en-ID" sz="1300" dirty="0" err="1">
                <a:latin typeface="Abadi" panose="020B0604020104020204" pitchFamily="34" charset="0"/>
              </a:rPr>
              <a:t>evaluasi</a:t>
            </a:r>
            <a:r>
              <a:rPr lang="en-ID" sz="1300" dirty="0">
                <a:latin typeface="Abadi" panose="020B0604020104020204" pitchFamily="34" charset="0"/>
              </a:rPr>
              <a:t> </a:t>
            </a:r>
            <a:r>
              <a:rPr lang="en-ID" sz="1300" dirty="0" err="1">
                <a:latin typeface="Abadi" panose="020B0604020104020204" pitchFamily="34" charset="0"/>
              </a:rPr>
              <a:t>penerapan</a:t>
            </a:r>
            <a:r>
              <a:rPr lang="en-ID" sz="1300" dirty="0">
                <a:latin typeface="Abadi" panose="020B0604020104020204" pitchFamily="34" charset="0"/>
              </a:rPr>
              <a:t> SAKIP minimal “B” </a:t>
            </a:r>
            <a:r>
              <a:rPr lang="en-ID" sz="1300" dirty="0" err="1">
                <a:latin typeface="Abadi" panose="020B0604020104020204" pitchFamily="34" charset="0"/>
              </a:rPr>
              <a:t>untuk</a:t>
            </a:r>
            <a:r>
              <a:rPr lang="en-ID" sz="1300" dirty="0">
                <a:latin typeface="Abadi" panose="020B0604020104020204" pitchFamily="34" charset="0"/>
              </a:rPr>
              <a:t> </a:t>
            </a:r>
            <a:r>
              <a:rPr lang="en-ID" sz="1300" dirty="0" err="1">
                <a:latin typeface="Abadi" panose="020B0604020104020204" pitchFamily="34" charset="0"/>
              </a:rPr>
              <a:t>menuju</a:t>
            </a:r>
            <a:r>
              <a:rPr lang="en-ID" sz="1300" dirty="0">
                <a:latin typeface="Abadi" panose="020B0604020104020204" pitchFamily="34" charset="0"/>
              </a:rPr>
              <a:t> WBK dan minimal “BB” </a:t>
            </a:r>
            <a:r>
              <a:rPr lang="en-ID" sz="1300" dirty="0" err="1">
                <a:latin typeface="Abadi" panose="020B0604020104020204" pitchFamily="34" charset="0"/>
              </a:rPr>
              <a:t>untuk</a:t>
            </a:r>
            <a:r>
              <a:rPr lang="en-ID" sz="1300" dirty="0">
                <a:latin typeface="Abadi" panose="020B0604020104020204" pitchFamily="34" charset="0"/>
              </a:rPr>
              <a:t> </a:t>
            </a:r>
            <a:r>
              <a:rPr lang="en-ID" sz="1300" dirty="0" err="1">
                <a:latin typeface="Abadi" panose="020B0604020104020204" pitchFamily="34" charset="0"/>
              </a:rPr>
              <a:t>Menuju</a:t>
            </a:r>
            <a:r>
              <a:rPr lang="en-ID" sz="1300" dirty="0">
                <a:latin typeface="Abadi" panose="020B0604020104020204" pitchFamily="34" charset="0"/>
              </a:rPr>
              <a:t> WBBM</a:t>
            </a:r>
            <a:endParaRPr lang="en-US" sz="1300" dirty="0">
              <a:latin typeface="Abadi" panose="020B0604020104020204" pitchFamily="34" charset="0"/>
            </a:endParaRPr>
          </a:p>
        </p:txBody>
      </p:sp>
      <p:sp>
        <p:nvSpPr>
          <p:cNvPr id="131" name="Text Placeholder 28">
            <a:extLst>
              <a:ext uri="{FF2B5EF4-FFF2-40B4-BE49-F238E27FC236}">
                <a16:creationId xmlns:a16="http://schemas.microsoft.com/office/drawing/2014/main" id="{CA86A513-C541-41BF-8130-36CBB84480E7}"/>
              </a:ext>
            </a:extLst>
          </p:cNvPr>
          <p:cNvSpPr txBox="1">
            <a:spLocks/>
          </p:cNvSpPr>
          <p:nvPr/>
        </p:nvSpPr>
        <p:spPr>
          <a:xfrm>
            <a:off x="5208289" y="1518755"/>
            <a:ext cx="1738800" cy="1162800"/>
          </a:xfrm>
          <a:prstGeom prst="rect">
            <a:avLst/>
          </a:prstGeom>
        </p:spPr>
        <p:style>
          <a:lnRef idx="2">
            <a:schemeClr val="dk1"/>
          </a:lnRef>
          <a:fillRef idx="1">
            <a:schemeClr val="lt1"/>
          </a:fillRef>
          <a:effectRef idx="0">
            <a:schemeClr val="dk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000"/>
              </a:spcBef>
              <a:buFont typeface="Arial" panose="020B0604020202020204" pitchFamily="34" charset="0"/>
              <a:buNone/>
            </a:pPr>
            <a:r>
              <a:rPr lang="en-ID" sz="1300" dirty="0" err="1">
                <a:latin typeface="Abadi" panose="020B0604020104020204" pitchFamily="34" charset="0"/>
              </a:rPr>
              <a:t>Memastikan</a:t>
            </a:r>
            <a:r>
              <a:rPr lang="en-ID" sz="1300" dirty="0">
                <a:latin typeface="Abadi" panose="020B0604020104020204" pitchFamily="34" charset="0"/>
              </a:rPr>
              <a:t> </a:t>
            </a:r>
            <a:r>
              <a:rPr lang="en-ID" sz="1300" dirty="0" err="1">
                <a:latin typeface="Abadi" panose="020B0604020104020204" pitchFamily="34" charset="0"/>
              </a:rPr>
              <a:t>tingkat</a:t>
            </a:r>
            <a:r>
              <a:rPr lang="en-ID" sz="1300" dirty="0">
                <a:latin typeface="Abadi" panose="020B0604020104020204" pitchFamily="34" charset="0"/>
              </a:rPr>
              <a:t> </a:t>
            </a:r>
            <a:r>
              <a:rPr lang="en-ID" sz="1300" dirty="0" err="1">
                <a:latin typeface="Abadi" panose="020B0604020104020204" pitchFamily="34" charset="0"/>
              </a:rPr>
              <a:t>kepatuhan</a:t>
            </a:r>
            <a:r>
              <a:rPr lang="en-ID" sz="1300" dirty="0">
                <a:latin typeface="Abadi" panose="020B0604020104020204" pitchFamily="34" charset="0"/>
              </a:rPr>
              <a:t> </a:t>
            </a:r>
            <a:r>
              <a:rPr lang="en-ID" sz="1300" dirty="0" err="1">
                <a:latin typeface="Abadi" panose="020B0604020104020204" pitchFamily="34" charset="0"/>
              </a:rPr>
              <a:t>penyampaian</a:t>
            </a:r>
            <a:r>
              <a:rPr lang="en-ID" sz="1300" dirty="0">
                <a:latin typeface="Abadi" panose="020B0604020104020204" pitchFamily="34" charset="0"/>
              </a:rPr>
              <a:t> LHKPN dan LHKASN</a:t>
            </a:r>
            <a:endParaRPr lang="en-US" sz="1300" dirty="0">
              <a:latin typeface="Abadi" panose="020B0604020104020204" pitchFamily="34" charset="0"/>
            </a:endParaRPr>
          </a:p>
        </p:txBody>
      </p:sp>
      <p:sp>
        <p:nvSpPr>
          <p:cNvPr id="133" name="Text Placeholder 28">
            <a:extLst>
              <a:ext uri="{FF2B5EF4-FFF2-40B4-BE49-F238E27FC236}">
                <a16:creationId xmlns:a16="http://schemas.microsoft.com/office/drawing/2014/main" id="{C3F1AF70-A985-4FEF-9CD9-8457F762E899}"/>
              </a:ext>
            </a:extLst>
          </p:cNvPr>
          <p:cNvSpPr txBox="1">
            <a:spLocks/>
          </p:cNvSpPr>
          <p:nvPr/>
        </p:nvSpPr>
        <p:spPr>
          <a:xfrm>
            <a:off x="7373707" y="1510767"/>
            <a:ext cx="1738770" cy="1163207"/>
          </a:xfrm>
          <a:prstGeom prst="rect">
            <a:avLst/>
          </a:prstGeom>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000"/>
              </a:spcBef>
              <a:buFont typeface="Arial" panose="020B0604020202020204" pitchFamily="34" charset="0"/>
              <a:buNone/>
            </a:pPr>
            <a:r>
              <a:rPr lang="en-ID" sz="1300" dirty="0" err="1">
                <a:latin typeface="Abadi" panose="020B0604020104020204" pitchFamily="34" charset="0"/>
              </a:rPr>
              <a:t>Komitmen</a:t>
            </a:r>
            <a:r>
              <a:rPr lang="en-ID" sz="1300" dirty="0">
                <a:latin typeface="Abadi" panose="020B0604020104020204" pitchFamily="34" charset="0"/>
              </a:rPr>
              <a:t> dan </a:t>
            </a:r>
            <a:r>
              <a:rPr lang="en-ID" sz="1300" dirty="0" err="1">
                <a:latin typeface="Abadi" panose="020B0604020104020204" pitchFamily="34" charset="0"/>
              </a:rPr>
              <a:t>pemahaman</a:t>
            </a:r>
            <a:r>
              <a:rPr lang="en-ID" sz="1300" dirty="0">
                <a:latin typeface="Abadi" panose="020B0604020104020204" pitchFamily="34" charset="0"/>
              </a:rPr>
              <a:t> </a:t>
            </a:r>
            <a:r>
              <a:rPr lang="en-ID" sz="1300" dirty="0" err="1">
                <a:latin typeface="Abadi" panose="020B0604020104020204" pitchFamily="34" charset="0"/>
              </a:rPr>
              <a:t>pimpinan</a:t>
            </a:r>
            <a:r>
              <a:rPr lang="en-ID" sz="1300" dirty="0">
                <a:latin typeface="Abadi" panose="020B0604020104020204" pitchFamily="34" charset="0"/>
              </a:rPr>
              <a:t> </a:t>
            </a:r>
            <a:r>
              <a:rPr lang="en-ID" sz="1300" dirty="0" err="1">
                <a:latin typeface="Abadi" panose="020B0604020104020204" pitchFamily="34" charset="0"/>
              </a:rPr>
              <a:t>serta</a:t>
            </a:r>
            <a:r>
              <a:rPr lang="en-ID" sz="1300" dirty="0">
                <a:latin typeface="Abadi" panose="020B0604020104020204" pitchFamily="34" charset="0"/>
              </a:rPr>
              <a:t> </a:t>
            </a:r>
            <a:r>
              <a:rPr lang="en-ID" sz="1300" dirty="0" err="1">
                <a:latin typeface="Abadi" panose="020B0604020104020204" pitchFamily="34" charset="0"/>
              </a:rPr>
              <a:t>pegawai</a:t>
            </a:r>
            <a:r>
              <a:rPr lang="en-ID" sz="1300" dirty="0">
                <a:latin typeface="Abadi" panose="020B0604020104020204" pitchFamily="34" charset="0"/>
              </a:rPr>
              <a:t> </a:t>
            </a:r>
            <a:r>
              <a:rPr lang="en-ID" sz="1300" dirty="0" err="1">
                <a:latin typeface="Abadi" panose="020B0604020104020204" pitchFamily="34" charset="0"/>
              </a:rPr>
              <a:t>terkait</a:t>
            </a:r>
            <a:r>
              <a:rPr lang="en-ID" sz="1300" dirty="0">
                <a:latin typeface="Abadi" panose="020B0604020104020204" pitchFamily="34" charset="0"/>
              </a:rPr>
              <a:t> </a:t>
            </a:r>
            <a:r>
              <a:rPr lang="en-ID" sz="1300" dirty="0" err="1">
                <a:latin typeface="Abadi" panose="020B0604020104020204" pitchFamily="34" charset="0"/>
              </a:rPr>
              <a:t>pembangunan</a:t>
            </a:r>
            <a:r>
              <a:rPr lang="en-ID" sz="1300" dirty="0">
                <a:latin typeface="Abadi" panose="020B0604020104020204" pitchFamily="34" charset="0"/>
              </a:rPr>
              <a:t> ZI</a:t>
            </a:r>
            <a:endParaRPr lang="en-US" sz="1300" dirty="0">
              <a:latin typeface="Abadi" panose="020B0604020104020204" pitchFamily="34" charset="0"/>
            </a:endParaRPr>
          </a:p>
        </p:txBody>
      </p:sp>
      <p:grpSp>
        <p:nvGrpSpPr>
          <p:cNvPr id="134" name="Group 133">
            <a:extLst>
              <a:ext uri="{FF2B5EF4-FFF2-40B4-BE49-F238E27FC236}">
                <a16:creationId xmlns:a16="http://schemas.microsoft.com/office/drawing/2014/main" id="{99774264-05F4-49E8-8CE4-D024CD4EF020}"/>
              </a:ext>
            </a:extLst>
          </p:cNvPr>
          <p:cNvGrpSpPr/>
          <p:nvPr/>
        </p:nvGrpSpPr>
        <p:grpSpPr>
          <a:xfrm rot="10800000">
            <a:off x="8972656" y="3908260"/>
            <a:ext cx="3238085" cy="1087340"/>
            <a:chOff x="6771457" y="2207674"/>
            <a:chExt cx="5031901" cy="1689700"/>
          </a:xfrm>
        </p:grpSpPr>
        <p:sp>
          <p:nvSpPr>
            <p:cNvPr id="135" name="Arrow: Up 134">
              <a:extLst>
                <a:ext uri="{FF2B5EF4-FFF2-40B4-BE49-F238E27FC236}">
                  <a16:creationId xmlns:a16="http://schemas.microsoft.com/office/drawing/2014/main" id="{3CD6CF44-F21B-4475-8DA5-B6617E3C774D}"/>
                </a:ext>
              </a:extLst>
            </p:cNvPr>
            <p:cNvSpPr/>
            <p:nvPr/>
          </p:nvSpPr>
          <p:spPr>
            <a:xfrm rot="13500000" flipV="1">
              <a:off x="10039651" y="1783525"/>
              <a:ext cx="1339558" cy="2187856"/>
            </a:xfrm>
            <a:prstGeom prst="upArrow">
              <a:avLst>
                <a:gd name="adj1" fmla="val 50000"/>
                <a:gd name="adj2" fmla="val 512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2A7D9AA5-180B-478B-BF8B-6228F6478C02}"/>
                </a:ext>
              </a:extLst>
            </p:cNvPr>
            <p:cNvSpPr/>
            <p:nvPr/>
          </p:nvSpPr>
          <p:spPr>
            <a:xfrm rot="16200000" flipV="1">
              <a:off x="8136983" y="1862717"/>
              <a:ext cx="669131" cy="3400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1" name="TextBox 150">
            <a:extLst>
              <a:ext uri="{FF2B5EF4-FFF2-40B4-BE49-F238E27FC236}">
                <a16:creationId xmlns:a16="http://schemas.microsoft.com/office/drawing/2014/main" id="{EC9C6A80-BADD-405C-8BD2-EA7C376E1B27}"/>
              </a:ext>
            </a:extLst>
          </p:cNvPr>
          <p:cNvSpPr txBox="1"/>
          <p:nvPr/>
        </p:nvSpPr>
        <p:spPr>
          <a:xfrm>
            <a:off x="4840837" y="4564590"/>
            <a:ext cx="416905" cy="507831"/>
          </a:xfrm>
          <a:prstGeom prst="rect">
            <a:avLst/>
          </a:prstGeom>
          <a:noFill/>
        </p:spPr>
        <p:txBody>
          <a:bodyPr wrap="square" lIns="108000" rIns="108000" rtlCol="0">
            <a:spAutoFit/>
          </a:bodyPr>
          <a:lstStyle/>
          <a:p>
            <a:pPr algn="ctr"/>
            <a:r>
              <a:rPr lang="en-US" altLang="ko-KR" sz="2700" b="1" dirty="0">
                <a:solidFill>
                  <a:schemeClr val="bg1"/>
                </a:solidFill>
                <a:latin typeface="Agency FB" panose="020B0503020202020204" pitchFamily="34" charset="0"/>
                <a:cs typeface="Arial" pitchFamily="34" charset="0"/>
              </a:rPr>
              <a:t>6</a:t>
            </a:r>
            <a:endParaRPr lang="ko-KR" altLang="en-US" sz="2700" b="1" dirty="0">
              <a:solidFill>
                <a:schemeClr val="bg1"/>
              </a:solidFill>
              <a:latin typeface="Agency FB" panose="020B0503020202020204" pitchFamily="34" charset="0"/>
              <a:cs typeface="Arial" pitchFamily="34" charset="0"/>
            </a:endParaRPr>
          </a:p>
        </p:txBody>
      </p:sp>
      <p:sp>
        <p:nvSpPr>
          <p:cNvPr id="152" name="TextBox 151">
            <a:extLst>
              <a:ext uri="{FF2B5EF4-FFF2-40B4-BE49-F238E27FC236}">
                <a16:creationId xmlns:a16="http://schemas.microsoft.com/office/drawing/2014/main" id="{813A822D-D87C-4996-82CF-7C3B019CE4B3}"/>
              </a:ext>
            </a:extLst>
          </p:cNvPr>
          <p:cNvSpPr txBox="1"/>
          <p:nvPr/>
        </p:nvSpPr>
        <p:spPr>
          <a:xfrm>
            <a:off x="7016479" y="4564589"/>
            <a:ext cx="416905" cy="507831"/>
          </a:xfrm>
          <a:prstGeom prst="rect">
            <a:avLst/>
          </a:prstGeom>
          <a:noFill/>
        </p:spPr>
        <p:txBody>
          <a:bodyPr wrap="square" lIns="108000" rIns="108000" rtlCol="0">
            <a:spAutoFit/>
          </a:bodyPr>
          <a:lstStyle/>
          <a:p>
            <a:pPr algn="ctr"/>
            <a:r>
              <a:rPr lang="en-US" altLang="ko-KR" sz="2700" b="1" dirty="0">
                <a:solidFill>
                  <a:schemeClr val="bg1"/>
                </a:solidFill>
                <a:latin typeface="Agency FB" panose="020B0503020202020204" pitchFamily="34" charset="0"/>
                <a:cs typeface="Arial" pitchFamily="34" charset="0"/>
              </a:rPr>
              <a:t>7</a:t>
            </a:r>
            <a:endParaRPr lang="ko-KR" altLang="en-US" sz="2700" b="1" dirty="0">
              <a:solidFill>
                <a:schemeClr val="bg1"/>
              </a:solidFill>
              <a:latin typeface="Agency FB" panose="020B0503020202020204" pitchFamily="34" charset="0"/>
              <a:cs typeface="Arial" pitchFamily="34" charset="0"/>
            </a:endParaRPr>
          </a:p>
        </p:txBody>
      </p:sp>
      <p:sp>
        <p:nvSpPr>
          <p:cNvPr id="153" name="TextBox 152">
            <a:extLst>
              <a:ext uri="{FF2B5EF4-FFF2-40B4-BE49-F238E27FC236}">
                <a16:creationId xmlns:a16="http://schemas.microsoft.com/office/drawing/2014/main" id="{9BA42E3C-06BF-47BC-A8E7-AAF4AD8537C4}"/>
              </a:ext>
            </a:extLst>
          </p:cNvPr>
          <p:cNvSpPr txBox="1"/>
          <p:nvPr/>
        </p:nvSpPr>
        <p:spPr>
          <a:xfrm>
            <a:off x="9200595" y="4564589"/>
            <a:ext cx="416905" cy="507831"/>
          </a:xfrm>
          <a:prstGeom prst="rect">
            <a:avLst/>
          </a:prstGeom>
          <a:noFill/>
        </p:spPr>
        <p:txBody>
          <a:bodyPr wrap="square" lIns="108000" rIns="108000" rtlCol="0">
            <a:spAutoFit/>
          </a:bodyPr>
          <a:lstStyle/>
          <a:p>
            <a:pPr algn="ctr"/>
            <a:r>
              <a:rPr lang="en-US" altLang="ko-KR" sz="2700" b="1" dirty="0">
                <a:solidFill>
                  <a:schemeClr val="bg1"/>
                </a:solidFill>
                <a:latin typeface="Agency FB" panose="020B0503020202020204" pitchFamily="34" charset="0"/>
                <a:cs typeface="Arial" pitchFamily="34" charset="0"/>
              </a:rPr>
              <a:t>8</a:t>
            </a:r>
            <a:endParaRPr lang="ko-KR" altLang="en-US" sz="2700" b="1" dirty="0">
              <a:solidFill>
                <a:schemeClr val="bg1"/>
              </a:solidFill>
              <a:latin typeface="Agency FB" panose="020B0503020202020204" pitchFamily="34" charset="0"/>
              <a:cs typeface="Arial" pitchFamily="34" charset="0"/>
            </a:endParaRPr>
          </a:p>
        </p:txBody>
      </p:sp>
      <p:sp>
        <p:nvSpPr>
          <p:cNvPr id="158" name="Text Placeholder 28">
            <a:extLst>
              <a:ext uri="{FF2B5EF4-FFF2-40B4-BE49-F238E27FC236}">
                <a16:creationId xmlns:a16="http://schemas.microsoft.com/office/drawing/2014/main" id="{3F3EC59F-D04C-4AF2-AC4C-081251D27A15}"/>
              </a:ext>
            </a:extLst>
          </p:cNvPr>
          <p:cNvSpPr txBox="1">
            <a:spLocks/>
          </p:cNvSpPr>
          <p:nvPr/>
        </p:nvSpPr>
        <p:spPr>
          <a:xfrm>
            <a:off x="2687288" y="5103425"/>
            <a:ext cx="1738800" cy="1162800"/>
          </a:xfrm>
          <a:prstGeom prst="rect">
            <a:avLst/>
          </a:prstGeom>
        </p:spPr>
        <p:style>
          <a:lnRef idx="2">
            <a:schemeClr val="dk1"/>
          </a:lnRef>
          <a:fillRef idx="1">
            <a:schemeClr val="lt1"/>
          </a:fillRef>
          <a:effectRef idx="0">
            <a:schemeClr val="dk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000"/>
              </a:spcBef>
              <a:buFont typeface="Arial" panose="020B0604020202020204" pitchFamily="34" charset="0"/>
              <a:buNone/>
            </a:pPr>
            <a:r>
              <a:rPr lang="nn-NO" sz="1300" dirty="0">
                <a:latin typeface="Abadi" panose="020B0604020104020204" pitchFamily="34" charset="0"/>
                <a:ea typeface="Calibri" panose="020F0502020204030204" pitchFamily="34" charset="0"/>
                <a:cs typeface="Times New Roman" panose="02020603050405020304" pitchFamily="18" charset="0"/>
              </a:rPr>
              <a:t>Kualitas implementasi dari komponen pengungkit serta data dukung implementasinya</a:t>
            </a:r>
            <a:endParaRPr lang="en-US" sz="1300" dirty="0">
              <a:latin typeface="Abadi" panose="020B0604020104020204" pitchFamily="34" charset="0"/>
              <a:ea typeface="Calibri" panose="020F0502020204030204" pitchFamily="34" charset="0"/>
              <a:cs typeface="Times New Roman" panose="02020603050405020304" pitchFamily="18" charset="0"/>
            </a:endParaRPr>
          </a:p>
        </p:txBody>
      </p:sp>
      <p:sp>
        <p:nvSpPr>
          <p:cNvPr id="159" name="Text Placeholder 28">
            <a:extLst>
              <a:ext uri="{FF2B5EF4-FFF2-40B4-BE49-F238E27FC236}">
                <a16:creationId xmlns:a16="http://schemas.microsoft.com/office/drawing/2014/main" id="{7F02342D-4945-4C65-869B-8B97A1217A65}"/>
              </a:ext>
            </a:extLst>
          </p:cNvPr>
          <p:cNvSpPr txBox="1">
            <a:spLocks/>
          </p:cNvSpPr>
          <p:nvPr/>
        </p:nvSpPr>
        <p:spPr>
          <a:xfrm>
            <a:off x="4830238" y="5106211"/>
            <a:ext cx="1738770" cy="1163207"/>
          </a:xfrm>
          <a:prstGeom prst="rect">
            <a:avLst/>
          </a:prstGeom>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000"/>
              </a:spcBef>
              <a:buFont typeface="Arial" panose="020B0604020202020204" pitchFamily="34" charset="0"/>
              <a:buNone/>
            </a:pPr>
            <a:r>
              <a:rPr lang="fi-FI" sz="1300" dirty="0">
                <a:latin typeface="Abadi" panose="020B0604020104020204" pitchFamily="34" charset="0"/>
              </a:rPr>
              <a:t>Inovasi-inovasi yang telah dilakukan oleh unit kerja/satuan kerja</a:t>
            </a:r>
            <a:endParaRPr lang="en-US" sz="1300" dirty="0">
              <a:latin typeface="Abadi" panose="020B0604020104020204" pitchFamily="34" charset="0"/>
            </a:endParaRPr>
          </a:p>
        </p:txBody>
      </p:sp>
      <p:sp>
        <p:nvSpPr>
          <p:cNvPr id="168" name="Text Placeholder 28">
            <a:extLst>
              <a:ext uri="{FF2B5EF4-FFF2-40B4-BE49-F238E27FC236}">
                <a16:creationId xmlns:a16="http://schemas.microsoft.com/office/drawing/2014/main" id="{7CE3CD2E-2ED9-4D4B-957A-B87B53506FA1}"/>
              </a:ext>
            </a:extLst>
          </p:cNvPr>
          <p:cNvSpPr txBox="1">
            <a:spLocks/>
          </p:cNvSpPr>
          <p:nvPr/>
        </p:nvSpPr>
        <p:spPr>
          <a:xfrm>
            <a:off x="7010349" y="5102688"/>
            <a:ext cx="1738800" cy="1162800"/>
          </a:xfrm>
          <a:prstGeom prst="rect">
            <a:avLst/>
          </a:prstGeom>
        </p:spPr>
        <p:style>
          <a:lnRef idx="2">
            <a:schemeClr val="dk1"/>
          </a:lnRef>
          <a:fillRef idx="1">
            <a:schemeClr val="lt1"/>
          </a:fillRef>
          <a:effectRef idx="0">
            <a:schemeClr val="dk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000"/>
              </a:spcBef>
              <a:buFont typeface="Arial" panose="020B0604020202020204" pitchFamily="34" charset="0"/>
              <a:buNone/>
            </a:pPr>
            <a:r>
              <a:rPr lang="en-ID" sz="1300" dirty="0" err="1">
                <a:latin typeface="Abadi" panose="020B0604020104020204" pitchFamily="34" charset="0"/>
                <a:ea typeface="Calibri" panose="020F0502020204030204" pitchFamily="34" charset="0"/>
                <a:cs typeface="Times New Roman" panose="02020603050405020304" pitchFamily="18" charset="0"/>
              </a:rPr>
              <a:t>Menentukan</a:t>
            </a:r>
            <a:r>
              <a:rPr lang="en-ID" sz="1300" dirty="0">
                <a:latin typeface="Abadi" panose="020B0604020104020204" pitchFamily="34" charset="0"/>
                <a:ea typeface="Calibri" panose="020F0502020204030204" pitchFamily="34" charset="0"/>
                <a:cs typeface="Times New Roman" panose="02020603050405020304" pitchFamily="18" charset="0"/>
              </a:rPr>
              <a:t> </a:t>
            </a:r>
            <a:r>
              <a:rPr lang="en-ID" sz="1300" dirty="0" err="1">
                <a:latin typeface="Abadi" panose="020B0604020104020204" pitchFamily="34" charset="0"/>
                <a:ea typeface="Calibri" panose="020F0502020204030204" pitchFamily="34" charset="0"/>
                <a:cs typeface="Times New Roman" panose="02020603050405020304" pitchFamily="18" charset="0"/>
              </a:rPr>
              <a:t>penilaian</a:t>
            </a:r>
            <a:r>
              <a:rPr lang="en-ID" sz="1300" dirty="0">
                <a:latin typeface="Abadi" panose="020B0604020104020204" pitchFamily="34" charset="0"/>
                <a:ea typeface="Calibri" panose="020F0502020204030204" pitchFamily="34" charset="0"/>
                <a:cs typeface="Times New Roman" panose="02020603050405020304" pitchFamily="18" charset="0"/>
              </a:rPr>
              <a:t> </a:t>
            </a:r>
            <a:r>
              <a:rPr lang="en-ID" sz="1300" dirty="0" err="1">
                <a:latin typeface="Abadi" panose="020B0604020104020204" pitchFamily="34" charset="0"/>
                <a:ea typeface="Calibri" panose="020F0502020204030204" pitchFamily="34" charset="0"/>
                <a:cs typeface="Times New Roman" panose="02020603050405020304" pitchFamily="18" charset="0"/>
              </a:rPr>
              <a:t>dari</a:t>
            </a:r>
            <a:r>
              <a:rPr lang="en-ID" sz="1300" dirty="0">
                <a:latin typeface="Abadi" panose="020B0604020104020204" pitchFamily="34" charset="0"/>
                <a:ea typeface="Calibri" panose="020F0502020204030204" pitchFamily="34" charset="0"/>
                <a:cs typeface="Times New Roman" panose="02020603050405020304" pitchFamily="18" charset="0"/>
              </a:rPr>
              <a:t> </a:t>
            </a:r>
            <a:r>
              <a:rPr lang="en-ID" sz="1300" dirty="0" err="1">
                <a:latin typeface="Abadi" panose="020B0604020104020204" pitchFamily="34" charset="0"/>
                <a:ea typeface="Calibri" panose="020F0502020204030204" pitchFamily="34" charset="0"/>
                <a:cs typeface="Times New Roman" panose="02020603050405020304" pitchFamily="18" charset="0"/>
              </a:rPr>
              <a:t>hasil</a:t>
            </a:r>
            <a:r>
              <a:rPr lang="en-ID" sz="1300" dirty="0">
                <a:latin typeface="Abadi" panose="020B0604020104020204" pitchFamily="34" charset="0"/>
                <a:ea typeface="Calibri" panose="020F0502020204030204" pitchFamily="34" charset="0"/>
                <a:cs typeface="Times New Roman" panose="02020603050405020304" pitchFamily="18" charset="0"/>
              </a:rPr>
              <a:t> </a:t>
            </a:r>
            <a:r>
              <a:rPr lang="en-ID" sz="1300" dirty="0" err="1">
                <a:latin typeface="Abadi" panose="020B0604020104020204" pitchFamily="34" charset="0"/>
                <a:ea typeface="Calibri" panose="020F0502020204030204" pitchFamily="34" charset="0"/>
                <a:cs typeface="Times New Roman" panose="02020603050405020304" pitchFamily="18" charset="0"/>
              </a:rPr>
              <a:t>survei</a:t>
            </a:r>
            <a:r>
              <a:rPr lang="en-ID" sz="1300" dirty="0">
                <a:latin typeface="Abadi" panose="020B0604020104020204" pitchFamily="34" charset="0"/>
                <a:ea typeface="Calibri" panose="020F0502020204030204" pitchFamily="34" charset="0"/>
                <a:cs typeface="Times New Roman" panose="02020603050405020304" pitchFamily="18" charset="0"/>
              </a:rPr>
              <a:t> yang </a:t>
            </a:r>
            <a:r>
              <a:rPr lang="en-ID" sz="1300" dirty="0" err="1">
                <a:latin typeface="Abadi" panose="020B0604020104020204" pitchFamily="34" charset="0"/>
                <a:ea typeface="Calibri" panose="020F0502020204030204" pitchFamily="34" charset="0"/>
                <a:cs typeface="Times New Roman" panose="02020603050405020304" pitchFamily="18" charset="0"/>
              </a:rPr>
              <a:t>didapat</a:t>
            </a:r>
            <a:endParaRPr lang="en-ID" sz="1300" dirty="0">
              <a:latin typeface="Abadi" panose="020B0604020104020204" pitchFamily="34" charset="0"/>
              <a:ea typeface="Calibri" panose="020F0502020204030204" pitchFamily="34" charset="0"/>
              <a:cs typeface="Times New Roman" panose="02020603050405020304" pitchFamily="18" charset="0"/>
            </a:endParaRPr>
          </a:p>
        </p:txBody>
      </p:sp>
      <p:sp>
        <p:nvSpPr>
          <p:cNvPr id="169" name="Text Placeholder 28">
            <a:extLst>
              <a:ext uri="{FF2B5EF4-FFF2-40B4-BE49-F238E27FC236}">
                <a16:creationId xmlns:a16="http://schemas.microsoft.com/office/drawing/2014/main" id="{BED9A9BD-B2B4-4B9A-9706-7E9C238F8692}"/>
              </a:ext>
            </a:extLst>
          </p:cNvPr>
          <p:cNvSpPr txBox="1">
            <a:spLocks/>
          </p:cNvSpPr>
          <p:nvPr/>
        </p:nvSpPr>
        <p:spPr>
          <a:xfrm>
            <a:off x="9153299" y="5105474"/>
            <a:ext cx="1738770" cy="1163207"/>
          </a:xfrm>
          <a:prstGeom prst="rect">
            <a:avLst/>
          </a:prstGeom>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000"/>
              </a:spcBef>
              <a:buFont typeface="Arial" panose="020B0604020202020204" pitchFamily="34" charset="0"/>
              <a:buNone/>
            </a:pPr>
            <a:r>
              <a:rPr lang="fi-FI" sz="1300" dirty="0">
                <a:latin typeface="Abadi" panose="020B0604020104020204" pitchFamily="34" charset="0"/>
              </a:rPr>
              <a:t>Capaian kinerja dari unit kerja/satuan kerja dan tren pencapaian kinerja pada tahun-tahun sebelumnya</a:t>
            </a:r>
          </a:p>
        </p:txBody>
      </p:sp>
    </p:spTree>
    <p:extLst>
      <p:ext uri="{BB962C8B-B14F-4D97-AF65-F5344CB8AC3E}">
        <p14:creationId xmlns:p14="http://schemas.microsoft.com/office/powerpoint/2010/main" val="34037230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D6579FB-80AA-4EBF-AE14-BA4BC4C2CF12}"/>
              </a:ext>
            </a:extLst>
          </p:cNvPr>
          <p:cNvSpPr txBox="1"/>
          <p:nvPr/>
        </p:nvSpPr>
        <p:spPr>
          <a:xfrm>
            <a:off x="498373" y="3242756"/>
            <a:ext cx="3048027" cy="2862322"/>
          </a:xfrm>
          <a:prstGeom prst="rect">
            <a:avLst/>
          </a:prstGeom>
          <a:noFill/>
        </p:spPr>
        <p:txBody>
          <a:bodyPr wrap="square" rtlCol="0" anchor="ctr">
            <a:spAutoFit/>
          </a:bodyPr>
          <a:lstStyle/>
          <a:p>
            <a:r>
              <a:rPr lang="en-US" altLang="ko-KR" sz="6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Footlight MT Light" panose="0204060206030A020304" pitchFamily="18" charset="0"/>
                <a:cs typeface="Arial" pitchFamily="34" charset="0"/>
              </a:rPr>
              <a:t>Latar</a:t>
            </a:r>
            <a:r>
              <a:rPr lang="en-US" altLang="ko-KR"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ootlight MT Light" panose="0204060206030A020304" pitchFamily="18" charset="0"/>
                <a:cs typeface="Arial" pitchFamily="34" charset="0"/>
              </a:rPr>
              <a:t> </a:t>
            </a:r>
            <a:r>
              <a:rPr lang="en-US" altLang="ko-KR" sz="6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Footlight MT Light" panose="0204060206030A020304" pitchFamily="18" charset="0"/>
                <a:cs typeface="Arial" pitchFamily="34" charset="0"/>
              </a:rPr>
              <a:t>Belakang</a:t>
            </a:r>
            <a:r>
              <a:rPr lang="en-US" altLang="ko-KR"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ootlight MT Light" panose="0204060206030A020304" pitchFamily="18" charset="0"/>
                <a:cs typeface="Arial" pitchFamily="34" charset="0"/>
              </a:rPr>
              <a:t> </a:t>
            </a:r>
            <a:r>
              <a:rPr lang="en-US" altLang="ko-KR" sz="6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Footlight MT Light" panose="0204060206030A020304" pitchFamily="18" charset="0"/>
                <a:cs typeface="Arial" pitchFamily="34" charset="0"/>
              </a:rPr>
              <a:t>Paparan</a:t>
            </a:r>
            <a:endParaRPr lang="ko-KR" alt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ootlight MT Light" panose="0204060206030A020304" pitchFamily="18" charset="0"/>
              <a:cs typeface="Arial" pitchFamily="34" charset="0"/>
            </a:endParaRPr>
          </a:p>
        </p:txBody>
      </p:sp>
      <p:sp>
        <p:nvSpPr>
          <p:cNvPr id="2" name="Rectangle 1">
            <a:extLst>
              <a:ext uri="{FF2B5EF4-FFF2-40B4-BE49-F238E27FC236}">
                <a16:creationId xmlns:a16="http://schemas.microsoft.com/office/drawing/2014/main" id="{355438B3-4C06-40B5-9B2A-8A6A9E7155E5}"/>
              </a:ext>
            </a:extLst>
          </p:cNvPr>
          <p:cNvSpPr/>
          <p:nvPr/>
        </p:nvSpPr>
        <p:spPr>
          <a:xfrm>
            <a:off x="3683726" y="477078"/>
            <a:ext cx="8011885" cy="5628000"/>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91F163F-E9FC-4987-BDF1-9D27F1C587F0}"/>
              </a:ext>
            </a:extLst>
          </p:cNvPr>
          <p:cNvSpPr txBox="1"/>
          <p:nvPr/>
        </p:nvSpPr>
        <p:spPr>
          <a:xfrm>
            <a:off x="6390370" y="1180298"/>
            <a:ext cx="5178777" cy="1015663"/>
          </a:xfrm>
          <a:prstGeom prst="rect">
            <a:avLst/>
          </a:prstGeom>
          <a:noFill/>
        </p:spPr>
        <p:txBody>
          <a:bodyPr wrap="square" lIns="108000" rIns="108000" rtlCol="0">
            <a:spAutoFit/>
          </a:bodyPr>
          <a:lstStyle/>
          <a:p>
            <a:r>
              <a:rPr lang="en-US" altLang="ko-KR" sz="2000" b="1" dirty="0" err="1">
                <a:solidFill>
                  <a:schemeClr val="bg1"/>
                </a:solidFill>
                <a:latin typeface="Arial Narrow" panose="020B0606020202030204" pitchFamily="34" charset="0"/>
                <a:cs typeface="Arial" pitchFamily="34" charset="0"/>
              </a:rPr>
              <a:t>Pedoman</a:t>
            </a:r>
            <a:r>
              <a:rPr lang="en-US" altLang="ko-KR" sz="2000" b="1" dirty="0">
                <a:solidFill>
                  <a:schemeClr val="bg1"/>
                </a:solidFill>
                <a:latin typeface="Arial Narrow" panose="020B0606020202030204" pitchFamily="34" charset="0"/>
                <a:cs typeface="Arial" pitchFamily="34" charset="0"/>
              </a:rPr>
              <a:t> ZI </a:t>
            </a:r>
            <a:r>
              <a:rPr lang="en-US" altLang="ko-KR" sz="2000" b="1" dirty="0" err="1">
                <a:solidFill>
                  <a:schemeClr val="bg1"/>
                </a:solidFill>
                <a:latin typeface="Arial Narrow" panose="020B0606020202030204" pitchFamily="34" charset="0"/>
                <a:cs typeface="Arial" pitchFamily="34" charset="0"/>
              </a:rPr>
              <a:t>sudah</a:t>
            </a:r>
            <a:r>
              <a:rPr lang="en-US" altLang="ko-KR" sz="2000" b="1" dirty="0">
                <a:solidFill>
                  <a:schemeClr val="bg1"/>
                </a:solidFill>
                <a:latin typeface="Arial Narrow" panose="020B0606020202030204" pitchFamily="34" charset="0"/>
                <a:cs typeface="Arial" pitchFamily="34" charset="0"/>
              </a:rPr>
              <a:t> </a:t>
            </a:r>
            <a:r>
              <a:rPr lang="en-US" altLang="ko-KR" sz="2000" b="1" dirty="0" err="1">
                <a:solidFill>
                  <a:schemeClr val="bg1"/>
                </a:solidFill>
                <a:latin typeface="Arial Narrow" panose="020B0606020202030204" pitchFamily="34" charset="0"/>
                <a:cs typeface="Arial" pitchFamily="34" charset="0"/>
              </a:rPr>
              <a:t>tidak</a:t>
            </a:r>
            <a:r>
              <a:rPr lang="en-US" altLang="ko-KR" sz="2000" b="1" dirty="0">
                <a:solidFill>
                  <a:schemeClr val="bg1"/>
                </a:solidFill>
                <a:latin typeface="Arial Narrow" panose="020B0606020202030204" pitchFamily="34" charset="0"/>
                <a:cs typeface="Arial" pitchFamily="34" charset="0"/>
              </a:rPr>
              <a:t> </a:t>
            </a:r>
            <a:r>
              <a:rPr lang="en-US" altLang="ko-KR" sz="2000" b="1" dirty="0" err="1">
                <a:solidFill>
                  <a:schemeClr val="bg1"/>
                </a:solidFill>
                <a:latin typeface="Arial Narrow" panose="020B0606020202030204" pitchFamily="34" charset="0"/>
                <a:cs typeface="Arial" pitchFamily="34" charset="0"/>
              </a:rPr>
              <a:t>relevan</a:t>
            </a:r>
            <a:r>
              <a:rPr lang="en-US" altLang="ko-KR" sz="2000" b="1" dirty="0">
                <a:solidFill>
                  <a:schemeClr val="bg1"/>
                </a:solidFill>
                <a:latin typeface="Arial Narrow" panose="020B0606020202030204" pitchFamily="34" charset="0"/>
                <a:cs typeface="Arial" pitchFamily="34" charset="0"/>
              </a:rPr>
              <a:t> </a:t>
            </a:r>
            <a:r>
              <a:rPr lang="en-US" altLang="ko-KR" sz="2000" b="1" dirty="0" err="1">
                <a:solidFill>
                  <a:schemeClr val="bg1"/>
                </a:solidFill>
                <a:latin typeface="Arial Narrow" panose="020B0606020202030204" pitchFamily="34" charset="0"/>
                <a:cs typeface="Arial" pitchFamily="34" charset="0"/>
              </a:rPr>
              <a:t>dengan</a:t>
            </a:r>
            <a:r>
              <a:rPr lang="en-US" altLang="ko-KR" sz="2000" b="1" dirty="0">
                <a:solidFill>
                  <a:schemeClr val="bg1"/>
                </a:solidFill>
                <a:latin typeface="Arial Narrow" panose="020B0606020202030204" pitchFamily="34" charset="0"/>
                <a:cs typeface="Arial" pitchFamily="34" charset="0"/>
              </a:rPr>
              <a:t> </a:t>
            </a:r>
            <a:r>
              <a:rPr lang="en-US" altLang="ko-KR" sz="2000" b="1" dirty="0" err="1">
                <a:solidFill>
                  <a:schemeClr val="bg1"/>
                </a:solidFill>
                <a:latin typeface="Arial Narrow" panose="020B0606020202030204" pitchFamily="34" charset="0"/>
                <a:cs typeface="Arial" pitchFamily="34" charset="0"/>
              </a:rPr>
              <a:t>kebijakan</a:t>
            </a:r>
            <a:r>
              <a:rPr lang="en-US" altLang="ko-KR" sz="2000" b="1" dirty="0">
                <a:solidFill>
                  <a:schemeClr val="bg1"/>
                </a:solidFill>
                <a:latin typeface="Arial Narrow" panose="020B0606020202030204" pitchFamily="34" charset="0"/>
                <a:cs typeface="Arial" pitchFamily="34" charset="0"/>
              </a:rPr>
              <a:t> lain </a:t>
            </a:r>
            <a:r>
              <a:rPr lang="en-US" altLang="ko-KR" sz="2000" b="1" dirty="0" err="1">
                <a:solidFill>
                  <a:schemeClr val="bg1"/>
                </a:solidFill>
                <a:latin typeface="Arial Narrow" panose="020B0606020202030204" pitchFamily="34" charset="0"/>
                <a:cs typeface="Arial" pitchFamily="34" charset="0"/>
              </a:rPr>
              <a:t>seperti</a:t>
            </a:r>
            <a:r>
              <a:rPr lang="en-US" altLang="ko-KR" sz="2000" b="1" dirty="0">
                <a:solidFill>
                  <a:schemeClr val="bg1"/>
                </a:solidFill>
                <a:latin typeface="Arial Narrow" panose="020B0606020202030204" pitchFamily="34" charset="0"/>
                <a:cs typeface="Arial" pitchFamily="34" charset="0"/>
              </a:rPr>
              <a:t> Road Map Nasional dan PMPRB</a:t>
            </a:r>
            <a:endParaRPr lang="ko-KR" altLang="en-US" sz="2000" b="1" dirty="0">
              <a:solidFill>
                <a:schemeClr val="bg1"/>
              </a:solidFill>
              <a:latin typeface="Arial Narrow" panose="020B0606020202030204" pitchFamily="34" charset="0"/>
              <a:cs typeface="Arial" pitchFamily="34" charset="0"/>
            </a:endParaRPr>
          </a:p>
        </p:txBody>
      </p:sp>
      <p:sp>
        <p:nvSpPr>
          <p:cNvPr id="44" name="TextBox 43">
            <a:extLst>
              <a:ext uri="{FF2B5EF4-FFF2-40B4-BE49-F238E27FC236}">
                <a16:creationId xmlns:a16="http://schemas.microsoft.com/office/drawing/2014/main" id="{E82992B2-5D40-4A45-A507-F51250273DC7}"/>
              </a:ext>
            </a:extLst>
          </p:cNvPr>
          <p:cNvSpPr txBox="1"/>
          <p:nvPr/>
        </p:nvSpPr>
        <p:spPr>
          <a:xfrm>
            <a:off x="6390370" y="2671361"/>
            <a:ext cx="5178777" cy="400110"/>
          </a:xfrm>
          <a:prstGeom prst="rect">
            <a:avLst/>
          </a:prstGeom>
          <a:noFill/>
        </p:spPr>
        <p:txBody>
          <a:bodyPr wrap="square" lIns="108000" rIns="108000" rtlCol="0">
            <a:spAutoFit/>
          </a:bodyPr>
          <a:lstStyle/>
          <a:p>
            <a:r>
              <a:rPr lang="en-US" altLang="ko-KR" sz="2000" b="1" dirty="0" err="1">
                <a:solidFill>
                  <a:schemeClr val="bg1"/>
                </a:solidFill>
                <a:latin typeface="Arial Narrow" panose="020B0606020202030204" pitchFamily="34" charset="0"/>
                <a:cs typeface="Arial" pitchFamily="34" charset="0"/>
              </a:rPr>
              <a:t>Menginformasikan</a:t>
            </a:r>
            <a:r>
              <a:rPr lang="en-US" altLang="ko-KR" sz="2000" b="1" dirty="0">
                <a:solidFill>
                  <a:schemeClr val="bg1"/>
                </a:solidFill>
                <a:latin typeface="Arial Narrow" panose="020B0606020202030204" pitchFamily="34" charset="0"/>
                <a:cs typeface="Arial" pitchFamily="34" charset="0"/>
              </a:rPr>
              <a:t> Strategi Pembangunan ZI</a:t>
            </a:r>
            <a:endParaRPr lang="ko-KR" altLang="en-US" sz="2000" b="1" dirty="0">
              <a:solidFill>
                <a:schemeClr val="bg1"/>
              </a:solidFill>
              <a:latin typeface="Arial Narrow" panose="020B0606020202030204" pitchFamily="34" charset="0"/>
              <a:cs typeface="Arial" pitchFamily="34" charset="0"/>
            </a:endParaRPr>
          </a:p>
        </p:txBody>
      </p:sp>
      <p:sp>
        <p:nvSpPr>
          <p:cNvPr id="48" name="TextBox 47">
            <a:extLst>
              <a:ext uri="{FF2B5EF4-FFF2-40B4-BE49-F238E27FC236}">
                <a16:creationId xmlns:a16="http://schemas.microsoft.com/office/drawing/2014/main" id="{2938211E-1EDA-4EFF-9B71-2ED1D602A7E7}"/>
              </a:ext>
            </a:extLst>
          </p:cNvPr>
          <p:cNvSpPr txBox="1"/>
          <p:nvPr/>
        </p:nvSpPr>
        <p:spPr>
          <a:xfrm>
            <a:off x="6390370" y="3726812"/>
            <a:ext cx="5178777" cy="707886"/>
          </a:xfrm>
          <a:prstGeom prst="rect">
            <a:avLst/>
          </a:prstGeom>
          <a:noFill/>
        </p:spPr>
        <p:txBody>
          <a:bodyPr wrap="square" lIns="108000" rIns="108000" rtlCol="0">
            <a:spAutoFit/>
          </a:bodyPr>
          <a:lstStyle/>
          <a:p>
            <a:r>
              <a:rPr lang="en-US" altLang="ko-KR" sz="2000" b="1" dirty="0" err="1">
                <a:solidFill>
                  <a:schemeClr val="bg1"/>
                </a:solidFill>
                <a:latin typeface="Arial Narrow" panose="020B0606020202030204" pitchFamily="34" charset="0"/>
                <a:cs typeface="Arial" pitchFamily="34" charset="0"/>
              </a:rPr>
              <a:t>Penguatan</a:t>
            </a:r>
            <a:r>
              <a:rPr lang="en-US" altLang="ko-KR" sz="2000" b="1" dirty="0">
                <a:solidFill>
                  <a:schemeClr val="bg1"/>
                </a:solidFill>
                <a:latin typeface="Arial Narrow" panose="020B0606020202030204" pitchFamily="34" charset="0"/>
                <a:cs typeface="Arial" pitchFamily="34" charset="0"/>
              </a:rPr>
              <a:t>/</a:t>
            </a:r>
            <a:r>
              <a:rPr lang="en-US" altLang="ko-KR" sz="2000" b="1" dirty="0" err="1">
                <a:solidFill>
                  <a:schemeClr val="bg1"/>
                </a:solidFill>
                <a:latin typeface="Arial Narrow" panose="020B0606020202030204" pitchFamily="34" charset="0"/>
                <a:cs typeface="Arial" pitchFamily="34" charset="0"/>
              </a:rPr>
              <a:t>perbaikan</a:t>
            </a:r>
            <a:r>
              <a:rPr lang="en-US" altLang="ko-KR" sz="2000" b="1" dirty="0">
                <a:solidFill>
                  <a:schemeClr val="bg1"/>
                </a:solidFill>
                <a:latin typeface="Arial Narrow" panose="020B0606020202030204" pitchFamily="34" charset="0"/>
                <a:cs typeface="Arial" pitchFamily="34" charset="0"/>
              </a:rPr>
              <a:t> </a:t>
            </a:r>
            <a:r>
              <a:rPr lang="en-US" altLang="ko-KR" sz="2000" b="1" dirty="0" err="1">
                <a:solidFill>
                  <a:schemeClr val="bg1"/>
                </a:solidFill>
                <a:latin typeface="Arial Narrow" panose="020B0606020202030204" pitchFamily="34" charset="0"/>
                <a:cs typeface="Arial" pitchFamily="34" charset="0"/>
              </a:rPr>
              <a:t>syarat</a:t>
            </a:r>
            <a:r>
              <a:rPr lang="en-US" altLang="ko-KR" sz="2000" b="1" dirty="0">
                <a:solidFill>
                  <a:schemeClr val="bg1"/>
                </a:solidFill>
                <a:latin typeface="Arial Narrow" panose="020B0606020202030204" pitchFamily="34" charset="0"/>
                <a:cs typeface="Arial" pitchFamily="34" charset="0"/>
              </a:rPr>
              <a:t> </a:t>
            </a:r>
            <a:r>
              <a:rPr lang="en-US" altLang="ko-KR" sz="2000" b="1" dirty="0" err="1">
                <a:solidFill>
                  <a:schemeClr val="bg1"/>
                </a:solidFill>
                <a:latin typeface="Arial Narrow" panose="020B0606020202030204" pitchFamily="34" charset="0"/>
                <a:cs typeface="Arial" pitchFamily="34" charset="0"/>
              </a:rPr>
              <a:t>pengusulan-pengajuan</a:t>
            </a:r>
            <a:r>
              <a:rPr lang="en-US" altLang="ko-KR" sz="2000" b="1" dirty="0">
                <a:solidFill>
                  <a:schemeClr val="bg1"/>
                </a:solidFill>
                <a:latin typeface="Arial Narrow" panose="020B0606020202030204" pitchFamily="34" charset="0"/>
                <a:cs typeface="Arial" pitchFamily="34" charset="0"/>
              </a:rPr>
              <a:t> unit </a:t>
            </a:r>
            <a:r>
              <a:rPr lang="en-US" altLang="ko-KR" sz="2000" b="1" dirty="0" err="1">
                <a:solidFill>
                  <a:schemeClr val="bg1"/>
                </a:solidFill>
                <a:latin typeface="Arial Narrow" panose="020B0606020202030204" pitchFamily="34" charset="0"/>
                <a:cs typeface="Arial" pitchFamily="34" charset="0"/>
              </a:rPr>
              <a:t>kerja</a:t>
            </a:r>
            <a:r>
              <a:rPr lang="en-US" altLang="ko-KR" sz="2000" b="1" dirty="0">
                <a:solidFill>
                  <a:schemeClr val="bg1"/>
                </a:solidFill>
                <a:latin typeface="Arial Narrow" panose="020B0606020202030204" pitchFamily="34" charset="0"/>
                <a:cs typeface="Arial" pitchFamily="34" charset="0"/>
              </a:rPr>
              <a:t> </a:t>
            </a:r>
            <a:r>
              <a:rPr lang="en-US" altLang="ko-KR" sz="2000" b="1" dirty="0" err="1">
                <a:solidFill>
                  <a:schemeClr val="bg1"/>
                </a:solidFill>
                <a:latin typeface="Arial Narrow" panose="020B0606020202030204" pitchFamily="34" charset="0"/>
                <a:cs typeface="Arial" pitchFamily="34" charset="0"/>
              </a:rPr>
              <a:t>menuju</a:t>
            </a:r>
            <a:r>
              <a:rPr lang="en-US" altLang="ko-KR" sz="2000" b="1" dirty="0">
                <a:solidFill>
                  <a:schemeClr val="bg1"/>
                </a:solidFill>
                <a:latin typeface="Arial Narrow" panose="020B0606020202030204" pitchFamily="34" charset="0"/>
                <a:cs typeface="Arial" pitchFamily="34" charset="0"/>
              </a:rPr>
              <a:t> WBK/WBBM</a:t>
            </a:r>
            <a:endParaRPr lang="ko-KR" altLang="en-US" sz="2000" b="1" dirty="0">
              <a:solidFill>
                <a:schemeClr val="bg1"/>
              </a:solidFill>
              <a:latin typeface="Arial Narrow" panose="020B0606020202030204" pitchFamily="34" charset="0"/>
              <a:cs typeface="Arial" pitchFamily="34" charset="0"/>
            </a:endParaRPr>
          </a:p>
        </p:txBody>
      </p:sp>
      <p:sp>
        <p:nvSpPr>
          <p:cNvPr id="52" name="TextBox 51">
            <a:extLst>
              <a:ext uri="{FF2B5EF4-FFF2-40B4-BE49-F238E27FC236}">
                <a16:creationId xmlns:a16="http://schemas.microsoft.com/office/drawing/2014/main" id="{4E1040D0-C1FA-4B0B-B901-5E7173BBEEE9}"/>
              </a:ext>
            </a:extLst>
          </p:cNvPr>
          <p:cNvSpPr txBox="1"/>
          <p:nvPr/>
        </p:nvSpPr>
        <p:spPr>
          <a:xfrm>
            <a:off x="6390370" y="4993169"/>
            <a:ext cx="5178777" cy="707886"/>
          </a:xfrm>
          <a:prstGeom prst="rect">
            <a:avLst/>
          </a:prstGeom>
          <a:noFill/>
        </p:spPr>
        <p:txBody>
          <a:bodyPr wrap="square" lIns="108000" rIns="108000" rtlCol="0">
            <a:spAutoFit/>
          </a:bodyPr>
          <a:lstStyle/>
          <a:p>
            <a:r>
              <a:rPr lang="nn-NO" altLang="ko-KR" sz="2000" b="1" dirty="0">
                <a:solidFill>
                  <a:schemeClr val="bg1"/>
                </a:solidFill>
                <a:latin typeface="Arial Narrow" panose="020B0606020202030204" pitchFamily="34" charset="0"/>
                <a:cs typeface="Arial" pitchFamily="34" charset="0"/>
              </a:rPr>
              <a:t>Perbaikan Komponen LKE beserta substansi Pertanyaan</a:t>
            </a:r>
            <a:endParaRPr lang="ko-KR" altLang="en-US" sz="2000" b="1" dirty="0">
              <a:solidFill>
                <a:schemeClr val="bg1"/>
              </a:solidFill>
              <a:latin typeface="Arial Narrow" panose="020B0606020202030204" pitchFamily="34" charset="0"/>
              <a:cs typeface="Arial" pitchFamily="34" charset="0"/>
            </a:endParaRPr>
          </a:p>
        </p:txBody>
      </p:sp>
      <p:sp>
        <p:nvSpPr>
          <p:cNvPr id="57" name="Freeform: Shape 56">
            <a:extLst>
              <a:ext uri="{FF2B5EF4-FFF2-40B4-BE49-F238E27FC236}">
                <a16:creationId xmlns:a16="http://schemas.microsoft.com/office/drawing/2014/main" id="{901AFF8F-D97C-4727-AAC9-EC1785F52F88}"/>
              </a:ext>
            </a:extLst>
          </p:cNvPr>
          <p:cNvSpPr/>
          <p:nvPr/>
        </p:nvSpPr>
        <p:spPr>
          <a:xfrm>
            <a:off x="5842811" y="3812215"/>
            <a:ext cx="410233" cy="683719"/>
          </a:xfrm>
          <a:custGeom>
            <a:avLst/>
            <a:gdLst>
              <a:gd name="connsiteX0" fmla="*/ 1819 w 442678"/>
              <a:gd name="connsiteY0" fmla="*/ 512934 h 737797"/>
              <a:gd name="connsiteX1" fmla="*/ 1819 w 442678"/>
              <a:gd name="connsiteY1" fmla="*/ 449694 h 737797"/>
              <a:gd name="connsiteX2" fmla="*/ 26412 w 442678"/>
              <a:gd name="connsiteY2" fmla="*/ 406832 h 737797"/>
              <a:gd name="connsiteX3" fmla="*/ 57329 w 442678"/>
              <a:gd name="connsiteY3" fmla="*/ 411048 h 737797"/>
              <a:gd name="connsiteX4" fmla="*/ 127596 w 442678"/>
              <a:gd name="connsiteY4" fmla="*/ 425804 h 737797"/>
              <a:gd name="connsiteX5" fmla="*/ 136028 w 442678"/>
              <a:gd name="connsiteY5" fmla="*/ 326025 h 737797"/>
              <a:gd name="connsiteX6" fmla="*/ 62951 w 442678"/>
              <a:gd name="connsiteY6" fmla="*/ 323917 h 737797"/>
              <a:gd name="connsiteX7" fmla="*/ 35547 w 442678"/>
              <a:gd name="connsiteY7" fmla="*/ 340079 h 737797"/>
              <a:gd name="connsiteX8" fmla="*/ 2521 w 442678"/>
              <a:gd name="connsiteY8" fmla="*/ 304243 h 737797"/>
              <a:gd name="connsiteX9" fmla="*/ 1116 w 442678"/>
              <a:gd name="connsiteY9" fmla="*/ 161602 h 737797"/>
              <a:gd name="connsiteX10" fmla="*/ 17980 w 442678"/>
              <a:gd name="connsiteY10" fmla="*/ 151062 h 737797"/>
              <a:gd name="connsiteX11" fmla="*/ 133217 w 442678"/>
              <a:gd name="connsiteY11" fmla="*/ 151062 h 737797"/>
              <a:gd name="connsiteX12" fmla="*/ 162026 w 442678"/>
              <a:gd name="connsiteY12" fmla="*/ 144738 h 737797"/>
              <a:gd name="connsiteX13" fmla="*/ 166242 w 442678"/>
              <a:gd name="connsiteY13" fmla="*/ 108902 h 737797"/>
              <a:gd name="connsiteX14" fmla="*/ 185214 w 442678"/>
              <a:gd name="connsiteY14" fmla="*/ 7016 h 737797"/>
              <a:gd name="connsiteX15" fmla="*/ 292722 w 442678"/>
              <a:gd name="connsiteY15" fmla="*/ 35825 h 737797"/>
              <a:gd name="connsiteX16" fmla="*/ 284992 w 442678"/>
              <a:gd name="connsiteY16" fmla="*/ 103281 h 737797"/>
              <a:gd name="connsiteX17" fmla="*/ 267426 w 442678"/>
              <a:gd name="connsiteY17" fmla="*/ 127171 h 737797"/>
              <a:gd name="connsiteX18" fmla="*/ 303964 w 442678"/>
              <a:gd name="connsiteY18" fmla="*/ 150359 h 737797"/>
              <a:gd name="connsiteX19" fmla="*/ 419201 w 442678"/>
              <a:gd name="connsiteY19" fmla="*/ 149657 h 737797"/>
              <a:gd name="connsiteX20" fmla="*/ 443794 w 442678"/>
              <a:gd name="connsiteY20" fmla="*/ 172845 h 737797"/>
              <a:gd name="connsiteX21" fmla="*/ 443794 w 442678"/>
              <a:gd name="connsiteY21" fmla="*/ 569850 h 737797"/>
              <a:gd name="connsiteX22" fmla="*/ 420606 w 442678"/>
              <a:gd name="connsiteY22" fmla="*/ 592335 h 737797"/>
              <a:gd name="connsiteX23" fmla="*/ 308180 w 442678"/>
              <a:gd name="connsiteY23" fmla="*/ 591632 h 737797"/>
              <a:gd name="connsiteX24" fmla="*/ 277263 w 442678"/>
              <a:gd name="connsiteY24" fmla="*/ 600064 h 737797"/>
              <a:gd name="connsiteX25" fmla="*/ 276560 w 442678"/>
              <a:gd name="connsiteY25" fmla="*/ 631684 h 737797"/>
              <a:gd name="connsiteX26" fmla="*/ 301856 w 442678"/>
              <a:gd name="connsiteY26" fmla="*/ 686492 h 737797"/>
              <a:gd name="connsiteX27" fmla="*/ 245643 w 442678"/>
              <a:gd name="connsiteY27" fmla="*/ 737084 h 737797"/>
              <a:gd name="connsiteX28" fmla="*/ 147973 w 442678"/>
              <a:gd name="connsiteY28" fmla="*/ 701248 h 737797"/>
              <a:gd name="connsiteX29" fmla="*/ 159215 w 442678"/>
              <a:gd name="connsiteY29" fmla="*/ 636603 h 737797"/>
              <a:gd name="connsiteX30" fmla="*/ 175377 w 442678"/>
              <a:gd name="connsiteY30" fmla="*/ 612010 h 737797"/>
              <a:gd name="connsiteX31" fmla="*/ 140244 w 442678"/>
              <a:gd name="connsiteY31" fmla="*/ 590930 h 737797"/>
              <a:gd name="connsiteX32" fmla="*/ 25007 w 442678"/>
              <a:gd name="connsiteY32" fmla="*/ 591632 h 737797"/>
              <a:gd name="connsiteX33" fmla="*/ 413 w 442678"/>
              <a:gd name="connsiteY33" fmla="*/ 566336 h 737797"/>
              <a:gd name="connsiteX34" fmla="*/ 1819 w 442678"/>
              <a:gd name="connsiteY34" fmla="*/ 512934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737797">
                <a:moveTo>
                  <a:pt x="1819" y="512934"/>
                </a:moveTo>
                <a:cubicBezTo>
                  <a:pt x="1819" y="491854"/>
                  <a:pt x="2521" y="470774"/>
                  <a:pt x="1819" y="449694"/>
                </a:cubicBezTo>
                <a:cubicBezTo>
                  <a:pt x="1116" y="430019"/>
                  <a:pt x="11656" y="417372"/>
                  <a:pt x="26412" y="406832"/>
                </a:cubicBezTo>
                <a:cubicBezTo>
                  <a:pt x="37655" y="399102"/>
                  <a:pt x="47492" y="400508"/>
                  <a:pt x="57329" y="411048"/>
                </a:cubicBezTo>
                <a:cubicBezTo>
                  <a:pt x="93165" y="447586"/>
                  <a:pt x="101597" y="448991"/>
                  <a:pt x="127596" y="425804"/>
                </a:cubicBezTo>
                <a:cubicBezTo>
                  <a:pt x="153594" y="402616"/>
                  <a:pt x="157810" y="353429"/>
                  <a:pt x="136028" y="326025"/>
                </a:cubicBezTo>
                <a:cubicBezTo>
                  <a:pt x="110732" y="294405"/>
                  <a:pt x="89652" y="293703"/>
                  <a:pt x="62951" y="323917"/>
                </a:cubicBezTo>
                <a:cubicBezTo>
                  <a:pt x="55924" y="331646"/>
                  <a:pt x="51708" y="346403"/>
                  <a:pt x="35547" y="340079"/>
                </a:cubicBezTo>
                <a:cubicBezTo>
                  <a:pt x="17980" y="333755"/>
                  <a:pt x="3224" y="322512"/>
                  <a:pt x="2521" y="304243"/>
                </a:cubicBezTo>
                <a:cubicBezTo>
                  <a:pt x="413" y="257164"/>
                  <a:pt x="1819" y="209383"/>
                  <a:pt x="1116" y="161602"/>
                </a:cubicBezTo>
                <a:cubicBezTo>
                  <a:pt x="1116" y="147549"/>
                  <a:pt x="10953" y="151062"/>
                  <a:pt x="17980" y="151062"/>
                </a:cubicBezTo>
                <a:cubicBezTo>
                  <a:pt x="56626" y="151062"/>
                  <a:pt x="94570" y="151062"/>
                  <a:pt x="133217" y="151062"/>
                </a:cubicBezTo>
                <a:cubicBezTo>
                  <a:pt x="143054" y="151062"/>
                  <a:pt x="153594" y="151765"/>
                  <a:pt x="162026" y="144738"/>
                </a:cubicBezTo>
                <a:cubicBezTo>
                  <a:pt x="175377" y="134198"/>
                  <a:pt x="185917" y="125766"/>
                  <a:pt x="166242" y="108902"/>
                </a:cubicBezTo>
                <a:cubicBezTo>
                  <a:pt x="126893" y="75174"/>
                  <a:pt x="136028" y="27393"/>
                  <a:pt x="185214" y="7016"/>
                </a:cubicBezTo>
                <a:cubicBezTo>
                  <a:pt x="224563" y="-9145"/>
                  <a:pt x="270236" y="3503"/>
                  <a:pt x="292722" y="35825"/>
                </a:cubicBezTo>
                <a:cubicBezTo>
                  <a:pt x="310288" y="61824"/>
                  <a:pt x="307477" y="80796"/>
                  <a:pt x="284992" y="103281"/>
                </a:cubicBezTo>
                <a:cubicBezTo>
                  <a:pt x="277966" y="110308"/>
                  <a:pt x="261804" y="113118"/>
                  <a:pt x="267426" y="127171"/>
                </a:cubicBezTo>
                <a:cubicBezTo>
                  <a:pt x="273750" y="141927"/>
                  <a:pt x="286398" y="151062"/>
                  <a:pt x="303964" y="150359"/>
                </a:cubicBezTo>
                <a:cubicBezTo>
                  <a:pt x="342611" y="149657"/>
                  <a:pt x="380555" y="151062"/>
                  <a:pt x="419201" y="149657"/>
                </a:cubicBezTo>
                <a:cubicBezTo>
                  <a:pt x="437470" y="148954"/>
                  <a:pt x="444497" y="152467"/>
                  <a:pt x="443794" y="172845"/>
                </a:cubicBezTo>
                <a:cubicBezTo>
                  <a:pt x="443092" y="304945"/>
                  <a:pt x="443092" y="437749"/>
                  <a:pt x="443794" y="569850"/>
                </a:cubicBezTo>
                <a:cubicBezTo>
                  <a:pt x="443794" y="588822"/>
                  <a:pt x="438173" y="592335"/>
                  <a:pt x="420606" y="592335"/>
                </a:cubicBezTo>
                <a:cubicBezTo>
                  <a:pt x="383365" y="590930"/>
                  <a:pt x="346124" y="591632"/>
                  <a:pt x="308180" y="591632"/>
                </a:cubicBezTo>
                <a:cubicBezTo>
                  <a:pt x="296938" y="591632"/>
                  <a:pt x="286398" y="592335"/>
                  <a:pt x="277263" y="600064"/>
                </a:cubicBezTo>
                <a:cubicBezTo>
                  <a:pt x="266020" y="610604"/>
                  <a:pt x="258994" y="619739"/>
                  <a:pt x="276560" y="631684"/>
                </a:cubicBezTo>
                <a:cubicBezTo>
                  <a:pt x="295532" y="645035"/>
                  <a:pt x="310991" y="662601"/>
                  <a:pt x="301856" y="686492"/>
                </a:cubicBezTo>
                <a:cubicBezTo>
                  <a:pt x="292722" y="711788"/>
                  <a:pt x="275155" y="731462"/>
                  <a:pt x="245643" y="737084"/>
                </a:cubicBezTo>
                <a:cubicBezTo>
                  <a:pt x="200673" y="746218"/>
                  <a:pt x="168350" y="734273"/>
                  <a:pt x="147973" y="701248"/>
                </a:cubicBezTo>
                <a:cubicBezTo>
                  <a:pt x="132514" y="675952"/>
                  <a:pt x="136028" y="659088"/>
                  <a:pt x="159215" y="636603"/>
                </a:cubicBezTo>
                <a:cubicBezTo>
                  <a:pt x="166242" y="630279"/>
                  <a:pt x="182403" y="627468"/>
                  <a:pt x="175377" y="612010"/>
                </a:cubicBezTo>
                <a:cubicBezTo>
                  <a:pt x="168350" y="597956"/>
                  <a:pt x="156405" y="590930"/>
                  <a:pt x="140244" y="590930"/>
                </a:cubicBezTo>
                <a:cubicBezTo>
                  <a:pt x="101597" y="590930"/>
                  <a:pt x="63653" y="589524"/>
                  <a:pt x="25007" y="591632"/>
                </a:cubicBezTo>
                <a:cubicBezTo>
                  <a:pt x="3927" y="593038"/>
                  <a:pt x="-1695" y="586011"/>
                  <a:pt x="413" y="566336"/>
                </a:cubicBezTo>
                <a:cubicBezTo>
                  <a:pt x="3224" y="549472"/>
                  <a:pt x="1819" y="531203"/>
                  <a:pt x="1819" y="512934"/>
                </a:cubicBezTo>
                <a:close/>
              </a:path>
            </a:pathLst>
          </a:custGeom>
          <a:solidFill>
            <a:schemeClr val="bg1"/>
          </a:solidFill>
          <a:ln w="127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0040A53-3849-4B04-B598-29CA397F4E9A}"/>
              </a:ext>
            </a:extLst>
          </p:cNvPr>
          <p:cNvSpPr/>
          <p:nvPr/>
        </p:nvSpPr>
        <p:spPr>
          <a:xfrm>
            <a:off x="5854106" y="5151275"/>
            <a:ext cx="546977" cy="546975"/>
          </a:xfrm>
          <a:custGeom>
            <a:avLst/>
            <a:gdLst>
              <a:gd name="connsiteX0" fmla="*/ 2191 w 590237"/>
              <a:gd name="connsiteY0" fmla="*/ 222106 h 590237"/>
              <a:gd name="connsiteX1" fmla="*/ 1488 w 590237"/>
              <a:gd name="connsiteY1" fmla="*/ 22549 h 590237"/>
              <a:gd name="connsiteX2" fmla="*/ 23973 w 590237"/>
              <a:gd name="connsiteY2" fmla="*/ 64 h 590237"/>
              <a:gd name="connsiteX3" fmla="*/ 136400 w 590237"/>
              <a:gd name="connsiteY3" fmla="*/ 767 h 590237"/>
              <a:gd name="connsiteX4" fmla="*/ 176451 w 590237"/>
              <a:gd name="connsiteY4" fmla="*/ 14820 h 590237"/>
              <a:gd name="connsiteX5" fmla="*/ 175749 w 590237"/>
              <a:gd name="connsiteY5" fmla="*/ 63304 h 590237"/>
              <a:gd name="connsiteX6" fmla="*/ 182775 w 590237"/>
              <a:gd name="connsiteY6" fmla="*/ 141300 h 590237"/>
              <a:gd name="connsiteX7" fmla="*/ 277635 w 590237"/>
              <a:gd name="connsiteY7" fmla="*/ 127949 h 590237"/>
              <a:gd name="connsiteX8" fmla="*/ 274122 w 590237"/>
              <a:gd name="connsiteY8" fmla="*/ 67520 h 590237"/>
              <a:gd name="connsiteX9" fmla="*/ 254447 w 590237"/>
              <a:gd name="connsiteY9" fmla="*/ 35900 h 590237"/>
              <a:gd name="connsiteX10" fmla="*/ 290986 w 590237"/>
              <a:gd name="connsiteY10" fmla="*/ 3577 h 590237"/>
              <a:gd name="connsiteX11" fmla="*/ 432924 w 590237"/>
              <a:gd name="connsiteY11" fmla="*/ 1469 h 590237"/>
              <a:gd name="connsiteX12" fmla="*/ 442761 w 590237"/>
              <a:gd name="connsiteY12" fmla="*/ 19739 h 590237"/>
              <a:gd name="connsiteX13" fmla="*/ 442761 w 590237"/>
              <a:gd name="connsiteY13" fmla="*/ 134976 h 590237"/>
              <a:gd name="connsiteX14" fmla="*/ 446977 w 590237"/>
              <a:gd name="connsiteY14" fmla="*/ 161677 h 590237"/>
              <a:gd name="connsiteX15" fmla="*/ 484921 w 590237"/>
              <a:gd name="connsiteY15" fmla="*/ 166595 h 590237"/>
              <a:gd name="connsiteX16" fmla="*/ 568538 w 590237"/>
              <a:gd name="connsiteY16" fmla="*/ 163082 h 590237"/>
              <a:gd name="connsiteX17" fmla="*/ 543242 w 590237"/>
              <a:gd name="connsiteY17" fmla="*/ 302912 h 590237"/>
              <a:gd name="connsiteX18" fmla="*/ 489840 w 590237"/>
              <a:gd name="connsiteY18" fmla="*/ 288156 h 590237"/>
              <a:gd name="connsiteX19" fmla="*/ 463138 w 590237"/>
              <a:gd name="connsiteY19" fmla="*/ 270590 h 590237"/>
              <a:gd name="connsiteX20" fmla="*/ 442058 w 590237"/>
              <a:gd name="connsiteY20" fmla="*/ 309236 h 590237"/>
              <a:gd name="connsiteX21" fmla="*/ 442761 w 590237"/>
              <a:gd name="connsiteY21" fmla="*/ 418852 h 590237"/>
              <a:gd name="connsiteX22" fmla="*/ 416762 w 590237"/>
              <a:gd name="connsiteY22" fmla="*/ 446256 h 590237"/>
              <a:gd name="connsiteX23" fmla="*/ 307147 w 590237"/>
              <a:gd name="connsiteY23" fmla="*/ 445553 h 590237"/>
              <a:gd name="connsiteX24" fmla="*/ 274824 w 590237"/>
              <a:gd name="connsiteY24" fmla="*/ 456796 h 590237"/>
              <a:gd name="connsiteX25" fmla="*/ 274824 w 590237"/>
              <a:gd name="connsiteY25" fmla="*/ 484902 h 590237"/>
              <a:gd name="connsiteX26" fmla="*/ 300120 w 590237"/>
              <a:gd name="connsiteY26" fmla="*/ 544629 h 590237"/>
              <a:gd name="connsiteX27" fmla="*/ 233367 w 590237"/>
              <a:gd name="connsiteY27" fmla="*/ 593113 h 590237"/>
              <a:gd name="connsiteX28" fmla="*/ 151156 w 590237"/>
              <a:gd name="connsiteY28" fmla="*/ 562195 h 590237"/>
              <a:gd name="connsiteX29" fmla="*/ 157480 w 590237"/>
              <a:gd name="connsiteY29" fmla="*/ 492632 h 590237"/>
              <a:gd name="connsiteX30" fmla="*/ 174343 w 590237"/>
              <a:gd name="connsiteY30" fmla="*/ 465930 h 590237"/>
              <a:gd name="connsiteX31" fmla="*/ 138508 w 590237"/>
              <a:gd name="connsiteY31" fmla="*/ 445553 h 590237"/>
              <a:gd name="connsiteX32" fmla="*/ 20460 w 590237"/>
              <a:gd name="connsiteY32" fmla="*/ 446256 h 590237"/>
              <a:gd name="connsiteX33" fmla="*/ 83 w 590237"/>
              <a:gd name="connsiteY33" fmla="*/ 425176 h 590237"/>
              <a:gd name="connsiteX34" fmla="*/ 2191 w 590237"/>
              <a:gd name="connsiteY34" fmla="*/ 22210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2191" y="222106"/>
                </a:moveTo>
                <a:cubicBezTo>
                  <a:pt x="2191" y="155353"/>
                  <a:pt x="2893" y="88600"/>
                  <a:pt x="1488" y="22549"/>
                </a:cubicBezTo>
                <a:cubicBezTo>
                  <a:pt x="1488" y="4280"/>
                  <a:pt x="6407" y="-639"/>
                  <a:pt x="23973" y="64"/>
                </a:cubicBezTo>
                <a:cubicBezTo>
                  <a:pt x="61215" y="1469"/>
                  <a:pt x="98456" y="767"/>
                  <a:pt x="136400" y="767"/>
                </a:cubicBezTo>
                <a:cubicBezTo>
                  <a:pt x="151156" y="767"/>
                  <a:pt x="165209" y="3577"/>
                  <a:pt x="176451" y="14820"/>
                </a:cubicBezTo>
                <a:cubicBezTo>
                  <a:pt x="196126" y="33792"/>
                  <a:pt x="197531" y="47143"/>
                  <a:pt x="175749" y="63304"/>
                </a:cubicBezTo>
                <a:cubicBezTo>
                  <a:pt x="134994" y="92816"/>
                  <a:pt x="153264" y="120220"/>
                  <a:pt x="182775" y="141300"/>
                </a:cubicBezTo>
                <a:cubicBezTo>
                  <a:pt x="208774" y="160271"/>
                  <a:pt x="256555" y="151840"/>
                  <a:pt x="277635" y="127949"/>
                </a:cubicBezTo>
                <a:cubicBezTo>
                  <a:pt x="299418" y="103356"/>
                  <a:pt x="298012" y="89302"/>
                  <a:pt x="274122" y="67520"/>
                </a:cubicBezTo>
                <a:cubicBezTo>
                  <a:pt x="264987" y="59088"/>
                  <a:pt x="248123" y="54169"/>
                  <a:pt x="254447" y="35900"/>
                </a:cubicBezTo>
                <a:cubicBezTo>
                  <a:pt x="260069" y="18333"/>
                  <a:pt x="272716" y="4280"/>
                  <a:pt x="290986" y="3577"/>
                </a:cubicBezTo>
                <a:cubicBezTo>
                  <a:pt x="338064" y="1469"/>
                  <a:pt x="385845" y="1469"/>
                  <a:pt x="432924" y="1469"/>
                </a:cubicBezTo>
                <a:cubicBezTo>
                  <a:pt x="446274" y="1469"/>
                  <a:pt x="442761" y="12009"/>
                  <a:pt x="442761" y="19739"/>
                </a:cubicBezTo>
                <a:cubicBezTo>
                  <a:pt x="442761" y="58385"/>
                  <a:pt x="442761" y="96329"/>
                  <a:pt x="442761" y="134976"/>
                </a:cubicBezTo>
                <a:cubicBezTo>
                  <a:pt x="442761" y="144110"/>
                  <a:pt x="442761" y="153245"/>
                  <a:pt x="446977" y="161677"/>
                </a:cubicBezTo>
                <a:cubicBezTo>
                  <a:pt x="457517" y="181351"/>
                  <a:pt x="470165" y="182757"/>
                  <a:pt x="484921" y="166595"/>
                </a:cubicBezTo>
                <a:cubicBezTo>
                  <a:pt x="513028" y="134273"/>
                  <a:pt x="537621" y="133570"/>
                  <a:pt x="568538" y="163082"/>
                </a:cubicBezTo>
                <a:cubicBezTo>
                  <a:pt x="609995" y="203134"/>
                  <a:pt x="595942" y="279724"/>
                  <a:pt x="543242" y="302912"/>
                </a:cubicBezTo>
                <a:cubicBezTo>
                  <a:pt x="520757" y="312750"/>
                  <a:pt x="505298" y="302912"/>
                  <a:pt x="489840" y="288156"/>
                </a:cubicBezTo>
                <a:cubicBezTo>
                  <a:pt x="482110" y="281130"/>
                  <a:pt x="479300" y="262860"/>
                  <a:pt x="463138" y="270590"/>
                </a:cubicBezTo>
                <a:cubicBezTo>
                  <a:pt x="447680" y="277616"/>
                  <a:pt x="442058" y="291670"/>
                  <a:pt x="442058" y="309236"/>
                </a:cubicBezTo>
                <a:cubicBezTo>
                  <a:pt x="442761" y="345775"/>
                  <a:pt x="441356" y="382313"/>
                  <a:pt x="442761" y="418852"/>
                </a:cubicBezTo>
                <a:cubicBezTo>
                  <a:pt x="443464" y="439229"/>
                  <a:pt x="439950" y="447661"/>
                  <a:pt x="416762" y="446256"/>
                </a:cubicBezTo>
                <a:cubicBezTo>
                  <a:pt x="380224" y="444148"/>
                  <a:pt x="343685" y="446256"/>
                  <a:pt x="307147" y="445553"/>
                </a:cubicBezTo>
                <a:cubicBezTo>
                  <a:pt x="294499" y="445553"/>
                  <a:pt x="283959" y="448364"/>
                  <a:pt x="274824" y="456796"/>
                </a:cubicBezTo>
                <a:cubicBezTo>
                  <a:pt x="264987" y="465930"/>
                  <a:pt x="260069" y="474362"/>
                  <a:pt x="274824" y="484902"/>
                </a:cubicBezTo>
                <a:cubicBezTo>
                  <a:pt x="295202" y="498955"/>
                  <a:pt x="312066" y="517225"/>
                  <a:pt x="300120" y="544629"/>
                </a:cubicBezTo>
                <a:cubicBezTo>
                  <a:pt x="287472" y="572735"/>
                  <a:pt x="267095" y="591707"/>
                  <a:pt x="233367" y="593113"/>
                </a:cubicBezTo>
                <a:cubicBezTo>
                  <a:pt x="201045" y="595221"/>
                  <a:pt x="171533" y="591004"/>
                  <a:pt x="151156" y="562195"/>
                </a:cubicBezTo>
                <a:cubicBezTo>
                  <a:pt x="132184" y="535494"/>
                  <a:pt x="133589" y="515819"/>
                  <a:pt x="157480" y="492632"/>
                </a:cubicBezTo>
                <a:cubicBezTo>
                  <a:pt x="164506" y="485605"/>
                  <a:pt x="182775" y="482092"/>
                  <a:pt x="174343" y="465930"/>
                </a:cubicBezTo>
                <a:cubicBezTo>
                  <a:pt x="167317" y="452580"/>
                  <a:pt x="154669" y="445553"/>
                  <a:pt x="138508" y="445553"/>
                </a:cubicBezTo>
                <a:cubicBezTo>
                  <a:pt x="99158" y="446256"/>
                  <a:pt x="59809" y="444850"/>
                  <a:pt x="20460" y="446256"/>
                </a:cubicBezTo>
                <a:cubicBezTo>
                  <a:pt x="2893" y="446958"/>
                  <a:pt x="-620" y="441337"/>
                  <a:pt x="83" y="425176"/>
                </a:cubicBezTo>
                <a:cubicBezTo>
                  <a:pt x="2893" y="355612"/>
                  <a:pt x="2191" y="288859"/>
                  <a:pt x="2191" y="222106"/>
                </a:cubicBezTo>
                <a:close/>
              </a:path>
            </a:pathLst>
          </a:custGeom>
          <a:solidFill>
            <a:schemeClr val="bg1"/>
          </a:solidFill>
          <a:ln w="127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4FD8A09-5E5F-4DE7-BCDD-0A0C28A4BC40}"/>
              </a:ext>
            </a:extLst>
          </p:cNvPr>
          <p:cNvSpPr/>
          <p:nvPr/>
        </p:nvSpPr>
        <p:spPr>
          <a:xfrm>
            <a:off x="5842811" y="1414643"/>
            <a:ext cx="410233" cy="546975"/>
          </a:xfrm>
          <a:custGeom>
            <a:avLst/>
            <a:gdLst>
              <a:gd name="connsiteX0" fmla="*/ 442761 w 442678"/>
              <a:gd name="connsiteY0" fmla="*/ 223447 h 590237"/>
              <a:gd name="connsiteX1" fmla="*/ 443463 w 442678"/>
              <a:gd name="connsiteY1" fmla="*/ 423004 h 590237"/>
              <a:gd name="connsiteX2" fmla="*/ 422383 w 442678"/>
              <a:gd name="connsiteY2" fmla="*/ 443381 h 590237"/>
              <a:gd name="connsiteX3" fmla="*/ 307146 w 442678"/>
              <a:gd name="connsiteY3" fmla="*/ 442678 h 590237"/>
              <a:gd name="connsiteX4" fmla="*/ 276932 w 442678"/>
              <a:gd name="connsiteY4" fmla="*/ 452516 h 590237"/>
              <a:gd name="connsiteX5" fmla="*/ 276229 w 442678"/>
              <a:gd name="connsiteY5" fmla="*/ 483433 h 590237"/>
              <a:gd name="connsiteX6" fmla="*/ 301525 w 442678"/>
              <a:gd name="connsiteY6" fmla="*/ 540349 h 590237"/>
              <a:gd name="connsiteX7" fmla="*/ 236177 w 442678"/>
              <a:gd name="connsiteY7" fmla="*/ 590940 h 590237"/>
              <a:gd name="connsiteX8" fmla="*/ 153263 w 442678"/>
              <a:gd name="connsiteY8" fmla="*/ 561428 h 590237"/>
              <a:gd name="connsiteX9" fmla="*/ 158884 w 442678"/>
              <a:gd name="connsiteY9" fmla="*/ 489757 h 590237"/>
              <a:gd name="connsiteX10" fmla="*/ 176451 w 442678"/>
              <a:gd name="connsiteY10" fmla="*/ 466569 h 590237"/>
              <a:gd name="connsiteX11" fmla="*/ 139210 w 442678"/>
              <a:gd name="connsiteY11" fmla="*/ 443381 h 590237"/>
              <a:gd name="connsiteX12" fmla="*/ 21865 w 442678"/>
              <a:gd name="connsiteY12" fmla="*/ 444083 h 590237"/>
              <a:gd name="connsiteX13" fmla="*/ 82 w 442678"/>
              <a:gd name="connsiteY13" fmla="*/ 420896 h 590237"/>
              <a:gd name="connsiteX14" fmla="*/ 82 w 442678"/>
              <a:gd name="connsiteY14" fmla="*/ 305659 h 590237"/>
              <a:gd name="connsiteX15" fmla="*/ 15541 w 442678"/>
              <a:gd name="connsiteY15" fmla="*/ 266310 h 590237"/>
              <a:gd name="connsiteX16" fmla="*/ 61917 w 442678"/>
              <a:gd name="connsiteY16" fmla="*/ 267715 h 590237"/>
              <a:gd name="connsiteX17" fmla="*/ 104076 w 442678"/>
              <a:gd name="connsiteY17" fmla="*/ 290200 h 590237"/>
              <a:gd name="connsiteX18" fmla="*/ 147642 w 442678"/>
              <a:gd name="connsiteY18" fmla="*/ 239608 h 590237"/>
              <a:gd name="connsiteX19" fmla="*/ 127264 w 442678"/>
              <a:gd name="connsiteY19" fmla="*/ 166531 h 590237"/>
              <a:gd name="connsiteX20" fmla="*/ 66835 w 442678"/>
              <a:gd name="connsiteY20" fmla="*/ 170747 h 590237"/>
              <a:gd name="connsiteX21" fmla="*/ 32405 w 442678"/>
              <a:gd name="connsiteY21" fmla="*/ 189719 h 590237"/>
              <a:gd name="connsiteX22" fmla="*/ 785 w 442678"/>
              <a:gd name="connsiteY22" fmla="*/ 145451 h 590237"/>
              <a:gd name="connsiteX23" fmla="*/ 785 w 442678"/>
              <a:gd name="connsiteY23" fmla="*/ 16864 h 590237"/>
              <a:gd name="connsiteX24" fmla="*/ 18351 w 442678"/>
              <a:gd name="connsiteY24" fmla="*/ 0 h 590237"/>
              <a:gd name="connsiteX25" fmla="*/ 141318 w 442678"/>
              <a:gd name="connsiteY25" fmla="*/ 0 h 590237"/>
              <a:gd name="connsiteX26" fmla="*/ 182072 w 442678"/>
              <a:gd name="connsiteY26" fmla="*/ 18972 h 590237"/>
              <a:gd name="connsiteX27" fmla="*/ 179262 w 442678"/>
              <a:gd name="connsiteY27" fmla="*/ 60429 h 590237"/>
              <a:gd name="connsiteX28" fmla="*/ 155371 w 442678"/>
              <a:gd name="connsiteY28" fmla="*/ 106805 h 590237"/>
              <a:gd name="connsiteX29" fmla="*/ 210881 w 442678"/>
              <a:gd name="connsiteY29" fmla="*/ 148262 h 590237"/>
              <a:gd name="connsiteX30" fmla="*/ 278337 w 442678"/>
              <a:gd name="connsiteY30" fmla="*/ 127182 h 590237"/>
              <a:gd name="connsiteX31" fmla="*/ 274824 w 442678"/>
              <a:gd name="connsiteY31" fmla="*/ 66753 h 590237"/>
              <a:gd name="connsiteX32" fmla="*/ 254447 w 442678"/>
              <a:gd name="connsiteY32" fmla="*/ 35133 h 590237"/>
              <a:gd name="connsiteX33" fmla="*/ 293796 w 442678"/>
              <a:gd name="connsiteY33" fmla="*/ 1405 h 590237"/>
              <a:gd name="connsiteX34" fmla="*/ 433626 w 442678"/>
              <a:gd name="connsiteY34" fmla="*/ 0 h 590237"/>
              <a:gd name="connsiteX35" fmla="*/ 444166 w 442678"/>
              <a:gd name="connsiteY35" fmla="*/ 19675 h 590237"/>
              <a:gd name="connsiteX36" fmla="*/ 442761 w 442678"/>
              <a:gd name="connsiteY36" fmla="*/ 22344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2678" h="590237">
                <a:moveTo>
                  <a:pt x="442761" y="223447"/>
                </a:moveTo>
                <a:cubicBezTo>
                  <a:pt x="442761" y="290200"/>
                  <a:pt x="442058" y="356953"/>
                  <a:pt x="443463" y="423004"/>
                </a:cubicBezTo>
                <a:cubicBezTo>
                  <a:pt x="443463" y="440570"/>
                  <a:pt x="438545" y="444083"/>
                  <a:pt x="422383" y="443381"/>
                </a:cubicBezTo>
                <a:cubicBezTo>
                  <a:pt x="384439" y="441976"/>
                  <a:pt x="345793" y="443381"/>
                  <a:pt x="307146" y="442678"/>
                </a:cubicBezTo>
                <a:cubicBezTo>
                  <a:pt x="295904" y="442678"/>
                  <a:pt x="285364" y="444786"/>
                  <a:pt x="276932" y="452516"/>
                </a:cubicBezTo>
                <a:cubicBezTo>
                  <a:pt x="265689" y="462353"/>
                  <a:pt x="261473" y="471487"/>
                  <a:pt x="276229" y="483433"/>
                </a:cubicBezTo>
                <a:cubicBezTo>
                  <a:pt x="294498" y="497486"/>
                  <a:pt x="312768" y="513647"/>
                  <a:pt x="301525" y="540349"/>
                </a:cubicBezTo>
                <a:cubicBezTo>
                  <a:pt x="289580" y="569158"/>
                  <a:pt x="269203" y="588130"/>
                  <a:pt x="236177" y="590940"/>
                </a:cubicBezTo>
                <a:cubicBezTo>
                  <a:pt x="203855" y="593751"/>
                  <a:pt x="174343" y="589535"/>
                  <a:pt x="153263" y="561428"/>
                </a:cubicBezTo>
                <a:cubicBezTo>
                  <a:pt x="132886" y="534727"/>
                  <a:pt x="134291" y="512945"/>
                  <a:pt x="158884" y="489757"/>
                </a:cubicBezTo>
                <a:cubicBezTo>
                  <a:pt x="165911" y="482730"/>
                  <a:pt x="182072" y="480622"/>
                  <a:pt x="176451" y="466569"/>
                </a:cubicBezTo>
                <a:cubicBezTo>
                  <a:pt x="170127" y="451813"/>
                  <a:pt x="157479" y="443381"/>
                  <a:pt x="139210" y="443381"/>
                </a:cubicBezTo>
                <a:cubicBezTo>
                  <a:pt x="99861" y="444083"/>
                  <a:pt x="60511" y="442678"/>
                  <a:pt x="21865" y="444083"/>
                </a:cubicBezTo>
                <a:cubicBezTo>
                  <a:pt x="2893" y="444786"/>
                  <a:pt x="-620" y="438462"/>
                  <a:pt x="82" y="420896"/>
                </a:cubicBezTo>
                <a:cubicBezTo>
                  <a:pt x="1488" y="382952"/>
                  <a:pt x="785" y="344305"/>
                  <a:pt x="82" y="305659"/>
                </a:cubicBezTo>
                <a:cubicBezTo>
                  <a:pt x="82" y="290200"/>
                  <a:pt x="4298" y="276850"/>
                  <a:pt x="15541" y="266310"/>
                </a:cubicBezTo>
                <a:cubicBezTo>
                  <a:pt x="34513" y="247338"/>
                  <a:pt x="44350" y="248040"/>
                  <a:pt x="61917" y="267715"/>
                </a:cubicBezTo>
                <a:cubicBezTo>
                  <a:pt x="73159" y="280363"/>
                  <a:pt x="82997" y="297227"/>
                  <a:pt x="104076" y="290200"/>
                </a:cubicBezTo>
                <a:cubicBezTo>
                  <a:pt x="127967" y="281768"/>
                  <a:pt x="144831" y="266310"/>
                  <a:pt x="147642" y="239608"/>
                </a:cubicBezTo>
                <a:cubicBezTo>
                  <a:pt x="150452" y="212907"/>
                  <a:pt x="151155" y="186908"/>
                  <a:pt x="127264" y="166531"/>
                </a:cubicBezTo>
                <a:cubicBezTo>
                  <a:pt x="103374" y="146154"/>
                  <a:pt x="87915" y="146857"/>
                  <a:pt x="66835" y="170747"/>
                </a:cubicBezTo>
                <a:cubicBezTo>
                  <a:pt x="57701" y="181287"/>
                  <a:pt x="50674" y="198151"/>
                  <a:pt x="32405" y="189719"/>
                </a:cubicBezTo>
                <a:cubicBezTo>
                  <a:pt x="14838" y="181287"/>
                  <a:pt x="785" y="167234"/>
                  <a:pt x="785" y="145451"/>
                </a:cubicBezTo>
                <a:cubicBezTo>
                  <a:pt x="785" y="102589"/>
                  <a:pt x="1488" y="59726"/>
                  <a:pt x="785" y="16864"/>
                </a:cubicBezTo>
                <a:cubicBezTo>
                  <a:pt x="785" y="3513"/>
                  <a:pt x="5704" y="0"/>
                  <a:pt x="18351" y="0"/>
                </a:cubicBezTo>
                <a:cubicBezTo>
                  <a:pt x="59106" y="702"/>
                  <a:pt x="100563" y="0"/>
                  <a:pt x="141318" y="0"/>
                </a:cubicBezTo>
                <a:cubicBezTo>
                  <a:pt x="158182" y="0"/>
                  <a:pt x="171532" y="6324"/>
                  <a:pt x="182072" y="18972"/>
                </a:cubicBezTo>
                <a:cubicBezTo>
                  <a:pt x="194720" y="33728"/>
                  <a:pt x="197531" y="47078"/>
                  <a:pt x="179262" y="60429"/>
                </a:cubicBezTo>
                <a:cubicBezTo>
                  <a:pt x="163803" y="71672"/>
                  <a:pt x="145534" y="84320"/>
                  <a:pt x="155371" y="106805"/>
                </a:cubicBezTo>
                <a:cubicBezTo>
                  <a:pt x="165208" y="130695"/>
                  <a:pt x="182775" y="146857"/>
                  <a:pt x="210881" y="148262"/>
                </a:cubicBezTo>
                <a:cubicBezTo>
                  <a:pt x="236177" y="149667"/>
                  <a:pt x="260068" y="148262"/>
                  <a:pt x="278337" y="127182"/>
                </a:cubicBezTo>
                <a:cubicBezTo>
                  <a:pt x="298714" y="103291"/>
                  <a:pt x="298012" y="88535"/>
                  <a:pt x="274824" y="66753"/>
                </a:cubicBezTo>
                <a:cubicBezTo>
                  <a:pt x="265689" y="58321"/>
                  <a:pt x="248123" y="53402"/>
                  <a:pt x="254447" y="35133"/>
                </a:cubicBezTo>
                <a:cubicBezTo>
                  <a:pt x="260771" y="16864"/>
                  <a:pt x="274824" y="2108"/>
                  <a:pt x="293796" y="1405"/>
                </a:cubicBezTo>
                <a:cubicBezTo>
                  <a:pt x="340172" y="-703"/>
                  <a:pt x="386547" y="702"/>
                  <a:pt x="433626" y="0"/>
                </a:cubicBezTo>
                <a:cubicBezTo>
                  <a:pt x="449787" y="0"/>
                  <a:pt x="444166" y="11945"/>
                  <a:pt x="444166" y="19675"/>
                </a:cubicBezTo>
                <a:cubicBezTo>
                  <a:pt x="442761" y="87833"/>
                  <a:pt x="442761" y="155991"/>
                  <a:pt x="442761" y="223447"/>
                </a:cubicBezTo>
                <a:close/>
              </a:path>
            </a:pathLst>
          </a:custGeom>
          <a:solidFill>
            <a:schemeClr val="bg1"/>
          </a:solidFill>
          <a:ln w="127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7BD6A1E-7BD6-4462-8964-C9C1782BE8EB}"/>
              </a:ext>
            </a:extLst>
          </p:cNvPr>
          <p:cNvSpPr/>
          <p:nvPr/>
        </p:nvSpPr>
        <p:spPr>
          <a:xfrm>
            <a:off x="5842811" y="2660187"/>
            <a:ext cx="410233" cy="546975"/>
          </a:xfrm>
          <a:custGeom>
            <a:avLst/>
            <a:gdLst>
              <a:gd name="connsiteX0" fmla="*/ 222086 w 442678"/>
              <a:gd name="connsiteY0" fmla="*/ 1407 h 590237"/>
              <a:gd name="connsiteX1" fmla="*/ 418832 w 442678"/>
              <a:gd name="connsiteY1" fmla="*/ 704 h 590237"/>
              <a:gd name="connsiteX2" fmla="*/ 443425 w 442678"/>
              <a:gd name="connsiteY2" fmla="*/ 23892 h 590237"/>
              <a:gd name="connsiteX3" fmla="*/ 442722 w 442678"/>
              <a:gd name="connsiteY3" fmla="*/ 136318 h 590237"/>
              <a:gd name="connsiteX4" fmla="*/ 428669 w 442678"/>
              <a:gd name="connsiteY4" fmla="*/ 176370 h 590237"/>
              <a:gd name="connsiteX5" fmla="*/ 380185 w 442678"/>
              <a:gd name="connsiteY5" fmla="*/ 175667 h 590237"/>
              <a:gd name="connsiteX6" fmla="*/ 338025 w 442678"/>
              <a:gd name="connsiteY6" fmla="*/ 153182 h 590237"/>
              <a:gd name="connsiteX7" fmla="*/ 295163 w 442678"/>
              <a:gd name="connsiteY7" fmla="*/ 201666 h 590237"/>
              <a:gd name="connsiteX8" fmla="*/ 319756 w 442678"/>
              <a:gd name="connsiteY8" fmla="*/ 280365 h 590237"/>
              <a:gd name="connsiteX9" fmla="*/ 373861 w 442678"/>
              <a:gd name="connsiteY9" fmla="*/ 275446 h 590237"/>
              <a:gd name="connsiteX10" fmla="*/ 410400 w 442678"/>
              <a:gd name="connsiteY10" fmla="*/ 254366 h 590237"/>
              <a:gd name="connsiteX11" fmla="*/ 442020 w 442678"/>
              <a:gd name="connsiteY11" fmla="*/ 298634 h 590237"/>
              <a:gd name="connsiteX12" fmla="*/ 442722 w 442678"/>
              <a:gd name="connsiteY12" fmla="*/ 430032 h 590237"/>
              <a:gd name="connsiteX13" fmla="*/ 425156 w 442678"/>
              <a:gd name="connsiteY13" fmla="*/ 443382 h 590237"/>
              <a:gd name="connsiteX14" fmla="*/ 307811 w 442678"/>
              <a:gd name="connsiteY14" fmla="*/ 443382 h 590237"/>
              <a:gd name="connsiteX15" fmla="*/ 276894 w 442678"/>
              <a:gd name="connsiteY15" fmla="*/ 451112 h 590237"/>
              <a:gd name="connsiteX16" fmla="*/ 276191 w 442678"/>
              <a:gd name="connsiteY16" fmla="*/ 482732 h 590237"/>
              <a:gd name="connsiteX17" fmla="*/ 301487 w 442678"/>
              <a:gd name="connsiteY17" fmla="*/ 538242 h 590237"/>
              <a:gd name="connsiteX18" fmla="*/ 245976 w 442678"/>
              <a:gd name="connsiteY18" fmla="*/ 588834 h 590237"/>
              <a:gd name="connsiteX19" fmla="*/ 152522 w 442678"/>
              <a:gd name="connsiteY19" fmla="*/ 560025 h 590237"/>
              <a:gd name="connsiteX20" fmla="*/ 158846 w 442678"/>
              <a:gd name="connsiteY20" fmla="*/ 488353 h 590237"/>
              <a:gd name="connsiteX21" fmla="*/ 175007 w 442678"/>
              <a:gd name="connsiteY21" fmla="*/ 463760 h 590237"/>
              <a:gd name="connsiteX22" fmla="*/ 142685 w 442678"/>
              <a:gd name="connsiteY22" fmla="*/ 443382 h 590237"/>
              <a:gd name="connsiteX23" fmla="*/ 22529 w 442678"/>
              <a:gd name="connsiteY23" fmla="*/ 444085 h 590237"/>
              <a:gd name="connsiteX24" fmla="*/ 44 w 442678"/>
              <a:gd name="connsiteY24" fmla="*/ 423708 h 590237"/>
              <a:gd name="connsiteX25" fmla="*/ 44 w 442678"/>
              <a:gd name="connsiteY25" fmla="*/ 300742 h 590237"/>
              <a:gd name="connsiteX26" fmla="*/ 18313 w 442678"/>
              <a:gd name="connsiteY26" fmla="*/ 262798 h 590237"/>
              <a:gd name="connsiteX27" fmla="*/ 59770 w 442678"/>
              <a:gd name="connsiteY27" fmla="*/ 265609 h 590237"/>
              <a:gd name="connsiteX28" fmla="*/ 106146 w 442678"/>
              <a:gd name="connsiteY28" fmla="*/ 289499 h 590237"/>
              <a:gd name="connsiteX29" fmla="*/ 148306 w 442678"/>
              <a:gd name="connsiteY29" fmla="*/ 233989 h 590237"/>
              <a:gd name="connsiteX30" fmla="*/ 143388 w 442678"/>
              <a:gd name="connsiteY30" fmla="*/ 188316 h 590237"/>
              <a:gd name="connsiteX31" fmla="*/ 64689 w 442678"/>
              <a:gd name="connsiteY31" fmla="*/ 171452 h 590237"/>
              <a:gd name="connsiteX32" fmla="*/ 35880 w 442678"/>
              <a:gd name="connsiteY32" fmla="*/ 190423 h 590237"/>
              <a:gd name="connsiteX33" fmla="*/ 2152 w 442678"/>
              <a:gd name="connsiteY33" fmla="*/ 151777 h 590237"/>
              <a:gd name="connsiteX34" fmla="*/ 1449 w 442678"/>
              <a:gd name="connsiteY34" fmla="*/ 11947 h 590237"/>
              <a:gd name="connsiteX35" fmla="*/ 20421 w 442678"/>
              <a:gd name="connsiteY35" fmla="*/ 704 h 590237"/>
              <a:gd name="connsiteX36" fmla="*/ 222086 w 442678"/>
              <a:gd name="connsiteY36" fmla="*/ 140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2678" h="590237">
                <a:moveTo>
                  <a:pt x="222086" y="1407"/>
                </a:moveTo>
                <a:cubicBezTo>
                  <a:pt x="287434" y="1407"/>
                  <a:pt x="353484" y="2110"/>
                  <a:pt x="418832" y="704"/>
                </a:cubicBezTo>
                <a:cubicBezTo>
                  <a:pt x="437101" y="704"/>
                  <a:pt x="444830" y="4218"/>
                  <a:pt x="443425" y="23892"/>
                </a:cubicBezTo>
                <a:cubicBezTo>
                  <a:pt x="442020" y="61133"/>
                  <a:pt x="442722" y="98374"/>
                  <a:pt x="442722" y="136318"/>
                </a:cubicBezTo>
                <a:cubicBezTo>
                  <a:pt x="442722" y="151777"/>
                  <a:pt x="439209" y="165128"/>
                  <a:pt x="428669" y="176370"/>
                </a:cubicBezTo>
                <a:cubicBezTo>
                  <a:pt x="408994" y="197450"/>
                  <a:pt x="399157" y="197450"/>
                  <a:pt x="380185" y="175667"/>
                </a:cubicBezTo>
                <a:cubicBezTo>
                  <a:pt x="368943" y="163020"/>
                  <a:pt x="358403" y="146156"/>
                  <a:pt x="338025" y="153182"/>
                </a:cubicBezTo>
                <a:cubicBezTo>
                  <a:pt x="315540" y="161614"/>
                  <a:pt x="298676" y="176370"/>
                  <a:pt x="295163" y="201666"/>
                </a:cubicBezTo>
                <a:cubicBezTo>
                  <a:pt x="290947" y="231881"/>
                  <a:pt x="291649" y="259987"/>
                  <a:pt x="319756" y="280365"/>
                </a:cubicBezTo>
                <a:cubicBezTo>
                  <a:pt x="342241" y="296526"/>
                  <a:pt x="354889" y="295823"/>
                  <a:pt x="373861" y="275446"/>
                </a:cubicBezTo>
                <a:cubicBezTo>
                  <a:pt x="383699" y="264906"/>
                  <a:pt x="390022" y="245231"/>
                  <a:pt x="410400" y="254366"/>
                </a:cubicBezTo>
                <a:cubicBezTo>
                  <a:pt x="429372" y="262798"/>
                  <a:pt x="441317" y="277554"/>
                  <a:pt x="442020" y="298634"/>
                </a:cubicBezTo>
                <a:cubicBezTo>
                  <a:pt x="442722" y="342199"/>
                  <a:pt x="442020" y="386467"/>
                  <a:pt x="442722" y="430032"/>
                </a:cubicBezTo>
                <a:cubicBezTo>
                  <a:pt x="442722" y="444085"/>
                  <a:pt x="434993" y="444085"/>
                  <a:pt x="425156" y="443382"/>
                </a:cubicBezTo>
                <a:cubicBezTo>
                  <a:pt x="385807" y="443382"/>
                  <a:pt x="346457" y="443382"/>
                  <a:pt x="307811" y="443382"/>
                </a:cubicBezTo>
                <a:cubicBezTo>
                  <a:pt x="296568" y="443382"/>
                  <a:pt x="286028" y="442680"/>
                  <a:pt x="276894" y="451112"/>
                </a:cubicBezTo>
                <a:cubicBezTo>
                  <a:pt x="266354" y="461652"/>
                  <a:pt x="258624" y="470786"/>
                  <a:pt x="276191" y="482732"/>
                </a:cubicBezTo>
                <a:cubicBezTo>
                  <a:pt x="295163" y="495380"/>
                  <a:pt x="309919" y="513649"/>
                  <a:pt x="301487" y="538242"/>
                </a:cubicBezTo>
                <a:cubicBezTo>
                  <a:pt x="292352" y="564241"/>
                  <a:pt x="274786" y="583213"/>
                  <a:pt x="245976" y="588834"/>
                </a:cubicBezTo>
                <a:cubicBezTo>
                  <a:pt x="209438" y="595861"/>
                  <a:pt x="177115" y="591645"/>
                  <a:pt x="152522" y="560025"/>
                </a:cubicBezTo>
                <a:cubicBezTo>
                  <a:pt x="131442" y="532621"/>
                  <a:pt x="133550" y="512244"/>
                  <a:pt x="158846" y="488353"/>
                </a:cubicBezTo>
                <a:cubicBezTo>
                  <a:pt x="165873" y="481326"/>
                  <a:pt x="181331" y="478516"/>
                  <a:pt x="175007" y="463760"/>
                </a:cubicBezTo>
                <a:cubicBezTo>
                  <a:pt x="169386" y="450409"/>
                  <a:pt x="158143" y="443382"/>
                  <a:pt x="142685" y="443382"/>
                </a:cubicBezTo>
                <a:cubicBezTo>
                  <a:pt x="102633" y="443382"/>
                  <a:pt x="62581" y="442680"/>
                  <a:pt x="22529" y="444085"/>
                </a:cubicBezTo>
                <a:cubicBezTo>
                  <a:pt x="7071" y="444788"/>
                  <a:pt x="-659" y="442680"/>
                  <a:pt x="44" y="423708"/>
                </a:cubicBezTo>
                <a:cubicBezTo>
                  <a:pt x="1449" y="382953"/>
                  <a:pt x="747" y="341496"/>
                  <a:pt x="44" y="300742"/>
                </a:cubicBezTo>
                <a:cubicBezTo>
                  <a:pt x="44" y="284580"/>
                  <a:pt x="6368" y="272635"/>
                  <a:pt x="18313" y="262798"/>
                </a:cubicBezTo>
                <a:cubicBezTo>
                  <a:pt x="33069" y="250150"/>
                  <a:pt x="46420" y="248042"/>
                  <a:pt x="59770" y="265609"/>
                </a:cubicBezTo>
                <a:cubicBezTo>
                  <a:pt x="71013" y="280365"/>
                  <a:pt x="82958" y="299336"/>
                  <a:pt x="106146" y="289499"/>
                </a:cubicBezTo>
                <a:cubicBezTo>
                  <a:pt x="130037" y="279662"/>
                  <a:pt x="146198" y="261393"/>
                  <a:pt x="148306" y="233989"/>
                </a:cubicBezTo>
                <a:cubicBezTo>
                  <a:pt x="149009" y="218530"/>
                  <a:pt x="149712" y="203072"/>
                  <a:pt x="143388" y="188316"/>
                </a:cubicBezTo>
                <a:cubicBezTo>
                  <a:pt x="125821" y="149669"/>
                  <a:pt x="90688" y="142642"/>
                  <a:pt x="64689" y="171452"/>
                </a:cubicBezTo>
                <a:cubicBezTo>
                  <a:pt x="56960" y="179884"/>
                  <a:pt x="52041" y="196045"/>
                  <a:pt x="35880" y="190423"/>
                </a:cubicBezTo>
                <a:cubicBezTo>
                  <a:pt x="17611" y="184100"/>
                  <a:pt x="2855" y="171452"/>
                  <a:pt x="2152" y="151777"/>
                </a:cubicBezTo>
                <a:cubicBezTo>
                  <a:pt x="747" y="105401"/>
                  <a:pt x="1449" y="59025"/>
                  <a:pt x="1449" y="11947"/>
                </a:cubicBezTo>
                <a:cubicBezTo>
                  <a:pt x="1449" y="-4214"/>
                  <a:pt x="12692" y="704"/>
                  <a:pt x="20421" y="704"/>
                </a:cubicBezTo>
                <a:cubicBezTo>
                  <a:pt x="87174" y="1407"/>
                  <a:pt x="154630" y="1407"/>
                  <a:pt x="222086" y="1407"/>
                </a:cubicBezTo>
                <a:close/>
              </a:path>
            </a:pathLst>
          </a:custGeom>
          <a:solidFill>
            <a:schemeClr val="bg1"/>
          </a:solidFill>
          <a:ln w="12700" cap="flat">
            <a:noFill/>
            <a:prstDash val="solid"/>
            <a:miter/>
          </a:ln>
        </p:spPr>
        <p:txBody>
          <a:bodyPr rtlCol="0" anchor="ctr"/>
          <a:lstStyle/>
          <a:p>
            <a:endParaRPr lang="en-US"/>
          </a:p>
        </p:txBody>
      </p:sp>
      <p:sp>
        <p:nvSpPr>
          <p:cNvPr id="37" name="TextBox 36">
            <a:extLst>
              <a:ext uri="{FF2B5EF4-FFF2-40B4-BE49-F238E27FC236}">
                <a16:creationId xmlns:a16="http://schemas.microsoft.com/office/drawing/2014/main" id="{EE24D96B-4D54-424B-BF0C-8B165732C106}"/>
              </a:ext>
            </a:extLst>
          </p:cNvPr>
          <p:cNvSpPr txBox="1"/>
          <p:nvPr/>
        </p:nvSpPr>
        <p:spPr>
          <a:xfrm>
            <a:off x="4233628" y="752923"/>
            <a:ext cx="1431024" cy="1323439"/>
          </a:xfrm>
          <a:prstGeom prst="rect">
            <a:avLst/>
          </a:prstGeom>
          <a:noFill/>
        </p:spPr>
        <p:txBody>
          <a:bodyPr wrap="square" lIns="108000" rIns="108000" rtlCol="0">
            <a:spAutoFit/>
          </a:bodyPr>
          <a:lstStyle/>
          <a:p>
            <a:pPr algn="ctr"/>
            <a:r>
              <a:rPr lang="en-US" altLang="ko-KR" sz="8000" b="1" dirty="0">
                <a:ln w="6600">
                  <a:solidFill>
                    <a:schemeClr val="accent2"/>
                  </a:solidFill>
                  <a:prstDash val="solid"/>
                </a:ln>
                <a:solidFill>
                  <a:srgbClr val="FFFFFF"/>
                </a:solidFill>
                <a:effectLst>
                  <a:outerShdw dist="38100" dir="2700000" algn="tl" rotWithShape="0">
                    <a:schemeClr val="accent2"/>
                  </a:outerShdw>
                </a:effectLst>
                <a:cs typeface="Arial" pitchFamily="34" charset="0"/>
              </a:rPr>
              <a:t>01</a:t>
            </a:r>
            <a:endParaRPr lang="ko-KR" altLang="en-US" sz="8000" b="1" dirty="0">
              <a:ln w="6600">
                <a:solidFill>
                  <a:schemeClr val="accent2"/>
                </a:solidFill>
                <a:prstDash val="solid"/>
              </a:ln>
              <a:solidFill>
                <a:srgbClr val="FFFFFF"/>
              </a:solidFill>
              <a:effectLst>
                <a:outerShdw dist="38100" dir="2700000" algn="tl" rotWithShape="0">
                  <a:schemeClr val="accent2"/>
                </a:outerShdw>
              </a:effectLst>
              <a:cs typeface="Arial" pitchFamily="34" charset="0"/>
            </a:endParaRPr>
          </a:p>
        </p:txBody>
      </p:sp>
      <p:sp>
        <p:nvSpPr>
          <p:cNvPr id="41" name="TextBox 40">
            <a:extLst>
              <a:ext uri="{FF2B5EF4-FFF2-40B4-BE49-F238E27FC236}">
                <a16:creationId xmlns:a16="http://schemas.microsoft.com/office/drawing/2014/main" id="{453ADF3F-7037-443B-BD04-CB89B8E07DAB}"/>
              </a:ext>
            </a:extLst>
          </p:cNvPr>
          <p:cNvSpPr txBox="1"/>
          <p:nvPr/>
        </p:nvSpPr>
        <p:spPr>
          <a:xfrm>
            <a:off x="4233628" y="1998467"/>
            <a:ext cx="1431024" cy="1323439"/>
          </a:xfrm>
          <a:prstGeom prst="rect">
            <a:avLst/>
          </a:prstGeom>
          <a:noFill/>
        </p:spPr>
        <p:txBody>
          <a:bodyPr wrap="square" lIns="108000" rIns="108000" rtlCol="0">
            <a:spAutoFit/>
          </a:bodyPr>
          <a:lstStyle/>
          <a:p>
            <a:pPr algn="ctr"/>
            <a:r>
              <a:rPr lang="en-US" altLang="ko-KR" sz="8000" b="1" dirty="0">
                <a:ln w="6600">
                  <a:solidFill>
                    <a:schemeClr val="accent2"/>
                  </a:solidFill>
                  <a:prstDash val="solid"/>
                </a:ln>
                <a:solidFill>
                  <a:srgbClr val="FFFFFF"/>
                </a:solidFill>
                <a:effectLst>
                  <a:outerShdw dist="38100" dir="2700000" algn="tl" rotWithShape="0">
                    <a:schemeClr val="accent2"/>
                  </a:outerShdw>
                </a:effectLst>
                <a:cs typeface="Arial" pitchFamily="34" charset="0"/>
              </a:rPr>
              <a:t>02</a:t>
            </a:r>
            <a:endParaRPr lang="ko-KR" altLang="en-US" sz="8000" b="1" dirty="0">
              <a:ln w="6600">
                <a:solidFill>
                  <a:schemeClr val="accent2"/>
                </a:solidFill>
                <a:prstDash val="solid"/>
              </a:ln>
              <a:solidFill>
                <a:srgbClr val="FFFFFF"/>
              </a:solidFill>
              <a:effectLst>
                <a:outerShdw dist="38100" dir="2700000" algn="tl" rotWithShape="0">
                  <a:schemeClr val="accent2"/>
                </a:outerShdw>
              </a:effectLst>
              <a:cs typeface="Arial" pitchFamily="34" charset="0"/>
            </a:endParaRPr>
          </a:p>
        </p:txBody>
      </p:sp>
      <p:sp>
        <p:nvSpPr>
          <p:cNvPr id="45" name="TextBox 44">
            <a:extLst>
              <a:ext uri="{FF2B5EF4-FFF2-40B4-BE49-F238E27FC236}">
                <a16:creationId xmlns:a16="http://schemas.microsoft.com/office/drawing/2014/main" id="{110233A1-9A2C-46C0-BCEA-8FE5289303C9}"/>
              </a:ext>
            </a:extLst>
          </p:cNvPr>
          <p:cNvSpPr txBox="1"/>
          <p:nvPr/>
        </p:nvSpPr>
        <p:spPr>
          <a:xfrm>
            <a:off x="4233628" y="3236730"/>
            <a:ext cx="1431024" cy="1323439"/>
          </a:xfrm>
          <a:prstGeom prst="rect">
            <a:avLst/>
          </a:prstGeom>
          <a:noFill/>
        </p:spPr>
        <p:txBody>
          <a:bodyPr wrap="square" lIns="108000" rIns="108000" rtlCol="0">
            <a:spAutoFit/>
          </a:bodyPr>
          <a:lstStyle/>
          <a:p>
            <a:pPr algn="ctr"/>
            <a:r>
              <a:rPr lang="en-US" altLang="ko-KR" sz="8000" b="1" dirty="0">
                <a:ln w="6600">
                  <a:solidFill>
                    <a:schemeClr val="accent2"/>
                  </a:solidFill>
                  <a:prstDash val="solid"/>
                </a:ln>
                <a:solidFill>
                  <a:srgbClr val="FFFFFF"/>
                </a:solidFill>
                <a:effectLst>
                  <a:outerShdw dist="38100" dir="2700000" algn="tl" rotWithShape="0">
                    <a:schemeClr val="accent2"/>
                  </a:outerShdw>
                </a:effectLst>
                <a:cs typeface="Arial" pitchFamily="34" charset="0"/>
              </a:rPr>
              <a:t>03</a:t>
            </a:r>
            <a:endParaRPr lang="ko-KR" altLang="en-US" sz="8000" b="1" dirty="0">
              <a:ln w="6600">
                <a:solidFill>
                  <a:schemeClr val="accent2"/>
                </a:solidFill>
                <a:prstDash val="solid"/>
              </a:ln>
              <a:solidFill>
                <a:srgbClr val="FFFFFF"/>
              </a:solidFill>
              <a:effectLst>
                <a:outerShdw dist="38100" dir="2700000" algn="tl" rotWithShape="0">
                  <a:schemeClr val="accent2"/>
                </a:outerShdw>
              </a:effectLst>
              <a:cs typeface="Arial" pitchFamily="34" charset="0"/>
            </a:endParaRPr>
          </a:p>
        </p:txBody>
      </p:sp>
      <p:sp>
        <p:nvSpPr>
          <p:cNvPr id="49" name="TextBox 48">
            <a:extLst>
              <a:ext uri="{FF2B5EF4-FFF2-40B4-BE49-F238E27FC236}">
                <a16:creationId xmlns:a16="http://schemas.microsoft.com/office/drawing/2014/main" id="{272044A1-2106-4136-B526-FF1DAF544335}"/>
              </a:ext>
            </a:extLst>
          </p:cNvPr>
          <p:cNvSpPr txBox="1"/>
          <p:nvPr/>
        </p:nvSpPr>
        <p:spPr>
          <a:xfrm>
            <a:off x="4233628" y="4482274"/>
            <a:ext cx="1431024" cy="1323439"/>
          </a:xfrm>
          <a:prstGeom prst="rect">
            <a:avLst/>
          </a:prstGeom>
          <a:noFill/>
        </p:spPr>
        <p:txBody>
          <a:bodyPr wrap="square" lIns="108000" rIns="108000" rtlCol="0">
            <a:spAutoFit/>
          </a:bodyPr>
          <a:lstStyle/>
          <a:p>
            <a:pPr algn="ctr"/>
            <a:r>
              <a:rPr lang="en-US" altLang="ko-KR" sz="8000" b="1" dirty="0">
                <a:ln w="6600">
                  <a:solidFill>
                    <a:schemeClr val="accent2"/>
                  </a:solidFill>
                  <a:prstDash val="solid"/>
                </a:ln>
                <a:solidFill>
                  <a:srgbClr val="FFFFFF"/>
                </a:solidFill>
                <a:effectLst>
                  <a:outerShdw dist="38100" dir="2700000" algn="tl" rotWithShape="0">
                    <a:schemeClr val="accent2"/>
                  </a:outerShdw>
                </a:effectLst>
                <a:cs typeface="Arial" pitchFamily="34" charset="0"/>
              </a:rPr>
              <a:t>04</a:t>
            </a:r>
            <a:endParaRPr lang="ko-KR" altLang="en-US" sz="8000" b="1" dirty="0">
              <a:ln w="6600">
                <a:solidFill>
                  <a:schemeClr val="accent2"/>
                </a:solidFill>
                <a:prstDash val="solid"/>
              </a:ln>
              <a:solidFill>
                <a:srgbClr val="FFFFFF"/>
              </a:solidFill>
              <a:effectLst>
                <a:outerShdw dist="38100" dir="2700000" algn="tl" rotWithShape="0">
                  <a:schemeClr val="accent2"/>
                </a:outerShdw>
              </a:effectLst>
              <a:cs typeface="Arial" pitchFamily="34" charset="0"/>
            </a:endParaRPr>
          </a:p>
        </p:txBody>
      </p:sp>
      <p:pic>
        <p:nvPicPr>
          <p:cNvPr id="22" name="Picture 21">
            <a:extLst>
              <a:ext uri="{FF2B5EF4-FFF2-40B4-BE49-F238E27FC236}">
                <a16:creationId xmlns:a16="http://schemas.microsoft.com/office/drawing/2014/main" id="{99763599-2A23-4A06-9FDD-A9485304A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53" y="327646"/>
            <a:ext cx="2648147" cy="937782"/>
          </a:xfrm>
          <a:prstGeom prst="rect">
            <a:avLst/>
          </a:prstGeom>
        </p:spPr>
      </p:pic>
      <p:sp>
        <p:nvSpPr>
          <p:cNvPr id="4" name="Teardrop 3">
            <a:extLst>
              <a:ext uri="{FF2B5EF4-FFF2-40B4-BE49-F238E27FC236}">
                <a16:creationId xmlns:a16="http://schemas.microsoft.com/office/drawing/2014/main" id="{FF6178DB-527E-4862-882C-398D9EAD30F3}"/>
              </a:ext>
            </a:extLst>
          </p:cNvPr>
          <p:cNvSpPr/>
          <p:nvPr/>
        </p:nvSpPr>
        <p:spPr>
          <a:xfrm>
            <a:off x="11695611" y="6385562"/>
            <a:ext cx="556592" cy="55659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endParaRPr lang="en-ID" sz="1400" dirty="0"/>
          </a:p>
        </p:txBody>
      </p:sp>
      <p:sp>
        <p:nvSpPr>
          <p:cNvPr id="18" name="Rectangle 17">
            <a:extLst>
              <a:ext uri="{FF2B5EF4-FFF2-40B4-BE49-F238E27FC236}">
                <a16:creationId xmlns:a16="http://schemas.microsoft.com/office/drawing/2014/main" id="{E8E8B140-E2DF-4646-A784-5E28968F08AF}"/>
              </a:ext>
            </a:extLst>
          </p:cNvPr>
          <p:cNvSpPr/>
          <p:nvPr/>
        </p:nvSpPr>
        <p:spPr>
          <a:xfrm flipV="1">
            <a:off x="-567192" y="6410065"/>
            <a:ext cx="12206939" cy="3320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71122565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EF09ED7D-CDC4-4AA4-A702-DBF8FF1C3743}"/>
              </a:ext>
            </a:extLst>
          </p:cNvPr>
          <p:cNvSpPr/>
          <p:nvPr/>
        </p:nvSpPr>
        <p:spPr>
          <a:xfrm>
            <a:off x="178307" y="0"/>
            <a:ext cx="599440" cy="1264425"/>
          </a:xfrm>
          <a:custGeom>
            <a:avLst/>
            <a:gdLst/>
            <a:ahLst/>
            <a:cxnLst/>
            <a:rect l="l" t="t" r="r" b="b"/>
            <a:pathLst>
              <a:path w="599440" h="902335">
                <a:moveTo>
                  <a:pt x="598932" y="0"/>
                </a:moveTo>
                <a:lnTo>
                  <a:pt x="0" y="0"/>
                </a:lnTo>
                <a:lnTo>
                  <a:pt x="0" y="902208"/>
                </a:lnTo>
                <a:lnTo>
                  <a:pt x="598932" y="902208"/>
                </a:lnTo>
                <a:lnTo>
                  <a:pt x="598932" y="0"/>
                </a:lnTo>
                <a:close/>
              </a:path>
            </a:pathLst>
          </a:custGeom>
          <a:solidFill>
            <a:schemeClr val="accent1"/>
          </a:solidFill>
          <a:scene3d>
            <a:camera prst="orthographicFront"/>
            <a:lightRig rig="threePt" dir="t"/>
          </a:scene3d>
          <a:sp3d>
            <a:bevelT/>
          </a:sp3d>
        </p:spPr>
        <p:txBody>
          <a:bodyPr wrap="square" lIns="0" tIns="0" rIns="0" bIns="0" rtlCol="0"/>
          <a:lstStyle/>
          <a:p>
            <a:pPr defTabSz="457200"/>
            <a:endParaRPr dirty="0">
              <a:solidFill>
                <a:prstClr val="black"/>
              </a:solidFill>
            </a:endParaRPr>
          </a:p>
        </p:txBody>
      </p:sp>
      <p:sp>
        <p:nvSpPr>
          <p:cNvPr id="9" name="object 2">
            <a:extLst>
              <a:ext uri="{FF2B5EF4-FFF2-40B4-BE49-F238E27FC236}">
                <a16:creationId xmlns:a16="http://schemas.microsoft.com/office/drawing/2014/main" id="{A795A2F1-0D2C-4446-9DCB-6F7623CDC993}"/>
              </a:ext>
            </a:extLst>
          </p:cNvPr>
          <p:cNvSpPr txBox="1">
            <a:spLocks/>
          </p:cNvSpPr>
          <p:nvPr/>
        </p:nvSpPr>
        <p:spPr>
          <a:xfrm>
            <a:off x="922040" y="337128"/>
            <a:ext cx="6451667" cy="997709"/>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sz="3200" dirty="0" err="1">
                <a:solidFill>
                  <a:srgbClr val="000000"/>
                </a:solidFill>
                <a:latin typeface="Bernard MT Condensed" panose="02050806060905020404" pitchFamily="18" charset="0"/>
              </a:rPr>
              <a:t>Mekanisme</a:t>
            </a:r>
            <a:r>
              <a:rPr lang="en-ID" sz="3200" dirty="0">
                <a:solidFill>
                  <a:srgbClr val="000000"/>
                </a:solidFill>
                <a:latin typeface="Bernard MT Condensed" panose="02050806060905020404" pitchFamily="18" charset="0"/>
              </a:rPr>
              <a:t> </a:t>
            </a:r>
            <a:r>
              <a:rPr lang="en-ID" sz="3200" dirty="0" err="1">
                <a:solidFill>
                  <a:srgbClr val="000000"/>
                </a:solidFill>
                <a:latin typeface="Bernard MT Condensed" panose="02050806060905020404" pitchFamily="18" charset="0"/>
              </a:rPr>
              <a:t>Penilaian</a:t>
            </a:r>
            <a:r>
              <a:rPr lang="en-ID" sz="3200" dirty="0">
                <a:solidFill>
                  <a:srgbClr val="000000"/>
                </a:solidFill>
                <a:latin typeface="Bernard MT Condensed" panose="02050806060905020404" pitchFamily="18" charset="0"/>
              </a:rPr>
              <a:t> Internal Pada Kementerian/Lembaga (1)</a:t>
            </a:r>
          </a:p>
        </p:txBody>
      </p:sp>
      <p:sp>
        <p:nvSpPr>
          <p:cNvPr id="49" name="Flowchart: Data 4">
            <a:extLst>
              <a:ext uri="{FF2B5EF4-FFF2-40B4-BE49-F238E27FC236}">
                <a16:creationId xmlns:a16="http://schemas.microsoft.com/office/drawing/2014/main" id="{A3F2F156-4931-4ABA-8F8A-46950916ABDD}"/>
              </a:ext>
            </a:extLst>
          </p:cNvPr>
          <p:cNvSpPr/>
          <p:nvPr/>
        </p:nvSpPr>
        <p:spPr>
          <a:xfrm>
            <a:off x="0" y="1401421"/>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b="1" dirty="0">
                <a:solidFill>
                  <a:prstClr val="white"/>
                </a:solidFill>
                <a:latin typeface="Arial Rounded MT Bold" panose="020F0704030504030204" pitchFamily="34" charset="0"/>
              </a:rPr>
              <a:t>  </a:t>
            </a:r>
            <a:r>
              <a:rPr lang="en-US" sz="2400" b="1" dirty="0" err="1">
                <a:solidFill>
                  <a:prstClr val="white"/>
                </a:solidFill>
                <a:latin typeface="Arial Rounded MT Bold" panose="020F0704030504030204" pitchFamily="34" charset="0"/>
              </a:rPr>
              <a:t>Evaluasi</a:t>
            </a:r>
            <a:r>
              <a:rPr lang="en-US" sz="2400" b="1" dirty="0">
                <a:solidFill>
                  <a:prstClr val="white"/>
                </a:solidFill>
                <a:latin typeface="Arial Rounded MT Bold" panose="020F0704030504030204" pitchFamily="34" charset="0"/>
              </a:rPr>
              <a:t> Oleh TPI</a:t>
            </a:r>
            <a:endParaRPr lang="en-ID" sz="2400" b="1" dirty="0">
              <a:solidFill>
                <a:prstClr val="white"/>
              </a:solidFill>
              <a:latin typeface="Arial Rounded MT Bold" panose="020F0704030504030204" pitchFamily="34" charset="0"/>
            </a:endParaRPr>
          </a:p>
        </p:txBody>
      </p:sp>
      <p:sp>
        <p:nvSpPr>
          <p:cNvPr id="50" name="Rectangle 49">
            <a:extLst>
              <a:ext uri="{FF2B5EF4-FFF2-40B4-BE49-F238E27FC236}">
                <a16:creationId xmlns:a16="http://schemas.microsoft.com/office/drawing/2014/main" id="{7FF24F44-E9B2-4DB9-91EB-8856F1E37EA5}"/>
              </a:ext>
            </a:extLst>
          </p:cNvPr>
          <p:cNvSpPr/>
          <p:nvPr/>
        </p:nvSpPr>
        <p:spPr>
          <a:xfrm>
            <a:off x="0" y="1987810"/>
            <a:ext cx="4019383" cy="10934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51" name="Rectangle 50">
            <a:extLst>
              <a:ext uri="{FF2B5EF4-FFF2-40B4-BE49-F238E27FC236}">
                <a16:creationId xmlns:a16="http://schemas.microsoft.com/office/drawing/2014/main" id="{8D89DCC8-8E09-484A-AFAE-346F8609603A}"/>
              </a:ext>
            </a:extLst>
          </p:cNvPr>
          <p:cNvSpPr/>
          <p:nvPr/>
        </p:nvSpPr>
        <p:spPr>
          <a:xfrm>
            <a:off x="139146" y="2196550"/>
            <a:ext cx="7373707" cy="4125394"/>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sv-SE" b="1" dirty="0">
                <a:latin typeface="Agency FB" panose="020B0503020202020204" pitchFamily="34" charset="0"/>
              </a:rPr>
              <a:t>Apabila unit yang melakukan pembangunan ZI adalah unit kerja/satuan kerja pimpinan tinggi madya, maka TPI langsung melakukan evaluasi terhadap komponen proses dan hasil pada unit kerja/satuan kerja tersebut;</a:t>
            </a:r>
          </a:p>
          <a:p>
            <a:pPr marL="342900" indent="-342900" algn="just">
              <a:buAutoNum type="arabicPeriod"/>
            </a:pPr>
            <a:r>
              <a:rPr lang="sv-SE" b="1" dirty="0">
                <a:latin typeface="Agency FB" panose="020B0503020202020204" pitchFamily="34" charset="0"/>
              </a:rPr>
              <a:t>Apabila unit yang melakukan pembangunan ZI adalah unit kerja/satuan kerja tingkatannya dibawah unit kerja/satuan kerja pimpinan tinggi madya atau unit kerja/satuan kerja pada tingkat kabupaten/kota, TPI memastikan telah dilakukan penilaian pendahuluan oleh unit kerja/satuan kerja pimpinan tinggi madya atau perwakilan tingkat provinsi dan hasil penilaian pendahuluan menyimpulkan bahwa unit tersebut layak dievaluasi oleh TPI; </a:t>
            </a:r>
          </a:p>
          <a:p>
            <a:pPr marL="342900" indent="-342900" algn="just">
              <a:buAutoNum type="arabicPeriod"/>
            </a:pPr>
            <a:r>
              <a:rPr lang="sv-SE" b="1" dirty="0">
                <a:latin typeface="Agency FB" panose="020B0503020202020204" pitchFamily="34" charset="0"/>
              </a:rPr>
              <a:t>TPI melakukan evaluasi dengan menggunakan lembar kerja evaluasi (LKE) sebagai alat bantu evaluasi dan apabila telah selesai melakukan evaluasi, maka TPI menyusun laporan hasil evaluasi internal yang memuat simpulan apakah unit kerja/satuan kerja memenuhi atau belum memenuhi kriteria untuk diajukan evaluasi ke TPN. Hasil penilaian yang telah dilakukan oleh TPI kemudian disampaikan kepada Pimpinan instansi pemerintah.</a:t>
            </a:r>
            <a:endParaRPr lang="en-ID" b="1" dirty="0">
              <a:latin typeface="Agency FB" panose="020B0503020202020204" pitchFamily="34" charset="0"/>
            </a:endParaRPr>
          </a:p>
        </p:txBody>
      </p:sp>
      <p:pic>
        <p:nvPicPr>
          <p:cNvPr id="52" name="Picture 51">
            <a:extLst>
              <a:ext uri="{FF2B5EF4-FFF2-40B4-BE49-F238E27FC236}">
                <a16:creationId xmlns:a16="http://schemas.microsoft.com/office/drawing/2014/main" id="{C1447235-5509-4CB2-AF9A-3601BECFA549}"/>
              </a:ext>
            </a:extLst>
          </p:cNvPr>
          <p:cNvPicPr/>
          <p:nvPr/>
        </p:nvPicPr>
        <p:blipFill>
          <a:blip r:embed="rId2"/>
          <a:stretch>
            <a:fillRect/>
          </a:stretch>
        </p:blipFill>
        <p:spPr>
          <a:xfrm>
            <a:off x="7613374" y="2196549"/>
            <a:ext cx="4476425" cy="4125393"/>
          </a:xfrm>
          <a:prstGeom prst="rect">
            <a:avLst/>
          </a:prstGeom>
          <a:ln>
            <a:solidFill>
              <a:schemeClr val="accent1"/>
            </a:solidFill>
          </a:ln>
        </p:spPr>
      </p:pic>
    </p:spTree>
    <p:extLst>
      <p:ext uri="{BB962C8B-B14F-4D97-AF65-F5344CB8AC3E}">
        <p14:creationId xmlns:p14="http://schemas.microsoft.com/office/powerpoint/2010/main" val="41791799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EF09ED7D-CDC4-4AA4-A702-DBF8FF1C3743}"/>
              </a:ext>
            </a:extLst>
          </p:cNvPr>
          <p:cNvSpPr/>
          <p:nvPr/>
        </p:nvSpPr>
        <p:spPr>
          <a:xfrm>
            <a:off x="178307" y="0"/>
            <a:ext cx="599440" cy="1264425"/>
          </a:xfrm>
          <a:custGeom>
            <a:avLst/>
            <a:gdLst/>
            <a:ahLst/>
            <a:cxnLst/>
            <a:rect l="l" t="t" r="r" b="b"/>
            <a:pathLst>
              <a:path w="599440" h="902335">
                <a:moveTo>
                  <a:pt x="598932" y="0"/>
                </a:moveTo>
                <a:lnTo>
                  <a:pt x="0" y="0"/>
                </a:lnTo>
                <a:lnTo>
                  <a:pt x="0" y="902208"/>
                </a:lnTo>
                <a:lnTo>
                  <a:pt x="598932" y="902208"/>
                </a:lnTo>
                <a:lnTo>
                  <a:pt x="598932" y="0"/>
                </a:lnTo>
                <a:close/>
              </a:path>
            </a:pathLst>
          </a:custGeom>
          <a:solidFill>
            <a:schemeClr val="accent1"/>
          </a:solidFill>
          <a:scene3d>
            <a:camera prst="orthographicFront"/>
            <a:lightRig rig="threePt" dir="t"/>
          </a:scene3d>
          <a:sp3d>
            <a:bevelT/>
          </a:sp3d>
        </p:spPr>
        <p:txBody>
          <a:bodyPr wrap="square" lIns="0" tIns="0" rIns="0" bIns="0" rtlCol="0"/>
          <a:lstStyle/>
          <a:p>
            <a:pPr defTabSz="457200"/>
            <a:endParaRPr dirty="0">
              <a:solidFill>
                <a:prstClr val="black"/>
              </a:solidFill>
            </a:endParaRPr>
          </a:p>
        </p:txBody>
      </p:sp>
      <p:sp>
        <p:nvSpPr>
          <p:cNvPr id="9" name="object 2">
            <a:extLst>
              <a:ext uri="{FF2B5EF4-FFF2-40B4-BE49-F238E27FC236}">
                <a16:creationId xmlns:a16="http://schemas.microsoft.com/office/drawing/2014/main" id="{A795A2F1-0D2C-4446-9DCB-6F7623CDC993}"/>
              </a:ext>
            </a:extLst>
          </p:cNvPr>
          <p:cNvSpPr txBox="1">
            <a:spLocks/>
          </p:cNvSpPr>
          <p:nvPr/>
        </p:nvSpPr>
        <p:spPr>
          <a:xfrm>
            <a:off x="922040" y="337128"/>
            <a:ext cx="6451667" cy="997709"/>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sz="3200" dirty="0" err="1">
                <a:solidFill>
                  <a:srgbClr val="000000"/>
                </a:solidFill>
                <a:latin typeface="Bernard MT Condensed" panose="02050806060905020404" pitchFamily="18" charset="0"/>
              </a:rPr>
              <a:t>Mekanisme</a:t>
            </a:r>
            <a:r>
              <a:rPr lang="en-ID" sz="3200" dirty="0">
                <a:solidFill>
                  <a:srgbClr val="000000"/>
                </a:solidFill>
                <a:latin typeface="Bernard MT Condensed" panose="02050806060905020404" pitchFamily="18" charset="0"/>
              </a:rPr>
              <a:t> </a:t>
            </a:r>
            <a:r>
              <a:rPr lang="en-ID" sz="3200" dirty="0" err="1">
                <a:solidFill>
                  <a:srgbClr val="000000"/>
                </a:solidFill>
                <a:latin typeface="Bernard MT Condensed" panose="02050806060905020404" pitchFamily="18" charset="0"/>
              </a:rPr>
              <a:t>Penilaian</a:t>
            </a:r>
            <a:r>
              <a:rPr lang="en-ID" sz="3200" dirty="0">
                <a:solidFill>
                  <a:srgbClr val="000000"/>
                </a:solidFill>
                <a:latin typeface="Bernard MT Condensed" panose="02050806060905020404" pitchFamily="18" charset="0"/>
              </a:rPr>
              <a:t> Internal Pada Kementerian/Lembaga (2)</a:t>
            </a:r>
          </a:p>
        </p:txBody>
      </p:sp>
      <p:sp>
        <p:nvSpPr>
          <p:cNvPr id="49" name="Flowchart: Data 4">
            <a:extLst>
              <a:ext uri="{FF2B5EF4-FFF2-40B4-BE49-F238E27FC236}">
                <a16:creationId xmlns:a16="http://schemas.microsoft.com/office/drawing/2014/main" id="{A3F2F156-4931-4ABA-8F8A-46950916ABDD}"/>
              </a:ext>
            </a:extLst>
          </p:cNvPr>
          <p:cNvSpPr/>
          <p:nvPr/>
        </p:nvSpPr>
        <p:spPr>
          <a:xfrm>
            <a:off x="0" y="1401421"/>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b="1" dirty="0">
                <a:solidFill>
                  <a:prstClr val="white"/>
                </a:solidFill>
                <a:latin typeface="Arial Rounded MT Bold" panose="020F0704030504030204" pitchFamily="34" charset="0"/>
              </a:rPr>
              <a:t>  </a:t>
            </a:r>
            <a:r>
              <a:rPr lang="en-US" sz="2400" b="1" dirty="0" err="1">
                <a:solidFill>
                  <a:prstClr val="white"/>
                </a:solidFill>
                <a:latin typeface="Arial Rounded MT Bold" panose="020F0704030504030204" pitchFamily="34" charset="0"/>
              </a:rPr>
              <a:t>Penilaian</a:t>
            </a:r>
            <a:r>
              <a:rPr lang="en-US" sz="2400" b="1" dirty="0">
                <a:solidFill>
                  <a:prstClr val="white"/>
                </a:solidFill>
                <a:latin typeface="Arial Rounded MT Bold" panose="020F0704030504030204" pitchFamily="34" charset="0"/>
              </a:rPr>
              <a:t> </a:t>
            </a:r>
            <a:r>
              <a:rPr lang="en-US" sz="2400" b="1" dirty="0" err="1">
                <a:solidFill>
                  <a:prstClr val="white"/>
                </a:solidFill>
                <a:latin typeface="Arial Rounded MT Bold" panose="020F0704030504030204" pitchFamily="34" charset="0"/>
              </a:rPr>
              <a:t>Pendahuluan</a:t>
            </a:r>
            <a:endParaRPr lang="en-US" sz="2400" b="1" dirty="0">
              <a:solidFill>
                <a:prstClr val="white"/>
              </a:solidFill>
              <a:latin typeface="Arial Rounded MT Bold" panose="020F0704030504030204" pitchFamily="34" charset="0"/>
            </a:endParaRPr>
          </a:p>
        </p:txBody>
      </p:sp>
      <p:sp>
        <p:nvSpPr>
          <p:cNvPr id="50" name="Rectangle 49">
            <a:extLst>
              <a:ext uri="{FF2B5EF4-FFF2-40B4-BE49-F238E27FC236}">
                <a16:creationId xmlns:a16="http://schemas.microsoft.com/office/drawing/2014/main" id="{7FF24F44-E9B2-4DB9-91EB-8856F1E37EA5}"/>
              </a:ext>
            </a:extLst>
          </p:cNvPr>
          <p:cNvSpPr/>
          <p:nvPr/>
        </p:nvSpPr>
        <p:spPr>
          <a:xfrm>
            <a:off x="0" y="1987810"/>
            <a:ext cx="4019383" cy="10934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51" name="Rectangle 50">
            <a:extLst>
              <a:ext uri="{FF2B5EF4-FFF2-40B4-BE49-F238E27FC236}">
                <a16:creationId xmlns:a16="http://schemas.microsoft.com/office/drawing/2014/main" id="{8D89DCC8-8E09-484A-AFAE-346F8609603A}"/>
              </a:ext>
            </a:extLst>
          </p:cNvPr>
          <p:cNvSpPr/>
          <p:nvPr/>
        </p:nvSpPr>
        <p:spPr>
          <a:xfrm>
            <a:off x="347869" y="2190915"/>
            <a:ext cx="9809947" cy="4125394"/>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sv-SE" b="1" dirty="0">
                <a:latin typeface="Agency FB" panose="020B0503020202020204" pitchFamily="34" charset="0"/>
              </a:rPr>
              <a:t>Apabila unit kerja/satuan kerja yang membangun ZI pada K/L adalah unit kerja/satuan kerja jabatan pimpinan tinggi pratama maupun unit pelaksana teknis level provinsi, diperlukan penilaian pendahuluan dari unit kerja/satuan kerja pimpinan tinggi madya sebelum penilaian dari TPI; </a:t>
            </a:r>
          </a:p>
          <a:p>
            <a:pPr marL="342900" indent="-342900" algn="just">
              <a:buAutoNum type="arabicPeriod"/>
            </a:pPr>
            <a:r>
              <a:rPr lang="sv-SE" b="1" dirty="0">
                <a:latin typeface="Agency FB" panose="020B0503020202020204" pitchFamily="34" charset="0"/>
              </a:rPr>
              <a:t>Apabila Unit/satuan kerja yang membangun ZI  adalah unit/satuan kerja dibawah tingkat provinsi, maka Unit/satuan kerja tingkat provinsi melakukan penilaian pendahuluan pembangunan ZI, penilaian pendahuluan yang dilakukan sebagai salah satu fungsi pembinaan kepada unit kerja/satuan kerja;</a:t>
            </a:r>
          </a:p>
          <a:p>
            <a:pPr marL="342900" indent="-342900" algn="just">
              <a:buAutoNum type="arabicPeriod"/>
            </a:pPr>
            <a:r>
              <a:rPr lang="sv-SE" b="1" dirty="0">
                <a:latin typeface="Agency FB" panose="020B0503020202020204" pitchFamily="34" charset="0"/>
              </a:rPr>
              <a:t>Penilaian pendahuluan merupakan penilaian yang sifatnya berjenjang dari unit kerja/satuan kerja pimpinan tinggi madya atau pewakilan tingkat provinsi kepada unit yang ada di bawahnya. Hal ini dilakukan untuk memastikan bahwa unit kerja/satuan kerja pimpinan tinggi madya atau perwakillan tingkat provinsi ikut memantau dan mendampingi pembangunan ZI unit kerja/satuan kerja di bawahnya; </a:t>
            </a:r>
          </a:p>
          <a:p>
            <a:pPr marL="342900" indent="-342900" algn="just">
              <a:buAutoNum type="arabicPeriod"/>
            </a:pPr>
            <a:r>
              <a:rPr lang="sv-SE" b="1" dirty="0">
                <a:latin typeface="Agency FB" panose="020B0503020202020204" pitchFamily="34" charset="0"/>
              </a:rPr>
              <a:t>Penilaian pendahuluan dilakukan oleh tim penilai unit kerja/satuan kerja pimpinan tinggi madya atau perwakilan tingkat provinsi yang terdiri dari unit/SDM di internal yang memahami atau menangani komponen pengungkit pada pembangunan ZI sehingga tim dapat memberikan penilaian secara obyektif terhadap pembangunan ZI yang dilakukan oleh unit kerja/satuan kerja;</a:t>
            </a:r>
          </a:p>
        </p:txBody>
      </p:sp>
    </p:spTree>
    <p:extLst>
      <p:ext uri="{BB962C8B-B14F-4D97-AF65-F5344CB8AC3E}">
        <p14:creationId xmlns:p14="http://schemas.microsoft.com/office/powerpoint/2010/main" val="484891049"/>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EF09ED7D-CDC4-4AA4-A702-DBF8FF1C3743}"/>
              </a:ext>
            </a:extLst>
          </p:cNvPr>
          <p:cNvSpPr/>
          <p:nvPr/>
        </p:nvSpPr>
        <p:spPr>
          <a:xfrm>
            <a:off x="178307" y="0"/>
            <a:ext cx="599440" cy="1264425"/>
          </a:xfrm>
          <a:custGeom>
            <a:avLst/>
            <a:gdLst/>
            <a:ahLst/>
            <a:cxnLst/>
            <a:rect l="l" t="t" r="r" b="b"/>
            <a:pathLst>
              <a:path w="599440" h="902335">
                <a:moveTo>
                  <a:pt x="598932" y="0"/>
                </a:moveTo>
                <a:lnTo>
                  <a:pt x="0" y="0"/>
                </a:lnTo>
                <a:lnTo>
                  <a:pt x="0" y="902208"/>
                </a:lnTo>
                <a:lnTo>
                  <a:pt x="598932" y="902208"/>
                </a:lnTo>
                <a:lnTo>
                  <a:pt x="598932" y="0"/>
                </a:lnTo>
                <a:close/>
              </a:path>
            </a:pathLst>
          </a:custGeom>
          <a:solidFill>
            <a:schemeClr val="accent1"/>
          </a:solidFill>
          <a:scene3d>
            <a:camera prst="orthographicFront"/>
            <a:lightRig rig="threePt" dir="t"/>
          </a:scene3d>
          <a:sp3d>
            <a:bevelT/>
          </a:sp3d>
        </p:spPr>
        <p:txBody>
          <a:bodyPr wrap="square" lIns="0" tIns="0" rIns="0" bIns="0" rtlCol="0"/>
          <a:lstStyle/>
          <a:p>
            <a:pPr defTabSz="457200"/>
            <a:endParaRPr dirty="0">
              <a:solidFill>
                <a:prstClr val="black"/>
              </a:solidFill>
            </a:endParaRPr>
          </a:p>
        </p:txBody>
      </p:sp>
      <p:sp>
        <p:nvSpPr>
          <p:cNvPr id="9" name="object 2">
            <a:extLst>
              <a:ext uri="{FF2B5EF4-FFF2-40B4-BE49-F238E27FC236}">
                <a16:creationId xmlns:a16="http://schemas.microsoft.com/office/drawing/2014/main" id="{A795A2F1-0D2C-4446-9DCB-6F7623CDC993}"/>
              </a:ext>
            </a:extLst>
          </p:cNvPr>
          <p:cNvSpPr txBox="1">
            <a:spLocks/>
          </p:cNvSpPr>
          <p:nvPr/>
        </p:nvSpPr>
        <p:spPr>
          <a:xfrm>
            <a:off x="922040" y="337128"/>
            <a:ext cx="6451667" cy="997709"/>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sz="3200" dirty="0" err="1">
                <a:solidFill>
                  <a:srgbClr val="000000"/>
                </a:solidFill>
                <a:latin typeface="Bernard MT Condensed" panose="02050806060905020404" pitchFamily="18" charset="0"/>
              </a:rPr>
              <a:t>Mekanisme</a:t>
            </a:r>
            <a:r>
              <a:rPr lang="en-ID" sz="3200" dirty="0">
                <a:solidFill>
                  <a:srgbClr val="000000"/>
                </a:solidFill>
                <a:latin typeface="Bernard MT Condensed" panose="02050806060905020404" pitchFamily="18" charset="0"/>
              </a:rPr>
              <a:t> </a:t>
            </a:r>
            <a:r>
              <a:rPr lang="en-ID" sz="3200" dirty="0" err="1">
                <a:solidFill>
                  <a:srgbClr val="000000"/>
                </a:solidFill>
                <a:latin typeface="Bernard MT Condensed" panose="02050806060905020404" pitchFamily="18" charset="0"/>
              </a:rPr>
              <a:t>Penilaian</a:t>
            </a:r>
            <a:r>
              <a:rPr lang="en-ID" sz="3200" dirty="0">
                <a:solidFill>
                  <a:srgbClr val="000000"/>
                </a:solidFill>
                <a:latin typeface="Bernard MT Condensed" panose="02050806060905020404" pitchFamily="18" charset="0"/>
              </a:rPr>
              <a:t> Internal Pada Kementerian/Lembaga (2)</a:t>
            </a:r>
          </a:p>
        </p:txBody>
      </p:sp>
      <p:sp>
        <p:nvSpPr>
          <p:cNvPr id="49" name="Flowchart: Data 4">
            <a:extLst>
              <a:ext uri="{FF2B5EF4-FFF2-40B4-BE49-F238E27FC236}">
                <a16:creationId xmlns:a16="http://schemas.microsoft.com/office/drawing/2014/main" id="{A3F2F156-4931-4ABA-8F8A-46950916ABDD}"/>
              </a:ext>
            </a:extLst>
          </p:cNvPr>
          <p:cNvSpPr/>
          <p:nvPr/>
        </p:nvSpPr>
        <p:spPr>
          <a:xfrm>
            <a:off x="0" y="1401421"/>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b="1" dirty="0">
                <a:solidFill>
                  <a:prstClr val="white"/>
                </a:solidFill>
                <a:latin typeface="Arial Rounded MT Bold" panose="020F0704030504030204" pitchFamily="34" charset="0"/>
              </a:rPr>
              <a:t>  </a:t>
            </a:r>
            <a:r>
              <a:rPr lang="en-US" sz="2400" b="1" dirty="0" err="1">
                <a:solidFill>
                  <a:prstClr val="white"/>
                </a:solidFill>
                <a:latin typeface="Arial Rounded MT Bold" panose="020F0704030504030204" pitchFamily="34" charset="0"/>
              </a:rPr>
              <a:t>Penilaian</a:t>
            </a:r>
            <a:r>
              <a:rPr lang="en-US" sz="2400" b="1" dirty="0">
                <a:solidFill>
                  <a:prstClr val="white"/>
                </a:solidFill>
                <a:latin typeface="Arial Rounded MT Bold" panose="020F0704030504030204" pitchFamily="34" charset="0"/>
              </a:rPr>
              <a:t> </a:t>
            </a:r>
            <a:r>
              <a:rPr lang="en-US" sz="2400" b="1" dirty="0" err="1">
                <a:solidFill>
                  <a:prstClr val="white"/>
                </a:solidFill>
                <a:latin typeface="Arial Rounded MT Bold" panose="020F0704030504030204" pitchFamily="34" charset="0"/>
              </a:rPr>
              <a:t>Pendahuluan</a:t>
            </a:r>
            <a:endParaRPr lang="en-US" sz="2400" b="1" dirty="0">
              <a:solidFill>
                <a:prstClr val="white"/>
              </a:solidFill>
              <a:latin typeface="Arial Rounded MT Bold" panose="020F0704030504030204" pitchFamily="34" charset="0"/>
            </a:endParaRPr>
          </a:p>
        </p:txBody>
      </p:sp>
      <p:sp>
        <p:nvSpPr>
          <p:cNvPr id="50" name="Rectangle 49">
            <a:extLst>
              <a:ext uri="{FF2B5EF4-FFF2-40B4-BE49-F238E27FC236}">
                <a16:creationId xmlns:a16="http://schemas.microsoft.com/office/drawing/2014/main" id="{7FF24F44-E9B2-4DB9-91EB-8856F1E37EA5}"/>
              </a:ext>
            </a:extLst>
          </p:cNvPr>
          <p:cNvSpPr/>
          <p:nvPr/>
        </p:nvSpPr>
        <p:spPr>
          <a:xfrm>
            <a:off x="0" y="1987810"/>
            <a:ext cx="4019383" cy="10934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51" name="Rectangle 50">
            <a:extLst>
              <a:ext uri="{FF2B5EF4-FFF2-40B4-BE49-F238E27FC236}">
                <a16:creationId xmlns:a16="http://schemas.microsoft.com/office/drawing/2014/main" id="{8D89DCC8-8E09-484A-AFAE-346F8609603A}"/>
              </a:ext>
            </a:extLst>
          </p:cNvPr>
          <p:cNvSpPr/>
          <p:nvPr/>
        </p:nvSpPr>
        <p:spPr>
          <a:xfrm>
            <a:off x="347869" y="2190915"/>
            <a:ext cx="5963479" cy="4125394"/>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startAt="5"/>
            </a:pPr>
            <a:r>
              <a:rPr lang="sv-SE" b="1" dirty="0">
                <a:latin typeface="Agency FB" panose="020B0503020202020204" pitchFamily="34" charset="0"/>
              </a:rPr>
              <a:t>Penilaian pendahuluan menggunakan instrumen penilaian yang sama yang digunakan oleh TPI;</a:t>
            </a:r>
          </a:p>
          <a:p>
            <a:pPr marL="342900" indent="-342900" algn="just">
              <a:buFont typeface="+mj-lt"/>
              <a:buAutoNum type="arabicPeriod" startAt="5"/>
            </a:pPr>
            <a:r>
              <a:rPr lang="sv-SE" b="1" dirty="0">
                <a:latin typeface="Agency FB" panose="020B0503020202020204" pitchFamily="34" charset="0"/>
              </a:rPr>
              <a:t>Hasil penilaian oleh tim unit kerja/satuan kerja pimpinan tinggi madya atau perwakilan tingkat provinsi menjadi dasar apakah unit layak dilakukan evaluasi pembangunan ZI oleh TPI. Apabila memenuhi kriteria penilaian pembangunan ZI, maka tim unit kerja/satuan kerja pimpinan tinggi madya atau perwakilan di provinsi akan merekomendasikan kepada pimpinan unit kerja/satuan kerja pimpinan tinggi madya atau pimpinan di provinsi, bahwa unit kerja/satuan kerja layak dievaluasi TPI. Selanjutnya pimpinan unit kerja/satuan kerja pimpinan tinggi madya atau pimpinan unit tingkat provinsi mengirimkan surat kepada TPI bahwa unit kerja/satuan kerja tersebut layak untuk di evaluasi pembangunan ZI.</a:t>
            </a:r>
          </a:p>
        </p:txBody>
      </p:sp>
      <p:pic>
        <p:nvPicPr>
          <p:cNvPr id="13" name="Picture 12">
            <a:extLst>
              <a:ext uri="{FF2B5EF4-FFF2-40B4-BE49-F238E27FC236}">
                <a16:creationId xmlns:a16="http://schemas.microsoft.com/office/drawing/2014/main" id="{9D593E73-3C66-41F5-BA1D-2967DAB9BA4F}"/>
              </a:ext>
            </a:extLst>
          </p:cNvPr>
          <p:cNvPicPr/>
          <p:nvPr/>
        </p:nvPicPr>
        <p:blipFill>
          <a:blip r:embed="rId2"/>
          <a:stretch>
            <a:fillRect/>
          </a:stretch>
        </p:blipFill>
        <p:spPr>
          <a:xfrm>
            <a:off x="6395199" y="2207119"/>
            <a:ext cx="5244548" cy="3938404"/>
          </a:xfrm>
          <a:prstGeom prst="rect">
            <a:avLst/>
          </a:prstGeom>
          <a:ln>
            <a:solidFill>
              <a:schemeClr val="accent1"/>
            </a:solidFill>
          </a:ln>
        </p:spPr>
      </p:pic>
    </p:spTree>
    <p:extLst>
      <p:ext uri="{BB962C8B-B14F-4D97-AF65-F5344CB8AC3E}">
        <p14:creationId xmlns:p14="http://schemas.microsoft.com/office/powerpoint/2010/main" val="55526659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EF09ED7D-CDC4-4AA4-A702-DBF8FF1C3743}"/>
              </a:ext>
            </a:extLst>
          </p:cNvPr>
          <p:cNvSpPr/>
          <p:nvPr/>
        </p:nvSpPr>
        <p:spPr>
          <a:xfrm>
            <a:off x="178307" y="0"/>
            <a:ext cx="599440" cy="1264425"/>
          </a:xfrm>
          <a:custGeom>
            <a:avLst/>
            <a:gdLst/>
            <a:ahLst/>
            <a:cxnLst/>
            <a:rect l="l" t="t" r="r" b="b"/>
            <a:pathLst>
              <a:path w="599440" h="902335">
                <a:moveTo>
                  <a:pt x="598932" y="0"/>
                </a:moveTo>
                <a:lnTo>
                  <a:pt x="0" y="0"/>
                </a:lnTo>
                <a:lnTo>
                  <a:pt x="0" y="902208"/>
                </a:lnTo>
                <a:lnTo>
                  <a:pt x="598932" y="902208"/>
                </a:lnTo>
                <a:lnTo>
                  <a:pt x="598932" y="0"/>
                </a:lnTo>
                <a:close/>
              </a:path>
            </a:pathLst>
          </a:custGeom>
          <a:solidFill>
            <a:schemeClr val="accent1"/>
          </a:solidFill>
          <a:scene3d>
            <a:camera prst="orthographicFront"/>
            <a:lightRig rig="threePt" dir="t"/>
          </a:scene3d>
          <a:sp3d>
            <a:bevelT/>
          </a:sp3d>
        </p:spPr>
        <p:txBody>
          <a:bodyPr wrap="square" lIns="0" tIns="0" rIns="0" bIns="0" rtlCol="0"/>
          <a:lstStyle/>
          <a:p>
            <a:pPr defTabSz="457200"/>
            <a:endParaRPr dirty="0">
              <a:solidFill>
                <a:prstClr val="black"/>
              </a:solidFill>
            </a:endParaRPr>
          </a:p>
        </p:txBody>
      </p:sp>
      <p:sp>
        <p:nvSpPr>
          <p:cNvPr id="9" name="object 2">
            <a:extLst>
              <a:ext uri="{FF2B5EF4-FFF2-40B4-BE49-F238E27FC236}">
                <a16:creationId xmlns:a16="http://schemas.microsoft.com/office/drawing/2014/main" id="{A795A2F1-0D2C-4446-9DCB-6F7623CDC993}"/>
              </a:ext>
            </a:extLst>
          </p:cNvPr>
          <p:cNvSpPr txBox="1">
            <a:spLocks/>
          </p:cNvSpPr>
          <p:nvPr/>
        </p:nvSpPr>
        <p:spPr>
          <a:xfrm>
            <a:off x="922040" y="337128"/>
            <a:ext cx="6451667" cy="997709"/>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sz="3200" dirty="0" err="1">
                <a:solidFill>
                  <a:srgbClr val="000000"/>
                </a:solidFill>
                <a:latin typeface="Bernard MT Condensed" panose="02050806060905020404" pitchFamily="18" charset="0"/>
              </a:rPr>
              <a:t>Mekanisme</a:t>
            </a:r>
            <a:r>
              <a:rPr lang="en-ID" sz="3200" dirty="0">
                <a:solidFill>
                  <a:srgbClr val="000000"/>
                </a:solidFill>
                <a:latin typeface="Bernard MT Condensed" panose="02050806060905020404" pitchFamily="18" charset="0"/>
              </a:rPr>
              <a:t> </a:t>
            </a:r>
            <a:r>
              <a:rPr lang="en-ID" sz="3200" dirty="0" err="1">
                <a:solidFill>
                  <a:srgbClr val="000000"/>
                </a:solidFill>
                <a:latin typeface="Bernard MT Condensed" panose="02050806060905020404" pitchFamily="18" charset="0"/>
              </a:rPr>
              <a:t>Penilaian</a:t>
            </a:r>
            <a:r>
              <a:rPr lang="en-ID" sz="3200" dirty="0">
                <a:solidFill>
                  <a:srgbClr val="000000"/>
                </a:solidFill>
                <a:latin typeface="Bernard MT Condensed" panose="02050806060905020404" pitchFamily="18" charset="0"/>
              </a:rPr>
              <a:t> Internal pada </a:t>
            </a:r>
            <a:r>
              <a:rPr lang="en-ID" sz="3200" dirty="0" err="1">
                <a:solidFill>
                  <a:srgbClr val="000000"/>
                </a:solidFill>
                <a:latin typeface="Bernard MT Condensed" panose="02050806060905020404" pitchFamily="18" charset="0"/>
              </a:rPr>
              <a:t>Pemerintah</a:t>
            </a:r>
            <a:r>
              <a:rPr lang="en-ID" sz="3200" dirty="0">
                <a:solidFill>
                  <a:srgbClr val="000000"/>
                </a:solidFill>
                <a:latin typeface="Bernard MT Condensed" panose="02050806060905020404" pitchFamily="18" charset="0"/>
              </a:rPr>
              <a:t> Daerah</a:t>
            </a:r>
          </a:p>
        </p:txBody>
      </p:sp>
      <p:sp>
        <p:nvSpPr>
          <p:cNvPr id="49" name="Flowchart: Data 4">
            <a:extLst>
              <a:ext uri="{FF2B5EF4-FFF2-40B4-BE49-F238E27FC236}">
                <a16:creationId xmlns:a16="http://schemas.microsoft.com/office/drawing/2014/main" id="{A3F2F156-4931-4ABA-8F8A-46950916ABDD}"/>
              </a:ext>
            </a:extLst>
          </p:cNvPr>
          <p:cNvSpPr/>
          <p:nvPr/>
        </p:nvSpPr>
        <p:spPr>
          <a:xfrm>
            <a:off x="0" y="1401421"/>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b="1" dirty="0">
                <a:solidFill>
                  <a:prstClr val="white"/>
                </a:solidFill>
                <a:latin typeface="Arial Rounded MT Bold" panose="020F0704030504030204" pitchFamily="34" charset="0"/>
              </a:rPr>
              <a:t>  </a:t>
            </a:r>
            <a:r>
              <a:rPr lang="en-US" sz="2400" b="1" dirty="0" err="1">
                <a:solidFill>
                  <a:prstClr val="white"/>
                </a:solidFill>
                <a:latin typeface="Arial Rounded MT Bold" panose="020F0704030504030204" pitchFamily="34" charset="0"/>
              </a:rPr>
              <a:t>Evaluasi</a:t>
            </a:r>
            <a:r>
              <a:rPr lang="en-US" sz="2400" b="1" dirty="0">
                <a:solidFill>
                  <a:prstClr val="white"/>
                </a:solidFill>
                <a:latin typeface="Arial Rounded MT Bold" panose="020F0704030504030204" pitchFamily="34" charset="0"/>
              </a:rPr>
              <a:t> Oleh TPI</a:t>
            </a:r>
            <a:endParaRPr lang="en-ID" sz="2400" b="1" dirty="0">
              <a:solidFill>
                <a:prstClr val="white"/>
              </a:solidFill>
              <a:latin typeface="Arial Rounded MT Bold" panose="020F0704030504030204" pitchFamily="34" charset="0"/>
            </a:endParaRPr>
          </a:p>
        </p:txBody>
      </p:sp>
      <p:sp>
        <p:nvSpPr>
          <p:cNvPr id="50" name="Rectangle 49">
            <a:extLst>
              <a:ext uri="{FF2B5EF4-FFF2-40B4-BE49-F238E27FC236}">
                <a16:creationId xmlns:a16="http://schemas.microsoft.com/office/drawing/2014/main" id="{7FF24F44-E9B2-4DB9-91EB-8856F1E37EA5}"/>
              </a:ext>
            </a:extLst>
          </p:cNvPr>
          <p:cNvSpPr/>
          <p:nvPr/>
        </p:nvSpPr>
        <p:spPr>
          <a:xfrm>
            <a:off x="0" y="1987810"/>
            <a:ext cx="4019383" cy="10934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51" name="Rectangle 50">
            <a:extLst>
              <a:ext uri="{FF2B5EF4-FFF2-40B4-BE49-F238E27FC236}">
                <a16:creationId xmlns:a16="http://schemas.microsoft.com/office/drawing/2014/main" id="{8D89DCC8-8E09-484A-AFAE-346F8609603A}"/>
              </a:ext>
            </a:extLst>
          </p:cNvPr>
          <p:cNvSpPr/>
          <p:nvPr/>
        </p:nvSpPr>
        <p:spPr>
          <a:xfrm>
            <a:off x="149086" y="2196550"/>
            <a:ext cx="6768548" cy="326002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sv-SE" sz="2000" b="1" dirty="0">
                <a:latin typeface="Agency FB" panose="020B0503020202020204" pitchFamily="34" charset="0"/>
              </a:rPr>
              <a:t>Bagi pemerintah daerah yang unit kerja/satuan kerja telah membangun ZI, maka unit yang telah membangun ZI akan dilakukan evaluasi oleh TPI. Selanjutnya TPI memastikan bahwa unit telah membangun ZI sesuai kriteria pengungkit dan hasil pembangunan ZI;</a:t>
            </a:r>
          </a:p>
          <a:p>
            <a:pPr marL="342900" indent="-342900" algn="just">
              <a:buAutoNum type="arabicPeriod"/>
            </a:pPr>
            <a:r>
              <a:rPr lang="sv-SE" sz="2000" b="1" dirty="0">
                <a:latin typeface="Agency FB" panose="020B0503020202020204" pitchFamily="34" charset="0"/>
              </a:rPr>
              <a:t>TPI melakukan evaluasi dengan menggunakan LKE sebagai alat bantu evaluasi dan apabila telah selesai melakukan evaluasi, maka TPI menyusun laporan hasil evaluasi internal yang memuat simpulan apakah unit kerja/satuan kerja memenuhi atau belum memenuhi kriteria untuk diajukan evaluasi ke TPN. Hasil evaluasi yang telah dilakukan oleh TPI kemudian disampaikan kepada Pimpinan Instansi Pemerintah.</a:t>
            </a:r>
          </a:p>
        </p:txBody>
      </p:sp>
      <p:pic>
        <p:nvPicPr>
          <p:cNvPr id="13" name="Picture 12">
            <a:extLst>
              <a:ext uri="{FF2B5EF4-FFF2-40B4-BE49-F238E27FC236}">
                <a16:creationId xmlns:a16="http://schemas.microsoft.com/office/drawing/2014/main" id="{6CA0933B-0649-472F-A23C-CC2EC9860AE4}"/>
              </a:ext>
            </a:extLst>
          </p:cNvPr>
          <p:cNvPicPr/>
          <p:nvPr/>
        </p:nvPicPr>
        <p:blipFill>
          <a:blip r:embed="rId2"/>
          <a:stretch>
            <a:fillRect/>
          </a:stretch>
        </p:blipFill>
        <p:spPr>
          <a:xfrm>
            <a:off x="7039932" y="2256891"/>
            <a:ext cx="5002982" cy="3199688"/>
          </a:xfrm>
          <a:prstGeom prst="rect">
            <a:avLst/>
          </a:prstGeom>
          <a:ln>
            <a:solidFill>
              <a:schemeClr val="accent1"/>
            </a:solidFill>
          </a:ln>
        </p:spPr>
      </p:pic>
    </p:spTree>
    <p:extLst>
      <p:ext uri="{BB962C8B-B14F-4D97-AF65-F5344CB8AC3E}">
        <p14:creationId xmlns:p14="http://schemas.microsoft.com/office/powerpoint/2010/main" val="3625692415"/>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ata 4">
            <a:extLst>
              <a:ext uri="{FF2B5EF4-FFF2-40B4-BE49-F238E27FC236}">
                <a16:creationId xmlns:a16="http://schemas.microsoft.com/office/drawing/2014/main" id="{8C9DC1D0-ABEA-4FC6-B0E1-75CA9D10AAAC}"/>
              </a:ext>
            </a:extLst>
          </p:cNvPr>
          <p:cNvSpPr/>
          <p:nvPr/>
        </p:nvSpPr>
        <p:spPr>
          <a:xfrm>
            <a:off x="-23853" y="1252332"/>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b="1" dirty="0" err="1">
                <a:latin typeface="Arial Rounded MT Bold" panose="020F0704030504030204" pitchFamily="34" charset="0"/>
              </a:rPr>
              <a:t>Komponen</a:t>
            </a:r>
            <a:r>
              <a:rPr lang="en-US" sz="2400" b="1" dirty="0">
                <a:latin typeface="Arial Rounded MT Bold" panose="020F0704030504030204" pitchFamily="34" charset="0"/>
              </a:rPr>
              <a:t> </a:t>
            </a:r>
            <a:r>
              <a:rPr lang="en-US" sz="2400" b="1" dirty="0" err="1">
                <a:latin typeface="Arial Rounded MT Bold" panose="020F0704030504030204" pitchFamily="34" charset="0"/>
              </a:rPr>
              <a:t>Pengungkit</a:t>
            </a:r>
            <a:endParaRPr lang="en-ID" sz="2400" b="1" dirty="0">
              <a:latin typeface="Arial Rounded MT Bold" panose="020F0704030504030204" pitchFamily="34" charset="0"/>
            </a:endParaRPr>
          </a:p>
        </p:txBody>
      </p:sp>
      <p:sp>
        <p:nvSpPr>
          <p:cNvPr id="17" name="Rectangle 16">
            <a:extLst>
              <a:ext uri="{FF2B5EF4-FFF2-40B4-BE49-F238E27FC236}">
                <a16:creationId xmlns:a16="http://schemas.microsoft.com/office/drawing/2014/main" id="{8ADF6EDE-891D-4FEA-95A9-FA5218516015}"/>
              </a:ext>
            </a:extLst>
          </p:cNvPr>
          <p:cNvSpPr/>
          <p:nvPr/>
        </p:nvSpPr>
        <p:spPr>
          <a:xfrm>
            <a:off x="-23853" y="1838721"/>
            <a:ext cx="4019383" cy="10934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2" name="Table 2">
            <a:extLst>
              <a:ext uri="{FF2B5EF4-FFF2-40B4-BE49-F238E27FC236}">
                <a16:creationId xmlns:a16="http://schemas.microsoft.com/office/drawing/2014/main" id="{0CC7C024-B2A1-40D6-9F6F-40D35869A127}"/>
              </a:ext>
            </a:extLst>
          </p:cNvPr>
          <p:cNvGraphicFramePr>
            <a:graphicFrameLocks noGrp="1"/>
          </p:cNvGraphicFramePr>
          <p:nvPr/>
        </p:nvGraphicFramePr>
        <p:xfrm>
          <a:off x="552475" y="2043505"/>
          <a:ext cx="10201886" cy="2865120"/>
        </p:xfrm>
        <a:graphic>
          <a:graphicData uri="http://schemas.openxmlformats.org/drawingml/2006/table">
            <a:tbl>
              <a:tblPr firstRow="1" bandRow="1">
                <a:tableStyleId>{5C22544A-7EE6-4342-B048-85BDC9FD1C3A}</a:tableStyleId>
              </a:tblPr>
              <a:tblGrid>
                <a:gridCol w="892665">
                  <a:extLst>
                    <a:ext uri="{9D8B030D-6E8A-4147-A177-3AD203B41FA5}">
                      <a16:colId xmlns:a16="http://schemas.microsoft.com/office/drawing/2014/main" val="2068677587"/>
                    </a:ext>
                  </a:extLst>
                </a:gridCol>
                <a:gridCol w="3766005">
                  <a:extLst>
                    <a:ext uri="{9D8B030D-6E8A-4147-A177-3AD203B41FA5}">
                      <a16:colId xmlns:a16="http://schemas.microsoft.com/office/drawing/2014/main" val="1704049026"/>
                    </a:ext>
                  </a:extLst>
                </a:gridCol>
                <a:gridCol w="1621767">
                  <a:extLst>
                    <a:ext uri="{9D8B030D-6E8A-4147-A177-3AD203B41FA5}">
                      <a16:colId xmlns:a16="http://schemas.microsoft.com/office/drawing/2014/main" val="673659520"/>
                    </a:ext>
                  </a:extLst>
                </a:gridCol>
                <a:gridCol w="2108297">
                  <a:extLst>
                    <a:ext uri="{9D8B030D-6E8A-4147-A177-3AD203B41FA5}">
                      <a16:colId xmlns:a16="http://schemas.microsoft.com/office/drawing/2014/main" val="1840877138"/>
                    </a:ext>
                  </a:extLst>
                </a:gridCol>
                <a:gridCol w="1813152">
                  <a:extLst>
                    <a:ext uri="{9D8B030D-6E8A-4147-A177-3AD203B41FA5}">
                      <a16:colId xmlns:a16="http://schemas.microsoft.com/office/drawing/2014/main" val="621768452"/>
                    </a:ext>
                  </a:extLst>
                </a:gridCol>
              </a:tblGrid>
              <a:tr h="370840">
                <a:tc>
                  <a:txBody>
                    <a:bodyPr/>
                    <a:lstStyle/>
                    <a:p>
                      <a:pPr algn="ctr"/>
                      <a:r>
                        <a:rPr lang="en-US" sz="1800" dirty="0">
                          <a:latin typeface="Agency FB" panose="020B0503020202020204" pitchFamily="34" charset="0"/>
                        </a:rPr>
                        <a:t>NO</a:t>
                      </a:r>
                      <a:endParaRPr lang="en-ID" sz="1800" dirty="0">
                        <a:latin typeface="Agency FB" panose="020B0503020202020204" pitchFamily="34" charset="0"/>
                      </a:endParaRPr>
                    </a:p>
                  </a:txBody>
                  <a:tcPr anchor="ctr">
                    <a:solidFill>
                      <a:schemeClr val="tx2"/>
                    </a:solidFill>
                  </a:tcPr>
                </a:tc>
                <a:tc>
                  <a:txBody>
                    <a:bodyPr/>
                    <a:lstStyle/>
                    <a:p>
                      <a:pPr algn="ctr"/>
                      <a:r>
                        <a:rPr lang="en-ID" sz="1800" dirty="0">
                          <a:latin typeface="Agency FB" panose="020B0503020202020204" pitchFamily="34" charset="0"/>
                        </a:rPr>
                        <a:t>KOMPONEN PENGUNGKIT</a:t>
                      </a:r>
                    </a:p>
                    <a:p>
                      <a:pPr algn="ctr"/>
                      <a:r>
                        <a:rPr lang="en-ID" sz="1800" dirty="0">
                          <a:latin typeface="Agency FB" panose="020B0503020202020204" pitchFamily="34" charset="0"/>
                        </a:rPr>
                        <a:t>PEMENUHAN DAN REFORM</a:t>
                      </a:r>
                    </a:p>
                  </a:txBody>
                  <a:tcPr anchor="ctr">
                    <a:solidFill>
                      <a:schemeClr val="tx2"/>
                    </a:solidFill>
                  </a:tcPr>
                </a:tc>
                <a:tc>
                  <a:txBody>
                    <a:bodyPr/>
                    <a:lstStyle/>
                    <a:p>
                      <a:pPr algn="ctr"/>
                      <a:r>
                        <a:rPr lang="en-US" sz="1800" dirty="0">
                          <a:latin typeface="Agency FB" panose="020B0503020202020204" pitchFamily="34" charset="0"/>
                        </a:rPr>
                        <a:t>BOBOT</a:t>
                      </a:r>
                    </a:p>
                    <a:p>
                      <a:pPr algn="ctr"/>
                      <a:r>
                        <a:rPr lang="en-US" sz="1800" dirty="0">
                          <a:latin typeface="Agency FB" panose="020B0503020202020204" pitchFamily="34" charset="0"/>
                        </a:rPr>
                        <a:t>(60%)</a:t>
                      </a:r>
                      <a:endParaRPr lang="en-ID" sz="1800" dirty="0">
                        <a:latin typeface="Agency FB" panose="020B0503020202020204" pitchFamily="34" charset="0"/>
                      </a:endParaRPr>
                    </a:p>
                  </a:txBody>
                  <a:tcPr anchor="ctr">
                    <a:solidFill>
                      <a:schemeClr val="tx2"/>
                    </a:solidFill>
                  </a:tcPr>
                </a:tc>
                <a:tc>
                  <a:txBody>
                    <a:bodyPr/>
                    <a:lstStyle/>
                    <a:p>
                      <a:pPr algn="ctr"/>
                      <a:r>
                        <a:rPr lang="en-US" sz="1800" dirty="0">
                          <a:latin typeface="Agency FB" panose="020B0503020202020204" pitchFamily="34" charset="0"/>
                        </a:rPr>
                        <a:t>PEMENUHAN</a:t>
                      </a:r>
                      <a:r>
                        <a:rPr lang="en-ID" sz="1800" dirty="0">
                          <a:latin typeface="Agency FB" panose="020B0503020202020204" pitchFamily="34" charset="0"/>
                        </a:rPr>
                        <a:t> (50%)</a:t>
                      </a:r>
                      <a:endParaRPr lang="en-US" sz="1800" dirty="0">
                        <a:latin typeface="Agency FB" panose="020B0503020202020204" pitchFamily="34" charset="0"/>
                      </a:endParaRPr>
                    </a:p>
                  </a:txBody>
                  <a:tcPr anchor="ctr">
                    <a:solidFill>
                      <a:schemeClr val="tx2"/>
                    </a:solidFill>
                  </a:tcPr>
                </a:tc>
                <a:tc>
                  <a:txBody>
                    <a:bodyPr/>
                    <a:lstStyle/>
                    <a:p>
                      <a:pPr algn="ctr"/>
                      <a:r>
                        <a:rPr lang="en-US" sz="1800" dirty="0">
                          <a:latin typeface="Agency FB" panose="020B0503020202020204" pitchFamily="34" charset="0"/>
                        </a:rPr>
                        <a:t>REFORM (50%)</a:t>
                      </a:r>
                      <a:endParaRPr lang="en-ID" sz="1800" dirty="0">
                        <a:latin typeface="Agency FB" panose="020B0503020202020204" pitchFamily="34" charset="0"/>
                      </a:endParaRPr>
                    </a:p>
                  </a:txBody>
                  <a:tcPr anchor="ctr">
                    <a:solidFill>
                      <a:schemeClr val="tx2"/>
                    </a:solidFill>
                  </a:tcPr>
                </a:tc>
                <a:extLst>
                  <a:ext uri="{0D108BD9-81ED-4DB2-BD59-A6C34878D82A}">
                    <a16:rowId xmlns:a16="http://schemas.microsoft.com/office/drawing/2014/main" val="3699257189"/>
                  </a:ext>
                </a:extLst>
              </a:tr>
              <a:tr h="370840">
                <a:tc>
                  <a:txBody>
                    <a:bodyPr/>
                    <a:lstStyle/>
                    <a:p>
                      <a:pPr algn="ctr"/>
                      <a:r>
                        <a:rPr lang="en-US" sz="1800" dirty="0">
                          <a:latin typeface="Agency FB" panose="020B0503020202020204" pitchFamily="34" charset="0"/>
                        </a:rPr>
                        <a:t>1</a:t>
                      </a:r>
                      <a:endParaRPr lang="en-ID" sz="1800" dirty="0">
                        <a:latin typeface="Agency FB" panose="020B0503020202020204" pitchFamily="34" charset="0"/>
                      </a:endParaRPr>
                    </a:p>
                  </a:txBody>
                  <a:tcPr anchor="ctr"/>
                </a:tc>
                <a:tc>
                  <a:txBody>
                    <a:bodyPr/>
                    <a:lstStyle/>
                    <a:p>
                      <a:r>
                        <a:rPr lang="en-US" sz="1800" dirty="0" err="1">
                          <a:latin typeface="Agency FB" panose="020B0503020202020204" pitchFamily="34" charset="0"/>
                        </a:rPr>
                        <a:t>Manajemen</a:t>
                      </a:r>
                      <a:r>
                        <a:rPr lang="en-US" sz="1800" dirty="0">
                          <a:latin typeface="Agency FB" panose="020B0503020202020204" pitchFamily="34" charset="0"/>
                        </a:rPr>
                        <a:t> </a:t>
                      </a:r>
                      <a:r>
                        <a:rPr lang="en-US" sz="1800" dirty="0" err="1">
                          <a:latin typeface="Agency FB" panose="020B0503020202020204" pitchFamily="34" charset="0"/>
                        </a:rPr>
                        <a:t>Perubahan</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8%</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4%</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4%</a:t>
                      </a:r>
                      <a:endParaRPr lang="en-ID" sz="1800" dirty="0">
                        <a:latin typeface="Agency FB" panose="020B0503020202020204" pitchFamily="34" charset="0"/>
                      </a:endParaRPr>
                    </a:p>
                  </a:txBody>
                  <a:tcPr/>
                </a:tc>
                <a:extLst>
                  <a:ext uri="{0D108BD9-81ED-4DB2-BD59-A6C34878D82A}">
                    <a16:rowId xmlns:a16="http://schemas.microsoft.com/office/drawing/2014/main" val="2995674773"/>
                  </a:ext>
                </a:extLst>
              </a:tr>
              <a:tr h="370840">
                <a:tc>
                  <a:txBody>
                    <a:bodyPr/>
                    <a:lstStyle/>
                    <a:p>
                      <a:pPr algn="ctr"/>
                      <a:r>
                        <a:rPr lang="en-US" sz="1800" dirty="0">
                          <a:latin typeface="Agency FB" panose="020B0503020202020204" pitchFamily="34" charset="0"/>
                        </a:rPr>
                        <a:t>2</a:t>
                      </a:r>
                      <a:endParaRPr lang="en-ID" sz="1800" dirty="0">
                        <a:latin typeface="Agency FB" panose="020B0503020202020204" pitchFamily="34" charset="0"/>
                      </a:endParaRPr>
                    </a:p>
                  </a:txBody>
                  <a:tcPr anchor="ctr"/>
                </a:tc>
                <a:tc>
                  <a:txBody>
                    <a:bodyPr/>
                    <a:lstStyle/>
                    <a:p>
                      <a:r>
                        <a:rPr lang="en-US" sz="1800" dirty="0" err="1">
                          <a:latin typeface="Agency FB" panose="020B0503020202020204" pitchFamily="34" charset="0"/>
                        </a:rPr>
                        <a:t>Penataan</a:t>
                      </a:r>
                      <a:r>
                        <a:rPr lang="en-US" sz="1800" dirty="0">
                          <a:latin typeface="Agency FB" panose="020B0503020202020204" pitchFamily="34" charset="0"/>
                        </a:rPr>
                        <a:t> Tata </a:t>
                      </a:r>
                      <a:r>
                        <a:rPr lang="en-US" sz="1800" dirty="0" err="1">
                          <a:latin typeface="Agency FB" panose="020B0503020202020204" pitchFamily="34" charset="0"/>
                        </a:rPr>
                        <a:t>Laksana</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7%</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3,5%</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3,5%</a:t>
                      </a:r>
                      <a:endParaRPr lang="en-ID" sz="1800" dirty="0">
                        <a:latin typeface="Agency FB" panose="020B0503020202020204" pitchFamily="34" charset="0"/>
                      </a:endParaRPr>
                    </a:p>
                  </a:txBody>
                  <a:tcPr/>
                </a:tc>
                <a:extLst>
                  <a:ext uri="{0D108BD9-81ED-4DB2-BD59-A6C34878D82A}">
                    <a16:rowId xmlns:a16="http://schemas.microsoft.com/office/drawing/2014/main" val="1327398618"/>
                  </a:ext>
                </a:extLst>
              </a:tr>
              <a:tr h="370840">
                <a:tc>
                  <a:txBody>
                    <a:bodyPr/>
                    <a:lstStyle/>
                    <a:p>
                      <a:pPr algn="ctr"/>
                      <a:r>
                        <a:rPr lang="en-US" sz="1800" dirty="0">
                          <a:latin typeface="Agency FB" panose="020B0503020202020204" pitchFamily="34" charset="0"/>
                        </a:rPr>
                        <a:t>3</a:t>
                      </a:r>
                      <a:endParaRPr lang="en-ID" sz="1800" dirty="0">
                        <a:latin typeface="Agency FB" panose="020B0503020202020204" pitchFamily="34" charset="0"/>
                      </a:endParaRPr>
                    </a:p>
                  </a:txBody>
                  <a:tcPr anchor="ctr"/>
                </a:tc>
                <a:tc>
                  <a:txBody>
                    <a:bodyPr/>
                    <a:lstStyle/>
                    <a:p>
                      <a:r>
                        <a:rPr lang="en-US" sz="1800" dirty="0" err="1">
                          <a:latin typeface="Agency FB" panose="020B0503020202020204" pitchFamily="34" charset="0"/>
                        </a:rPr>
                        <a:t>Penataan</a:t>
                      </a:r>
                      <a:r>
                        <a:rPr lang="en-US" sz="1800" dirty="0">
                          <a:latin typeface="Agency FB" panose="020B0503020202020204" pitchFamily="34" charset="0"/>
                        </a:rPr>
                        <a:t> </a:t>
                      </a:r>
                      <a:r>
                        <a:rPr lang="en-US" sz="1800" dirty="0" err="1">
                          <a:latin typeface="Agency FB" panose="020B0503020202020204" pitchFamily="34" charset="0"/>
                        </a:rPr>
                        <a:t>Sistem</a:t>
                      </a:r>
                      <a:r>
                        <a:rPr lang="en-US" sz="1800" dirty="0">
                          <a:latin typeface="Agency FB" panose="020B0503020202020204" pitchFamily="34" charset="0"/>
                        </a:rPr>
                        <a:t> </a:t>
                      </a:r>
                      <a:r>
                        <a:rPr lang="en-US" sz="1800" dirty="0" err="1">
                          <a:latin typeface="Agency FB" panose="020B0503020202020204" pitchFamily="34" charset="0"/>
                        </a:rPr>
                        <a:t>Manajemen</a:t>
                      </a:r>
                      <a:r>
                        <a:rPr lang="en-US" sz="1800" dirty="0">
                          <a:latin typeface="Agency FB" panose="020B0503020202020204" pitchFamily="34" charset="0"/>
                        </a:rPr>
                        <a:t> SDM</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10%</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5%</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5%</a:t>
                      </a:r>
                      <a:endParaRPr lang="en-ID" sz="1800" dirty="0">
                        <a:latin typeface="Agency FB" panose="020B0503020202020204" pitchFamily="34" charset="0"/>
                      </a:endParaRPr>
                    </a:p>
                  </a:txBody>
                  <a:tcPr/>
                </a:tc>
                <a:extLst>
                  <a:ext uri="{0D108BD9-81ED-4DB2-BD59-A6C34878D82A}">
                    <a16:rowId xmlns:a16="http://schemas.microsoft.com/office/drawing/2014/main" val="3123839462"/>
                  </a:ext>
                </a:extLst>
              </a:tr>
              <a:tr h="370840">
                <a:tc>
                  <a:txBody>
                    <a:bodyPr/>
                    <a:lstStyle/>
                    <a:p>
                      <a:pPr algn="ctr"/>
                      <a:r>
                        <a:rPr lang="en-US" sz="1800" dirty="0">
                          <a:latin typeface="Agency FB" panose="020B0503020202020204" pitchFamily="34" charset="0"/>
                        </a:rPr>
                        <a:t>4</a:t>
                      </a:r>
                      <a:endParaRPr lang="en-ID" sz="1800" dirty="0">
                        <a:latin typeface="Agency FB" panose="020B0503020202020204" pitchFamily="34" charset="0"/>
                      </a:endParaRPr>
                    </a:p>
                  </a:txBody>
                  <a:tcPr anchor="ctr"/>
                </a:tc>
                <a:tc>
                  <a:txBody>
                    <a:bodyPr/>
                    <a:lstStyle/>
                    <a:p>
                      <a:r>
                        <a:rPr lang="en-US" sz="1800" dirty="0" err="1">
                          <a:latin typeface="Agency FB" panose="020B0503020202020204" pitchFamily="34" charset="0"/>
                        </a:rPr>
                        <a:t>Penguatan</a:t>
                      </a:r>
                      <a:r>
                        <a:rPr lang="en-US" sz="1800" dirty="0">
                          <a:latin typeface="Agency FB" panose="020B0503020202020204" pitchFamily="34" charset="0"/>
                        </a:rPr>
                        <a:t> </a:t>
                      </a:r>
                      <a:r>
                        <a:rPr lang="en-US" sz="1800" dirty="0" err="1">
                          <a:latin typeface="Agency FB" panose="020B0503020202020204" pitchFamily="34" charset="0"/>
                        </a:rPr>
                        <a:t>Akuntabilitas</a:t>
                      </a:r>
                      <a:r>
                        <a:rPr lang="en-US" sz="1800" dirty="0">
                          <a:latin typeface="Agency FB" panose="020B0503020202020204" pitchFamily="34" charset="0"/>
                        </a:rPr>
                        <a:t> Kinerja</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10%</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5%</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5%</a:t>
                      </a:r>
                      <a:endParaRPr lang="en-ID" sz="1800" dirty="0">
                        <a:latin typeface="Agency FB" panose="020B0503020202020204" pitchFamily="34" charset="0"/>
                      </a:endParaRPr>
                    </a:p>
                  </a:txBody>
                  <a:tcPr/>
                </a:tc>
                <a:extLst>
                  <a:ext uri="{0D108BD9-81ED-4DB2-BD59-A6C34878D82A}">
                    <a16:rowId xmlns:a16="http://schemas.microsoft.com/office/drawing/2014/main" val="341275111"/>
                  </a:ext>
                </a:extLst>
              </a:tr>
              <a:tr h="370840">
                <a:tc>
                  <a:txBody>
                    <a:bodyPr/>
                    <a:lstStyle/>
                    <a:p>
                      <a:pPr algn="ctr"/>
                      <a:r>
                        <a:rPr lang="en-US" sz="1800" dirty="0">
                          <a:latin typeface="Agency FB" panose="020B0503020202020204" pitchFamily="34" charset="0"/>
                        </a:rPr>
                        <a:t>5</a:t>
                      </a:r>
                      <a:endParaRPr lang="en-ID" sz="1800" dirty="0">
                        <a:latin typeface="Agency FB" panose="020B0503020202020204" pitchFamily="34" charset="0"/>
                      </a:endParaRPr>
                    </a:p>
                  </a:txBody>
                  <a:tcPr anchor="ctr"/>
                </a:tc>
                <a:tc>
                  <a:txBody>
                    <a:bodyPr/>
                    <a:lstStyle/>
                    <a:p>
                      <a:r>
                        <a:rPr lang="en-US" sz="1800" dirty="0" err="1">
                          <a:latin typeface="Agency FB" panose="020B0503020202020204" pitchFamily="34" charset="0"/>
                        </a:rPr>
                        <a:t>Penguatan</a:t>
                      </a:r>
                      <a:r>
                        <a:rPr lang="en-US" sz="1800" dirty="0">
                          <a:latin typeface="Agency FB" panose="020B0503020202020204" pitchFamily="34" charset="0"/>
                        </a:rPr>
                        <a:t> </a:t>
                      </a:r>
                      <a:r>
                        <a:rPr lang="en-US" sz="1800" dirty="0" err="1">
                          <a:latin typeface="Agency FB" panose="020B0503020202020204" pitchFamily="34" charset="0"/>
                        </a:rPr>
                        <a:t>Pengawasan</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15%</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7,5%</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7,5%</a:t>
                      </a:r>
                      <a:endParaRPr lang="en-ID" sz="1800" dirty="0">
                        <a:latin typeface="Agency FB" panose="020B0503020202020204" pitchFamily="34" charset="0"/>
                      </a:endParaRPr>
                    </a:p>
                  </a:txBody>
                  <a:tcPr/>
                </a:tc>
                <a:extLst>
                  <a:ext uri="{0D108BD9-81ED-4DB2-BD59-A6C34878D82A}">
                    <a16:rowId xmlns:a16="http://schemas.microsoft.com/office/drawing/2014/main" val="2310717169"/>
                  </a:ext>
                </a:extLst>
              </a:tr>
              <a:tr h="370840">
                <a:tc>
                  <a:txBody>
                    <a:bodyPr/>
                    <a:lstStyle/>
                    <a:p>
                      <a:pPr algn="ctr"/>
                      <a:r>
                        <a:rPr lang="en-US" sz="1800" dirty="0">
                          <a:latin typeface="Agency FB" panose="020B0503020202020204" pitchFamily="34" charset="0"/>
                        </a:rPr>
                        <a:t>6</a:t>
                      </a:r>
                      <a:endParaRPr lang="en-ID" sz="1800" dirty="0">
                        <a:latin typeface="Agency FB" panose="020B0503020202020204" pitchFamily="34" charset="0"/>
                      </a:endParaRPr>
                    </a:p>
                  </a:txBody>
                  <a:tcPr anchor="ctr"/>
                </a:tc>
                <a:tc>
                  <a:txBody>
                    <a:bodyPr/>
                    <a:lstStyle/>
                    <a:p>
                      <a:r>
                        <a:rPr lang="en-US" sz="1800" dirty="0" err="1">
                          <a:latin typeface="Agency FB" panose="020B0503020202020204" pitchFamily="34" charset="0"/>
                        </a:rPr>
                        <a:t>Peningkatan</a:t>
                      </a:r>
                      <a:r>
                        <a:rPr lang="en-US" sz="1800" dirty="0">
                          <a:latin typeface="Agency FB" panose="020B0503020202020204" pitchFamily="34" charset="0"/>
                        </a:rPr>
                        <a:t> </a:t>
                      </a:r>
                      <a:r>
                        <a:rPr lang="en-US" sz="1800" dirty="0" err="1">
                          <a:latin typeface="Agency FB" panose="020B0503020202020204" pitchFamily="34" charset="0"/>
                        </a:rPr>
                        <a:t>Kualitas</a:t>
                      </a:r>
                      <a:r>
                        <a:rPr lang="en-US" sz="1800" dirty="0">
                          <a:latin typeface="Agency FB" panose="020B0503020202020204" pitchFamily="34" charset="0"/>
                        </a:rPr>
                        <a:t> </a:t>
                      </a:r>
                      <a:r>
                        <a:rPr lang="en-US" sz="1800" dirty="0" err="1">
                          <a:latin typeface="Agency FB" panose="020B0503020202020204" pitchFamily="34" charset="0"/>
                        </a:rPr>
                        <a:t>Pelayanan</a:t>
                      </a:r>
                      <a:r>
                        <a:rPr lang="en-US" sz="1800" dirty="0">
                          <a:latin typeface="Agency FB" panose="020B0503020202020204" pitchFamily="34" charset="0"/>
                        </a:rPr>
                        <a:t> </a:t>
                      </a:r>
                      <a:r>
                        <a:rPr lang="en-US" sz="1800" dirty="0" err="1">
                          <a:latin typeface="Agency FB" panose="020B0503020202020204" pitchFamily="34" charset="0"/>
                        </a:rPr>
                        <a:t>Publik</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10%</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5%</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5%</a:t>
                      </a:r>
                      <a:endParaRPr lang="en-ID" sz="1800" dirty="0">
                        <a:latin typeface="Agency FB" panose="020B0503020202020204" pitchFamily="34" charset="0"/>
                      </a:endParaRPr>
                    </a:p>
                  </a:txBody>
                  <a:tcPr/>
                </a:tc>
                <a:extLst>
                  <a:ext uri="{0D108BD9-81ED-4DB2-BD59-A6C34878D82A}">
                    <a16:rowId xmlns:a16="http://schemas.microsoft.com/office/drawing/2014/main" val="1699203639"/>
                  </a:ext>
                </a:extLst>
              </a:tr>
            </a:tbl>
          </a:graphicData>
        </a:graphic>
      </p:graphicFrame>
      <p:sp>
        <p:nvSpPr>
          <p:cNvPr id="22" name="Rectangle 21">
            <a:extLst>
              <a:ext uri="{FF2B5EF4-FFF2-40B4-BE49-F238E27FC236}">
                <a16:creationId xmlns:a16="http://schemas.microsoft.com/office/drawing/2014/main" id="{AEF4B120-3321-4C86-AAAC-C133C5B56EAB}"/>
              </a:ext>
            </a:extLst>
          </p:cNvPr>
          <p:cNvSpPr/>
          <p:nvPr/>
        </p:nvSpPr>
        <p:spPr>
          <a:xfrm>
            <a:off x="552254" y="5007798"/>
            <a:ext cx="11087493" cy="1338008"/>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dirty="0" err="1">
                <a:latin typeface="Agency FB" panose="020B0503020202020204" pitchFamily="34" charset="0"/>
              </a:rPr>
              <a:t>Dalam</a:t>
            </a:r>
            <a:r>
              <a:rPr lang="es-ES" sz="2000" b="1" dirty="0">
                <a:latin typeface="Agency FB" panose="020B0503020202020204" pitchFamily="34" charset="0"/>
              </a:rPr>
              <a:t> </a:t>
            </a:r>
            <a:r>
              <a:rPr lang="es-ES" sz="2000" b="1" dirty="0" err="1">
                <a:latin typeface="Agency FB" panose="020B0503020202020204" pitchFamily="34" charset="0"/>
              </a:rPr>
              <a:t>komponen</a:t>
            </a:r>
            <a:r>
              <a:rPr lang="es-ES" sz="2000" b="1" dirty="0">
                <a:latin typeface="Agency FB" panose="020B0503020202020204" pitchFamily="34" charset="0"/>
              </a:rPr>
              <a:t> </a:t>
            </a:r>
            <a:r>
              <a:rPr lang="es-ES" sz="2000" b="1" dirty="0" err="1">
                <a:latin typeface="Agency FB" panose="020B0503020202020204" pitchFamily="34" charset="0"/>
              </a:rPr>
              <a:t>pengungkit</a:t>
            </a:r>
            <a:r>
              <a:rPr lang="es-ES" sz="2000" b="1" dirty="0">
                <a:latin typeface="Agency FB" panose="020B0503020202020204" pitchFamily="34" charset="0"/>
              </a:rPr>
              <a:t> </a:t>
            </a:r>
            <a:r>
              <a:rPr lang="es-ES" sz="2000" b="1" dirty="0" err="1">
                <a:latin typeface="Agency FB" panose="020B0503020202020204" pitchFamily="34" charset="0"/>
              </a:rPr>
              <a:t>terbagi</a:t>
            </a:r>
            <a:r>
              <a:rPr lang="es-ES" sz="2000" b="1" dirty="0">
                <a:latin typeface="Agency FB" panose="020B0503020202020204" pitchFamily="34" charset="0"/>
              </a:rPr>
              <a:t> </a:t>
            </a:r>
            <a:r>
              <a:rPr lang="es-ES" sz="2000" b="1" dirty="0" err="1">
                <a:latin typeface="Agency FB" panose="020B0503020202020204" pitchFamily="34" charset="0"/>
              </a:rPr>
              <a:t>menjadi</a:t>
            </a:r>
            <a:r>
              <a:rPr lang="es-ES" sz="2000" b="1" dirty="0">
                <a:latin typeface="Agency FB" panose="020B0503020202020204" pitchFamily="34" charset="0"/>
              </a:rPr>
              <a:t> 2 (</a:t>
            </a:r>
            <a:r>
              <a:rPr lang="es-ES" sz="2000" b="1" dirty="0" err="1">
                <a:latin typeface="Agency FB" panose="020B0503020202020204" pitchFamily="34" charset="0"/>
              </a:rPr>
              <a:t>dua</a:t>
            </a:r>
            <a:r>
              <a:rPr lang="es-ES" sz="2000" b="1" dirty="0">
                <a:latin typeface="Agency FB" panose="020B0503020202020204" pitchFamily="34" charset="0"/>
              </a:rPr>
              <a:t>) </a:t>
            </a:r>
            <a:r>
              <a:rPr lang="es-ES" sz="2000" b="1" dirty="0" err="1">
                <a:latin typeface="Agency FB" panose="020B0503020202020204" pitchFamily="34" charset="0"/>
              </a:rPr>
              <a:t>kriteria</a:t>
            </a:r>
            <a:r>
              <a:rPr lang="es-ES" sz="2000" b="1" dirty="0">
                <a:latin typeface="Agency FB" panose="020B0503020202020204" pitchFamily="34" charset="0"/>
              </a:rPr>
              <a:t> </a:t>
            </a:r>
            <a:r>
              <a:rPr lang="es-ES" sz="2000" b="1" dirty="0" err="1">
                <a:latin typeface="Agency FB" panose="020B0503020202020204" pitchFamily="34" charset="0"/>
              </a:rPr>
              <a:t>penilaian</a:t>
            </a:r>
            <a:r>
              <a:rPr lang="es-ES" sz="2000" b="1" dirty="0">
                <a:latin typeface="Agency FB" panose="020B0503020202020204" pitchFamily="34" charset="0"/>
              </a:rPr>
              <a:t>, </a:t>
            </a:r>
            <a:r>
              <a:rPr lang="es-ES" sz="2000" b="1" dirty="0" err="1">
                <a:latin typeface="Agency FB" panose="020B0503020202020204" pitchFamily="34" charset="0"/>
              </a:rPr>
              <a:t>yaitu</a:t>
            </a:r>
            <a:r>
              <a:rPr lang="es-ES" sz="2000" b="1" dirty="0">
                <a:latin typeface="Agency FB" panose="020B0503020202020204" pitchFamily="34" charset="0"/>
              </a:rPr>
              <a:t> </a:t>
            </a:r>
            <a:r>
              <a:rPr lang="es-ES" sz="2000" b="1" dirty="0" err="1">
                <a:latin typeface="Agency FB" panose="020B0503020202020204" pitchFamily="34" charset="0"/>
              </a:rPr>
              <a:t>pemenuhan</a:t>
            </a:r>
            <a:r>
              <a:rPr lang="es-ES" sz="2000" b="1" dirty="0">
                <a:latin typeface="Agency FB" panose="020B0503020202020204" pitchFamily="34" charset="0"/>
              </a:rPr>
              <a:t> (</a:t>
            </a:r>
            <a:r>
              <a:rPr lang="es-ES" sz="2000" b="1" dirty="0" err="1">
                <a:latin typeface="Agency FB" panose="020B0503020202020204" pitchFamily="34" charset="0"/>
              </a:rPr>
              <a:t>berupa</a:t>
            </a:r>
            <a:r>
              <a:rPr lang="es-ES" sz="2000" b="1" dirty="0">
                <a:latin typeface="Agency FB" panose="020B0503020202020204" pitchFamily="34" charset="0"/>
              </a:rPr>
              <a:t> </a:t>
            </a:r>
            <a:r>
              <a:rPr lang="es-ES" sz="2000" b="1" dirty="0" err="1">
                <a:latin typeface="Agency FB" panose="020B0503020202020204" pitchFamily="34" charset="0"/>
              </a:rPr>
              <a:t>pertanyaan</a:t>
            </a:r>
            <a:r>
              <a:rPr lang="es-ES" sz="2000" b="1" dirty="0">
                <a:latin typeface="Agency FB" panose="020B0503020202020204" pitchFamily="34" charset="0"/>
              </a:rPr>
              <a:t> yang </a:t>
            </a:r>
            <a:r>
              <a:rPr lang="es-ES" sz="2000" b="1" dirty="0" err="1">
                <a:latin typeface="Agency FB" panose="020B0503020202020204" pitchFamily="34" charset="0"/>
              </a:rPr>
              <a:t>sifatnya</a:t>
            </a:r>
            <a:r>
              <a:rPr lang="es-ES" sz="2000" b="1" dirty="0">
                <a:latin typeface="Agency FB" panose="020B0503020202020204" pitchFamily="34" charset="0"/>
              </a:rPr>
              <a:t> </a:t>
            </a:r>
            <a:r>
              <a:rPr lang="es-ES" sz="2000" b="1" dirty="0" err="1">
                <a:latin typeface="Agency FB" panose="020B0503020202020204" pitchFamily="34" charset="0"/>
              </a:rPr>
              <a:t>pemenuhan</a:t>
            </a:r>
            <a:r>
              <a:rPr lang="es-ES" sz="2000" b="1" dirty="0">
                <a:latin typeface="Agency FB" panose="020B0503020202020204" pitchFamily="34" charset="0"/>
              </a:rPr>
              <a:t> dan </a:t>
            </a:r>
            <a:r>
              <a:rPr lang="es-ES" sz="2000" b="1" dirty="0" err="1">
                <a:latin typeface="Agency FB" panose="020B0503020202020204" pitchFamily="34" charset="0"/>
              </a:rPr>
              <a:t>sesuai</a:t>
            </a:r>
            <a:r>
              <a:rPr lang="es-ES" sz="2000" b="1" dirty="0">
                <a:latin typeface="Agency FB" panose="020B0503020202020204" pitchFamily="34" charset="0"/>
              </a:rPr>
              <a:t> </a:t>
            </a:r>
            <a:r>
              <a:rPr lang="es-ES" sz="2000" b="1" dirty="0" err="1">
                <a:latin typeface="Agency FB" panose="020B0503020202020204" pitchFamily="34" charset="0"/>
              </a:rPr>
              <a:t>dengan</a:t>
            </a:r>
            <a:r>
              <a:rPr lang="es-ES" sz="2000" b="1" dirty="0">
                <a:latin typeface="Agency FB" panose="020B0503020202020204" pitchFamily="34" charset="0"/>
              </a:rPr>
              <a:t> LKE pada </a:t>
            </a:r>
            <a:r>
              <a:rPr lang="es-ES" sz="2000" b="1" dirty="0" err="1">
                <a:latin typeface="Agency FB" panose="020B0503020202020204" pitchFamily="34" charset="0"/>
              </a:rPr>
              <a:t>peraturan</a:t>
            </a:r>
            <a:r>
              <a:rPr lang="es-ES" sz="2000" b="1" dirty="0">
                <a:latin typeface="Agency FB" panose="020B0503020202020204" pitchFamily="34" charset="0"/>
              </a:rPr>
              <a:t> </a:t>
            </a:r>
            <a:r>
              <a:rPr lang="es-ES" sz="2000" b="1" dirty="0" err="1">
                <a:latin typeface="Agency FB" panose="020B0503020202020204" pitchFamily="34" charset="0"/>
              </a:rPr>
              <a:t>sebelumnya</a:t>
            </a:r>
            <a:r>
              <a:rPr lang="es-ES" sz="2000" b="1" dirty="0">
                <a:latin typeface="Agency FB" panose="020B0503020202020204" pitchFamily="34" charset="0"/>
              </a:rPr>
              <a:t>) dan </a:t>
            </a:r>
            <a:r>
              <a:rPr lang="es-ES" sz="2000" b="1" dirty="0" err="1">
                <a:latin typeface="Agency FB" panose="020B0503020202020204" pitchFamily="34" charset="0"/>
              </a:rPr>
              <a:t>reform</a:t>
            </a:r>
            <a:r>
              <a:rPr lang="es-ES" sz="2000" b="1" dirty="0">
                <a:latin typeface="Agency FB" panose="020B0503020202020204" pitchFamily="34" charset="0"/>
              </a:rPr>
              <a:t> (</a:t>
            </a:r>
            <a:r>
              <a:rPr lang="es-ES" sz="2000" b="1" dirty="0" err="1">
                <a:latin typeface="Agency FB" panose="020B0503020202020204" pitchFamily="34" charset="0"/>
              </a:rPr>
              <a:t>berupa</a:t>
            </a:r>
            <a:r>
              <a:rPr lang="es-ES" sz="2000" b="1" dirty="0">
                <a:latin typeface="Agency FB" panose="020B0503020202020204" pitchFamily="34" charset="0"/>
              </a:rPr>
              <a:t> </a:t>
            </a:r>
            <a:r>
              <a:rPr lang="es-ES" sz="2000" b="1" dirty="0" err="1">
                <a:latin typeface="Agency FB" panose="020B0503020202020204" pitchFamily="34" charset="0"/>
              </a:rPr>
              <a:t>pertanyaan</a:t>
            </a:r>
            <a:r>
              <a:rPr lang="es-ES" sz="2000" b="1" dirty="0">
                <a:latin typeface="Agency FB" panose="020B0503020202020204" pitchFamily="34" charset="0"/>
              </a:rPr>
              <a:t> yang </a:t>
            </a:r>
            <a:r>
              <a:rPr lang="es-ES" sz="2000" b="1" dirty="0" err="1">
                <a:latin typeface="Agency FB" panose="020B0503020202020204" pitchFamily="34" charset="0"/>
              </a:rPr>
              <a:t>menggambarkan</a:t>
            </a:r>
            <a:r>
              <a:rPr lang="es-ES" sz="2000" b="1" dirty="0">
                <a:latin typeface="Agency FB" panose="020B0503020202020204" pitchFamily="34" charset="0"/>
              </a:rPr>
              <a:t> </a:t>
            </a:r>
            <a:r>
              <a:rPr lang="es-ES" sz="2000" b="1" dirty="0" err="1">
                <a:latin typeface="Agency FB" panose="020B0503020202020204" pitchFamily="34" charset="0"/>
              </a:rPr>
              <a:t>perubahan</a:t>
            </a:r>
            <a:r>
              <a:rPr lang="es-ES" sz="2000" b="1" dirty="0">
                <a:latin typeface="Agency FB" panose="020B0503020202020204" pitchFamily="34" charset="0"/>
              </a:rPr>
              <a:t> di </a:t>
            </a:r>
            <a:r>
              <a:rPr lang="es-ES" sz="2000" b="1" dirty="0" err="1">
                <a:latin typeface="Agency FB" panose="020B0503020202020204" pitchFamily="34" charset="0"/>
              </a:rPr>
              <a:t>enam</a:t>
            </a:r>
            <a:r>
              <a:rPr lang="es-ES" sz="2000" b="1" dirty="0">
                <a:latin typeface="Agency FB" panose="020B0503020202020204" pitchFamily="34" charset="0"/>
              </a:rPr>
              <a:t> </a:t>
            </a:r>
            <a:r>
              <a:rPr lang="es-ES" sz="2000" b="1" dirty="0" err="1">
                <a:latin typeface="Agency FB" panose="020B0503020202020204" pitchFamily="34" charset="0"/>
              </a:rPr>
              <a:t>area</a:t>
            </a:r>
            <a:r>
              <a:rPr lang="es-ES" sz="2000" b="1" dirty="0">
                <a:latin typeface="Agency FB" panose="020B0503020202020204" pitchFamily="34" charset="0"/>
              </a:rPr>
              <a:t> </a:t>
            </a:r>
            <a:r>
              <a:rPr lang="es-ES" sz="2000" b="1" dirty="0" err="1">
                <a:latin typeface="Agency FB" panose="020B0503020202020204" pitchFamily="34" charset="0"/>
              </a:rPr>
              <a:t>pengungkit</a:t>
            </a:r>
            <a:r>
              <a:rPr lang="es-ES" sz="2000" b="1" dirty="0">
                <a:latin typeface="Agency FB" panose="020B0503020202020204" pitchFamily="34" charset="0"/>
              </a:rPr>
              <a:t>) </a:t>
            </a:r>
            <a:r>
              <a:rPr lang="es-ES" sz="2000" b="1" dirty="0" err="1">
                <a:latin typeface="Agency FB" panose="020B0503020202020204" pitchFamily="34" charset="0"/>
              </a:rPr>
              <a:t>dengan</a:t>
            </a:r>
            <a:r>
              <a:rPr lang="es-ES" sz="2000" b="1" dirty="0">
                <a:latin typeface="Agency FB" panose="020B0503020202020204" pitchFamily="34" charset="0"/>
              </a:rPr>
              <a:t> </a:t>
            </a:r>
            <a:r>
              <a:rPr lang="es-ES" sz="2000" b="1" dirty="0" err="1">
                <a:latin typeface="Agency FB" panose="020B0503020202020204" pitchFamily="34" charset="0"/>
              </a:rPr>
              <a:t>bobot</a:t>
            </a:r>
            <a:r>
              <a:rPr lang="es-ES" sz="2000" b="1" dirty="0">
                <a:latin typeface="Agency FB" panose="020B0503020202020204" pitchFamily="34" charset="0"/>
              </a:rPr>
              <a:t> </a:t>
            </a:r>
            <a:r>
              <a:rPr lang="es-ES" sz="2000" b="1" dirty="0" err="1">
                <a:latin typeface="Agency FB" panose="020B0503020202020204" pitchFamily="34" charset="0"/>
              </a:rPr>
              <a:t>terbagi</a:t>
            </a:r>
            <a:r>
              <a:rPr lang="es-ES" sz="2000" b="1" dirty="0">
                <a:latin typeface="Agency FB" panose="020B0503020202020204" pitchFamily="34" charset="0"/>
              </a:rPr>
              <a:t> </a:t>
            </a:r>
            <a:r>
              <a:rPr lang="es-ES" sz="2000" b="1" dirty="0" err="1">
                <a:latin typeface="Agency FB" panose="020B0503020202020204" pitchFamily="34" charset="0"/>
              </a:rPr>
              <a:t>masing-masing</a:t>
            </a:r>
            <a:r>
              <a:rPr lang="es-ES" sz="2000" b="1" dirty="0">
                <a:latin typeface="Agency FB" panose="020B0503020202020204" pitchFamily="34" charset="0"/>
              </a:rPr>
              <a:t> 50 </a:t>
            </a:r>
            <a:r>
              <a:rPr lang="es-ES" sz="2000" b="1" dirty="0" err="1">
                <a:latin typeface="Agency FB" panose="020B0503020202020204" pitchFamily="34" charset="0"/>
              </a:rPr>
              <a:t>persen</a:t>
            </a:r>
            <a:r>
              <a:rPr lang="es-ES" sz="2000" b="1" dirty="0">
                <a:latin typeface="Agency FB" panose="020B0503020202020204" pitchFamily="34" charset="0"/>
              </a:rPr>
              <a:t> (50%) </a:t>
            </a:r>
            <a:r>
              <a:rPr lang="es-ES" sz="2000" b="1" dirty="0" err="1">
                <a:latin typeface="Agency FB" panose="020B0503020202020204" pitchFamily="34" charset="0"/>
              </a:rPr>
              <a:t>dari</a:t>
            </a:r>
            <a:r>
              <a:rPr lang="es-ES" sz="2000" b="1" dirty="0">
                <a:latin typeface="Agency FB" panose="020B0503020202020204" pitchFamily="34" charset="0"/>
              </a:rPr>
              <a:t> </a:t>
            </a:r>
            <a:r>
              <a:rPr lang="es-ES" sz="2000" b="1" dirty="0" err="1">
                <a:latin typeface="Agency FB" panose="020B0503020202020204" pitchFamily="34" charset="0"/>
              </a:rPr>
              <a:t>bobot</a:t>
            </a:r>
            <a:r>
              <a:rPr lang="es-ES" sz="2000" b="1" dirty="0">
                <a:latin typeface="Agency FB" panose="020B0503020202020204" pitchFamily="34" charset="0"/>
              </a:rPr>
              <a:t> per </a:t>
            </a:r>
            <a:r>
              <a:rPr lang="es-ES" sz="2000" b="1" dirty="0" err="1">
                <a:latin typeface="Agency FB" panose="020B0503020202020204" pitchFamily="34" charset="0"/>
              </a:rPr>
              <a:t>komponen</a:t>
            </a:r>
            <a:r>
              <a:rPr lang="es-ES" sz="2000" b="1" dirty="0">
                <a:latin typeface="Agency FB" panose="020B0503020202020204" pitchFamily="34" charset="0"/>
              </a:rPr>
              <a:t> </a:t>
            </a:r>
            <a:r>
              <a:rPr lang="es-ES" sz="2000" b="1" dirty="0" err="1">
                <a:latin typeface="Agency FB" panose="020B0503020202020204" pitchFamily="34" charset="0"/>
              </a:rPr>
              <a:t>pengungkit</a:t>
            </a:r>
            <a:r>
              <a:rPr lang="es-ES" sz="2000" b="1" dirty="0">
                <a:latin typeface="Agency FB" panose="020B0503020202020204" pitchFamily="34" charset="0"/>
              </a:rPr>
              <a:t>.</a:t>
            </a:r>
          </a:p>
        </p:txBody>
      </p:sp>
      <p:sp>
        <p:nvSpPr>
          <p:cNvPr id="8" name="object 2">
            <a:extLst>
              <a:ext uri="{FF2B5EF4-FFF2-40B4-BE49-F238E27FC236}">
                <a16:creationId xmlns:a16="http://schemas.microsoft.com/office/drawing/2014/main" id="{4AD565FD-C623-804D-8777-7715D8A5E482}"/>
              </a:ext>
            </a:extLst>
          </p:cNvPr>
          <p:cNvSpPr txBox="1">
            <a:spLocks/>
          </p:cNvSpPr>
          <p:nvPr/>
        </p:nvSpPr>
        <p:spPr>
          <a:xfrm>
            <a:off x="363772" y="480409"/>
            <a:ext cx="6451667"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sz="3200" dirty="0" err="1">
                <a:solidFill>
                  <a:srgbClr val="000000"/>
                </a:solidFill>
                <a:latin typeface="Bernard MT Condensed" panose="02050806060905020404" pitchFamily="18" charset="0"/>
              </a:rPr>
              <a:t>Bobot</a:t>
            </a:r>
            <a:r>
              <a:rPr lang="en-ID" sz="3200" dirty="0">
                <a:solidFill>
                  <a:srgbClr val="000000"/>
                </a:solidFill>
                <a:latin typeface="Bernard MT Condensed" panose="02050806060905020404" pitchFamily="18" charset="0"/>
              </a:rPr>
              <a:t> </a:t>
            </a:r>
            <a:r>
              <a:rPr lang="en-ID" sz="3200" dirty="0" err="1">
                <a:solidFill>
                  <a:srgbClr val="000000"/>
                </a:solidFill>
                <a:latin typeface="Bernard MT Condensed" panose="02050806060905020404" pitchFamily="18" charset="0"/>
              </a:rPr>
              <a:t>Penilaian</a:t>
            </a:r>
            <a:r>
              <a:rPr lang="en-ID" sz="3200" dirty="0">
                <a:solidFill>
                  <a:srgbClr val="000000"/>
                </a:solidFill>
                <a:latin typeface="Bernard MT Condensed" panose="02050806060905020404" pitchFamily="18" charset="0"/>
              </a:rPr>
              <a:t> </a:t>
            </a:r>
            <a:r>
              <a:rPr lang="en-ID" sz="3200" dirty="0" err="1">
                <a:solidFill>
                  <a:srgbClr val="000000"/>
                </a:solidFill>
                <a:latin typeface="Bernard MT Condensed" panose="02050806060905020404" pitchFamily="18" charset="0"/>
              </a:rPr>
              <a:t>Evaluasi</a:t>
            </a:r>
            <a:r>
              <a:rPr lang="en-ID" sz="3200" dirty="0">
                <a:solidFill>
                  <a:srgbClr val="000000"/>
                </a:solidFill>
                <a:latin typeface="Bernard MT Condensed" panose="02050806060905020404" pitchFamily="18" charset="0"/>
              </a:rPr>
              <a:t> ZI</a:t>
            </a:r>
          </a:p>
        </p:txBody>
      </p:sp>
    </p:spTree>
    <p:extLst>
      <p:ext uri="{BB962C8B-B14F-4D97-AF65-F5344CB8AC3E}">
        <p14:creationId xmlns:p14="http://schemas.microsoft.com/office/powerpoint/2010/main" val="2997805588"/>
      </p:ext>
    </p:extLst>
  </p:cSld>
  <p:clrMapOvr>
    <a:masterClrMapping/>
  </p:clrMapOvr>
  <mc:AlternateContent xmlns:mc="http://schemas.openxmlformats.org/markup-compatibility/2006" xmlns:p14="http://schemas.microsoft.com/office/powerpoint/2010/main">
    <mc:Choice Requires="p14">
      <p:transition spd="slow">
        <p14:warp/>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ata 4">
            <a:extLst>
              <a:ext uri="{FF2B5EF4-FFF2-40B4-BE49-F238E27FC236}">
                <a16:creationId xmlns:a16="http://schemas.microsoft.com/office/drawing/2014/main" id="{8C9DC1D0-ABEA-4FC6-B0E1-75CA9D10AAAC}"/>
              </a:ext>
            </a:extLst>
          </p:cNvPr>
          <p:cNvSpPr/>
          <p:nvPr/>
        </p:nvSpPr>
        <p:spPr>
          <a:xfrm>
            <a:off x="-23853" y="1252332"/>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b="1" dirty="0" err="1">
                <a:latin typeface="Arial Rounded MT Bold" panose="020F0704030504030204" pitchFamily="34" charset="0"/>
              </a:rPr>
              <a:t>Komponen</a:t>
            </a:r>
            <a:r>
              <a:rPr lang="en-US" sz="2400" b="1" dirty="0">
                <a:latin typeface="Arial Rounded MT Bold" panose="020F0704030504030204" pitchFamily="34" charset="0"/>
              </a:rPr>
              <a:t> Hasil</a:t>
            </a:r>
            <a:endParaRPr lang="en-ID" sz="2400" b="1" dirty="0">
              <a:latin typeface="Arial Rounded MT Bold" panose="020F0704030504030204" pitchFamily="34" charset="0"/>
            </a:endParaRPr>
          </a:p>
        </p:txBody>
      </p:sp>
      <p:sp>
        <p:nvSpPr>
          <p:cNvPr id="17" name="Rectangle 16">
            <a:extLst>
              <a:ext uri="{FF2B5EF4-FFF2-40B4-BE49-F238E27FC236}">
                <a16:creationId xmlns:a16="http://schemas.microsoft.com/office/drawing/2014/main" id="{8ADF6EDE-891D-4FEA-95A9-FA5218516015}"/>
              </a:ext>
            </a:extLst>
          </p:cNvPr>
          <p:cNvSpPr/>
          <p:nvPr/>
        </p:nvSpPr>
        <p:spPr>
          <a:xfrm>
            <a:off x="-23853" y="1838721"/>
            <a:ext cx="4019383" cy="10934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2" name="Table 2">
            <a:extLst>
              <a:ext uri="{FF2B5EF4-FFF2-40B4-BE49-F238E27FC236}">
                <a16:creationId xmlns:a16="http://schemas.microsoft.com/office/drawing/2014/main" id="{0CC7C024-B2A1-40D6-9F6F-40D35869A127}"/>
              </a:ext>
            </a:extLst>
          </p:cNvPr>
          <p:cNvGraphicFramePr>
            <a:graphicFrameLocks noGrp="1"/>
          </p:cNvGraphicFramePr>
          <p:nvPr/>
        </p:nvGraphicFramePr>
        <p:xfrm>
          <a:off x="552253" y="2125761"/>
          <a:ext cx="7885847" cy="2555240"/>
        </p:xfrm>
        <a:graphic>
          <a:graphicData uri="http://schemas.openxmlformats.org/drawingml/2006/table">
            <a:tbl>
              <a:tblPr firstRow="1" bandRow="1">
                <a:tableStyleId>{5C22544A-7EE6-4342-B048-85BDC9FD1C3A}</a:tableStyleId>
              </a:tblPr>
              <a:tblGrid>
                <a:gridCol w="1120849">
                  <a:extLst>
                    <a:ext uri="{9D8B030D-6E8A-4147-A177-3AD203B41FA5}">
                      <a16:colId xmlns:a16="http://schemas.microsoft.com/office/drawing/2014/main" val="2068677587"/>
                    </a:ext>
                  </a:extLst>
                </a:gridCol>
                <a:gridCol w="4728674">
                  <a:extLst>
                    <a:ext uri="{9D8B030D-6E8A-4147-A177-3AD203B41FA5}">
                      <a16:colId xmlns:a16="http://schemas.microsoft.com/office/drawing/2014/main" val="1704049026"/>
                    </a:ext>
                  </a:extLst>
                </a:gridCol>
                <a:gridCol w="2036324">
                  <a:extLst>
                    <a:ext uri="{9D8B030D-6E8A-4147-A177-3AD203B41FA5}">
                      <a16:colId xmlns:a16="http://schemas.microsoft.com/office/drawing/2014/main" val="673659520"/>
                    </a:ext>
                  </a:extLst>
                </a:gridCol>
              </a:tblGrid>
              <a:tr h="370840">
                <a:tc>
                  <a:txBody>
                    <a:bodyPr/>
                    <a:lstStyle/>
                    <a:p>
                      <a:pPr algn="ctr"/>
                      <a:r>
                        <a:rPr lang="en-US" sz="2000" dirty="0">
                          <a:latin typeface="Agency FB" panose="020B0503020202020204" pitchFamily="34" charset="0"/>
                        </a:rPr>
                        <a:t>NO</a:t>
                      </a:r>
                      <a:endParaRPr lang="en-ID" sz="2000" dirty="0">
                        <a:latin typeface="Agency FB" panose="020B0503020202020204" pitchFamily="34" charset="0"/>
                      </a:endParaRPr>
                    </a:p>
                  </a:txBody>
                  <a:tcPr anchor="ctr">
                    <a:solidFill>
                      <a:schemeClr val="tx2"/>
                    </a:solidFill>
                  </a:tcPr>
                </a:tc>
                <a:tc>
                  <a:txBody>
                    <a:bodyPr/>
                    <a:lstStyle/>
                    <a:p>
                      <a:pPr algn="ctr"/>
                      <a:r>
                        <a:rPr lang="en-ID" sz="2000" dirty="0">
                          <a:latin typeface="Agency FB" panose="020B0503020202020204" pitchFamily="34" charset="0"/>
                        </a:rPr>
                        <a:t>KOMPONEN PENGUNGKIT</a:t>
                      </a:r>
                    </a:p>
                    <a:p>
                      <a:pPr algn="ctr"/>
                      <a:r>
                        <a:rPr lang="en-ID" sz="2000" dirty="0">
                          <a:latin typeface="Agency FB" panose="020B0503020202020204" pitchFamily="34" charset="0"/>
                        </a:rPr>
                        <a:t>PEMENUHAN DAN REFORM</a:t>
                      </a:r>
                    </a:p>
                  </a:txBody>
                  <a:tcPr anchor="ctr">
                    <a:solidFill>
                      <a:schemeClr val="tx2"/>
                    </a:solidFill>
                  </a:tcPr>
                </a:tc>
                <a:tc>
                  <a:txBody>
                    <a:bodyPr/>
                    <a:lstStyle/>
                    <a:p>
                      <a:pPr algn="ctr"/>
                      <a:r>
                        <a:rPr lang="en-US" sz="2000" dirty="0">
                          <a:latin typeface="Agency FB" panose="020B0503020202020204" pitchFamily="34" charset="0"/>
                        </a:rPr>
                        <a:t>BOBOT</a:t>
                      </a:r>
                    </a:p>
                    <a:p>
                      <a:pPr algn="ctr"/>
                      <a:r>
                        <a:rPr lang="en-US" sz="2000" dirty="0">
                          <a:latin typeface="Agency FB" panose="020B0503020202020204" pitchFamily="34" charset="0"/>
                        </a:rPr>
                        <a:t>(40%)</a:t>
                      </a:r>
                      <a:endParaRPr lang="en-ID" sz="2000" dirty="0">
                        <a:latin typeface="Agency FB" panose="020B0503020202020204" pitchFamily="34" charset="0"/>
                      </a:endParaRPr>
                    </a:p>
                  </a:txBody>
                  <a:tcPr anchor="ctr">
                    <a:solidFill>
                      <a:schemeClr val="tx2"/>
                    </a:solidFill>
                  </a:tcPr>
                </a:tc>
                <a:extLst>
                  <a:ext uri="{0D108BD9-81ED-4DB2-BD59-A6C34878D82A}">
                    <a16:rowId xmlns:a16="http://schemas.microsoft.com/office/drawing/2014/main" val="3699257189"/>
                  </a:ext>
                </a:extLst>
              </a:tr>
              <a:tr h="370840">
                <a:tc gridSpan="3">
                  <a:txBody>
                    <a:bodyPr/>
                    <a:lstStyle/>
                    <a:p>
                      <a:pPr algn="just"/>
                      <a:r>
                        <a:rPr lang="en-US" sz="1800" b="1" dirty="0" err="1">
                          <a:latin typeface="Agency FB" panose="020B0503020202020204" pitchFamily="34" charset="0"/>
                        </a:rPr>
                        <a:t>Birokrasi</a:t>
                      </a:r>
                      <a:r>
                        <a:rPr lang="en-US" sz="1800" b="1" dirty="0">
                          <a:latin typeface="Agency FB" panose="020B0503020202020204" pitchFamily="34" charset="0"/>
                        </a:rPr>
                        <a:t> Yang </a:t>
                      </a:r>
                      <a:r>
                        <a:rPr lang="en-US" sz="1800" b="1" dirty="0" err="1">
                          <a:latin typeface="Agency FB" panose="020B0503020202020204" pitchFamily="34" charset="0"/>
                        </a:rPr>
                        <a:t>Bersih</a:t>
                      </a:r>
                      <a:r>
                        <a:rPr lang="en-US" sz="1800" b="1" dirty="0">
                          <a:latin typeface="Agency FB" panose="020B0503020202020204" pitchFamily="34" charset="0"/>
                        </a:rPr>
                        <a:t> &amp; </a:t>
                      </a:r>
                      <a:r>
                        <a:rPr lang="en-US" sz="1800" b="1" dirty="0" err="1">
                          <a:latin typeface="Agency FB" panose="020B0503020202020204" pitchFamily="34" charset="0"/>
                        </a:rPr>
                        <a:t>Akuntabel</a:t>
                      </a:r>
                      <a:r>
                        <a:rPr lang="en-US" sz="1800" b="1" dirty="0">
                          <a:latin typeface="Agency FB" panose="020B0503020202020204" pitchFamily="34" charset="0"/>
                        </a:rPr>
                        <a:t> (22,50%)</a:t>
                      </a:r>
                      <a:endParaRPr lang="en-ID" sz="1800" b="1" dirty="0">
                        <a:latin typeface="Agency FB" panose="020B0503020202020204" pitchFamily="34" charset="0"/>
                      </a:endParaRPr>
                    </a:p>
                  </a:txBody>
                  <a:tcPr anchor="ctr">
                    <a:noFill/>
                  </a:tcPr>
                </a:tc>
                <a:tc hMerge="1">
                  <a:txBody>
                    <a:bodyPr/>
                    <a:lstStyle/>
                    <a:p>
                      <a:r>
                        <a:rPr lang="en-US" sz="1800" dirty="0" err="1">
                          <a:latin typeface="Agency FB" panose="020B0503020202020204" pitchFamily="34" charset="0"/>
                        </a:rPr>
                        <a:t>Manajemen</a:t>
                      </a:r>
                      <a:r>
                        <a:rPr lang="en-US" sz="1800" dirty="0">
                          <a:latin typeface="Agency FB" panose="020B0503020202020204" pitchFamily="34" charset="0"/>
                        </a:rPr>
                        <a:t> </a:t>
                      </a:r>
                      <a:r>
                        <a:rPr lang="en-US" sz="1800" dirty="0" err="1">
                          <a:latin typeface="Agency FB" panose="020B0503020202020204" pitchFamily="34" charset="0"/>
                        </a:rPr>
                        <a:t>Perubahan</a:t>
                      </a:r>
                      <a:endParaRPr lang="en-ID" sz="1800" dirty="0">
                        <a:latin typeface="Agency FB" panose="020B0503020202020204" pitchFamily="34" charset="0"/>
                      </a:endParaRPr>
                    </a:p>
                  </a:txBody>
                  <a:tcPr/>
                </a:tc>
                <a:tc hMerge="1">
                  <a:txBody>
                    <a:bodyPr/>
                    <a:lstStyle/>
                    <a:p>
                      <a:pPr algn="ctr"/>
                      <a:r>
                        <a:rPr lang="en-US" sz="1800" dirty="0">
                          <a:latin typeface="Agency FB" panose="020B0503020202020204" pitchFamily="34" charset="0"/>
                        </a:rPr>
                        <a:t>8%</a:t>
                      </a:r>
                      <a:endParaRPr lang="en-ID" sz="1800" dirty="0">
                        <a:latin typeface="Agency FB" panose="020B0503020202020204" pitchFamily="34" charset="0"/>
                      </a:endParaRPr>
                    </a:p>
                  </a:txBody>
                  <a:tcPr/>
                </a:tc>
                <a:extLst>
                  <a:ext uri="{0D108BD9-81ED-4DB2-BD59-A6C34878D82A}">
                    <a16:rowId xmlns:a16="http://schemas.microsoft.com/office/drawing/2014/main" val="2995674773"/>
                  </a:ext>
                </a:extLst>
              </a:tr>
              <a:tr h="370840">
                <a:tc>
                  <a:txBody>
                    <a:bodyPr/>
                    <a:lstStyle/>
                    <a:p>
                      <a:pPr algn="ctr"/>
                      <a:r>
                        <a:rPr lang="en-US" sz="1800" dirty="0">
                          <a:latin typeface="Agency FB" panose="020B0503020202020204" pitchFamily="34" charset="0"/>
                        </a:rPr>
                        <a:t>1</a:t>
                      </a:r>
                      <a:endParaRPr lang="en-ID" sz="1800" dirty="0">
                        <a:latin typeface="Agency FB" panose="020B0503020202020204" pitchFamily="34" charset="0"/>
                      </a:endParaRPr>
                    </a:p>
                  </a:txBody>
                  <a:tcPr anchor="ctr"/>
                </a:tc>
                <a:tc>
                  <a:txBody>
                    <a:bodyPr/>
                    <a:lstStyle/>
                    <a:p>
                      <a:r>
                        <a:rPr lang="en-US" sz="1800" dirty="0" err="1">
                          <a:latin typeface="Agency FB" panose="020B0503020202020204" pitchFamily="34" charset="0"/>
                        </a:rPr>
                        <a:t>Survei</a:t>
                      </a:r>
                      <a:r>
                        <a:rPr lang="en-US" sz="1800" dirty="0">
                          <a:latin typeface="Agency FB" panose="020B0503020202020204" pitchFamily="34" charset="0"/>
                        </a:rPr>
                        <a:t> </a:t>
                      </a:r>
                      <a:r>
                        <a:rPr lang="en-US" sz="1800" dirty="0" err="1">
                          <a:latin typeface="Agency FB" panose="020B0503020202020204" pitchFamily="34" charset="0"/>
                        </a:rPr>
                        <a:t>Persepsi</a:t>
                      </a:r>
                      <a:r>
                        <a:rPr lang="en-US" sz="1800" dirty="0">
                          <a:latin typeface="Agency FB" panose="020B0503020202020204" pitchFamily="34" charset="0"/>
                        </a:rPr>
                        <a:t> Anti </a:t>
                      </a:r>
                      <a:r>
                        <a:rPr lang="en-US" sz="1800" dirty="0" err="1">
                          <a:latin typeface="Agency FB" panose="020B0503020202020204" pitchFamily="34" charset="0"/>
                        </a:rPr>
                        <a:t>Korupsi</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17,50%</a:t>
                      </a:r>
                      <a:endParaRPr lang="en-ID" sz="1800" dirty="0">
                        <a:latin typeface="Agency FB" panose="020B0503020202020204" pitchFamily="34" charset="0"/>
                      </a:endParaRPr>
                    </a:p>
                  </a:txBody>
                  <a:tcPr/>
                </a:tc>
                <a:extLst>
                  <a:ext uri="{0D108BD9-81ED-4DB2-BD59-A6C34878D82A}">
                    <a16:rowId xmlns:a16="http://schemas.microsoft.com/office/drawing/2014/main" val="1327398618"/>
                  </a:ext>
                </a:extLst>
              </a:tr>
              <a:tr h="370840">
                <a:tc>
                  <a:txBody>
                    <a:bodyPr/>
                    <a:lstStyle/>
                    <a:p>
                      <a:pPr algn="ctr"/>
                      <a:r>
                        <a:rPr lang="en-US" sz="1800" dirty="0">
                          <a:latin typeface="Agency FB" panose="020B0503020202020204" pitchFamily="34" charset="0"/>
                        </a:rPr>
                        <a:t>2</a:t>
                      </a:r>
                      <a:endParaRPr lang="en-ID" sz="1800" dirty="0">
                        <a:latin typeface="Agency FB" panose="020B0503020202020204" pitchFamily="34" charset="0"/>
                      </a:endParaRPr>
                    </a:p>
                  </a:txBody>
                  <a:tcPr anchor="ctr"/>
                </a:tc>
                <a:tc>
                  <a:txBody>
                    <a:bodyPr/>
                    <a:lstStyle/>
                    <a:p>
                      <a:r>
                        <a:rPr lang="en-US" sz="1800" dirty="0" err="1">
                          <a:latin typeface="Agency FB" panose="020B0503020202020204" pitchFamily="34" charset="0"/>
                        </a:rPr>
                        <a:t>Capaian</a:t>
                      </a:r>
                      <a:r>
                        <a:rPr lang="en-US" sz="1800" dirty="0">
                          <a:latin typeface="Agency FB" panose="020B0503020202020204" pitchFamily="34" charset="0"/>
                        </a:rPr>
                        <a:t> Kinerja</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5,00%</a:t>
                      </a:r>
                      <a:endParaRPr lang="en-ID" sz="1800" dirty="0">
                        <a:latin typeface="Agency FB" panose="020B0503020202020204" pitchFamily="34" charset="0"/>
                      </a:endParaRPr>
                    </a:p>
                  </a:txBody>
                  <a:tcPr/>
                </a:tc>
                <a:extLst>
                  <a:ext uri="{0D108BD9-81ED-4DB2-BD59-A6C34878D82A}">
                    <a16:rowId xmlns:a16="http://schemas.microsoft.com/office/drawing/2014/main" val="3123839462"/>
                  </a:ext>
                </a:extLst>
              </a:tr>
              <a:tr h="370840">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dirty="0" err="1">
                          <a:latin typeface="Agency FB" panose="020B0503020202020204" pitchFamily="34" charset="0"/>
                        </a:rPr>
                        <a:t>Pelayanan</a:t>
                      </a:r>
                      <a:r>
                        <a:rPr lang="en-US" sz="1800" b="1" dirty="0">
                          <a:latin typeface="Agency FB" panose="020B0503020202020204" pitchFamily="34" charset="0"/>
                        </a:rPr>
                        <a:t> </a:t>
                      </a:r>
                      <a:r>
                        <a:rPr lang="en-US" sz="1800" b="1" dirty="0" err="1">
                          <a:latin typeface="Agency FB" panose="020B0503020202020204" pitchFamily="34" charset="0"/>
                        </a:rPr>
                        <a:t>Publik</a:t>
                      </a:r>
                      <a:r>
                        <a:rPr lang="en-US" sz="1800" b="1" dirty="0">
                          <a:latin typeface="Agency FB" panose="020B0503020202020204" pitchFamily="34" charset="0"/>
                        </a:rPr>
                        <a:t> Yang Prima (17,50%)</a:t>
                      </a:r>
                      <a:endParaRPr lang="en-ID" sz="1800" b="1" dirty="0">
                        <a:latin typeface="Agency FB" panose="020B0503020202020204" pitchFamily="34" charset="0"/>
                      </a:endParaRPr>
                    </a:p>
                  </a:txBody>
                  <a:tcPr anchor="ctr">
                    <a:noFill/>
                  </a:tcPr>
                </a:tc>
                <a:tc hMerge="1">
                  <a:txBody>
                    <a:bodyPr/>
                    <a:lstStyle/>
                    <a:p>
                      <a:r>
                        <a:rPr lang="en-US" sz="1800" dirty="0" err="1">
                          <a:latin typeface="Agency FB" panose="020B0503020202020204" pitchFamily="34" charset="0"/>
                        </a:rPr>
                        <a:t>Penguatan</a:t>
                      </a:r>
                      <a:r>
                        <a:rPr lang="en-US" sz="1800" dirty="0">
                          <a:latin typeface="Agency FB" panose="020B0503020202020204" pitchFamily="34" charset="0"/>
                        </a:rPr>
                        <a:t> </a:t>
                      </a:r>
                      <a:r>
                        <a:rPr lang="en-US" sz="1800" dirty="0" err="1">
                          <a:latin typeface="Agency FB" panose="020B0503020202020204" pitchFamily="34" charset="0"/>
                        </a:rPr>
                        <a:t>Akuntabilitas</a:t>
                      </a:r>
                      <a:r>
                        <a:rPr lang="en-US" sz="1800" dirty="0">
                          <a:latin typeface="Agency FB" panose="020B0503020202020204" pitchFamily="34" charset="0"/>
                        </a:rPr>
                        <a:t> Kinerja</a:t>
                      </a:r>
                      <a:endParaRPr lang="en-ID" sz="1800" dirty="0">
                        <a:latin typeface="Agency FB" panose="020B0503020202020204" pitchFamily="34" charset="0"/>
                      </a:endParaRPr>
                    </a:p>
                  </a:txBody>
                  <a:tcPr/>
                </a:tc>
                <a:tc hMerge="1">
                  <a:txBody>
                    <a:bodyPr/>
                    <a:lstStyle/>
                    <a:p>
                      <a:pPr algn="ctr"/>
                      <a:r>
                        <a:rPr lang="en-US" sz="1800" dirty="0">
                          <a:latin typeface="Agency FB" panose="020B0503020202020204" pitchFamily="34" charset="0"/>
                        </a:rPr>
                        <a:t>10%</a:t>
                      </a:r>
                      <a:endParaRPr lang="en-ID" sz="1800" dirty="0">
                        <a:latin typeface="Agency FB" panose="020B0503020202020204" pitchFamily="34" charset="0"/>
                      </a:endParaRPr>
                    </a:p>
                  </a:txBody>
                  <a:tcPr/>
                </a:tc>
                <a:extLst>
                  <a:ext uri="{0D108BD9-81ED-4DB2-BD59-A6C34878D82A}">
                    <a16:rowId xmlns:a16="http://schemas.microsoft.com/office/drawing/2014/main" val="341275111"/>
                  </a:ext>
                </a:extLst>
              </a:tr>
              <a:tr h="370840">
                <a:tc>
                  <a:txBody>
                    <a:bodyPr/>
                    <a:lstStyle/>
                    <a:p>
                      <a:pPr algn="ctr"/>
                      <a:r>
                        <a:rPr lang="en-US" sz="1800" dirty="0">
                          <a:latin typeface="Agency FB" panose="020B0503020202020204" pitchFamily="34" charset="0"/>
                        </a:rPr>
                        <a:t>1</a:t>
                      </a:r>
                      <a:endParaRPr lang="en-ID" sz="1800" dirty="0">
                        <a:latin typeface="Agency FB" panose="020B0503020202020204" pitchFamily="34" charset="0"/>
                      </a:endParaRPr>
                    </a:p>
                  </a:txBody>
                  <a:tcPr anchor="ctr"/>
                </a:tc>
                <a:tc>
                  <a:txBody>
                    <a:bodyPr/>
                    <a:lstStyle/>
                    <a:p>
                      <a:r>
                        <a:rPr lang="en-US" sz="1800" dirty="0" err="1">
                          <a:latin typeface="Agency FB" panose="020B0503020202020204" pitchFamily="34" charset="0"/>
                        </a:rPr>
                        <a:t>Peningkatan</a:t>
                      </a:r>
                      <a:r>
                        <a:rPr lang="en-US" sz="1800" dirty="0">
                          <a:latin typeface="Agency FB" panose="020B0503020202020204" pitchFamily="34" charset="0"/>
                        </a:rPr>
                        <a:t> </a:t>
                      </a:r>
                      <a:r>
                        <a:rPr lang="en-US" sz="1800" dirty="0" err="1">
                          <a:latin typeface="Agency FB" panose="020B0503020202020204" pitchFamily="34" charset="0"/>
                        </a:rPr>
                        <a:t>Kualitas</a:t>
                      </a:r>
                      <a:r>
                        <a:rPr lang="en-US" sz="1800" dirty="0">
                          <a:latin typeface="Agency FB" panose="020B0503020202020204" pitchFamily="34" charset="0"/>
                        </a:rPr>
                        <a:t> </a:t>
                      </a:r>
                      <a:r>
                        <a:rPr lang="en-US" sz="1800" dirty="0" err="1">
                          <a:latin typeface="Agency FB" panose="020B0503020202020204" pitchFamily="34" charset="0"/>
                        </a:rPr>
                        <a:t>Pelayanan</a:t>
                      </a:r>
                      <a:r>
                        <a:rPr lang="en-US" sz="1800" dirty="0">
                          <a:latin typeface="Agency FB" panose="020B0503020202020204" pitchFamily="34" charset="0"/>
                        </a:rPr>
                        <a:t> </a:t>
                      </a:r>
                      <a:r>
                        <a:rPr lang="en-US" sz="1800" dirty="0" err="1">
                          <a:latin typeface="Agency FB" panose="020B0503020202020204" pitchFamily="34" charset="0"/>
                        </a:rPr>
                        <a:t>Publik</a:t>
                      </a:r>
                      <a:endParaRPr lang="en-ID" sz="1800" dirty="0">
                        <a:latin typeface="Agency FB" panose="020B0503020202020204" pitchFamily="34" charset="0"/>
                      </a:endParaRPr>
                    </a:p>
                  </a:txBody>
                  <a:tcPr/>
                </a:tc>
                <a:tc>
                  <a:txBody>
                    <a:bodyPr/>
                    <a:lstStyle/>
                    <a:p>
                      <a:pPr algn="ctr"/>
                      <a:r>
                        <a:rPr lang="en-US" sz="1800" dirty="0">
                          <a:latin typeface="Agency FB" panose="020B0503020202020204" pitchFamily="34" charset="0"/>
                        </a:rPr>
                        <a:t>17,50%</a:t>
                      </a:r>
                      <a:endParaRPr lang="en-ID" sz="1800" dirty="0">
                        <a:latin typeface="Agency FB" panose="020B0503020202020204" pitchFamily="34" charset="0"/>
                      </a:endParaRPr>
                    </a:p>
                  </a:txBody>
                  <a:tcPr/>
                </a:tc>
                <a:extLst>
                  <a:ext uri="{0D108BD9-81ED-4DB2-BD59-A6C34878D82A}">
                    <a16:rowId xmlns:a16="http://schemas.microsoft.com/office/drawing/2014/main" val="1699203639"/>
                  </a:ext>
                </a:extLst>
              </a:tr>
            </a:tbl>
          </a:graphicData>
        </a:graphic>
      </p:graphicFrame>
      <p:sp>
        <p:nvSpPr>
          <p:cNvPr id="22" name="Rectangle 21">
            <a:extLst>
              <a:ext uri="{FF2B5EF4-FFF2-40B4-BE49-F238E27FC236}">
                <a16:creationId xmlns:a16="http://schemas.microsoft.com/office/drawing/2014/main" id="{AEF4B120-3321-4C86-AAAC-C133C5B56EAB}"/>
              </a:ext>
            </a:extLst>
          </p:cNvPr>
          <p:cNvSpPr/>
          <p:nvPr/>
        </p:nvSpPr>
        <p:spPr>
          <a:xfrm>
            <a:off x="552254" y="4858692"/>
            <a:ext cx="11087493" cy="1338008"/>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b="1" dirty="0" err="1">
                <a:latin typeface="Agency FB" panose="020B0503020202020204" pitchFamily="34" charset="0"/>
              </a:rPr>
              <a:t>Komponen</a:t>
            </a:r>
            <a:r>
              <a:rPr lang="es-ES" sz="2800" b="1" dirty="0">
                <a:latin typeface="Agency FB" panose="020B0503020202020204" pitchFamily="34" charset="0"/>
              </a:rPr>
              <a:t> </a:t>
            </a:r>
            <a:r>
              <a:rPr lang="es-ES" sz="2800" b="1" dirty="0" err="1">
                <a:latin typeface="Agency FB" panose="020B0503020202020204" pitchFamily="34" charset="0"/>
              </a:rPr>
              <a:t>hasil</a:t>
            </a:r>
            <a:r>
              <a:rPr lang="es-ES" sz="2800" b="1" dirty="0">
                <a:latin typeface="Agency FB" panose="020B0503020202020204" pitchFamily="34" charset="0"/>
              </a:rPr>
              <a:t> </a:t>
            </a:r>
            <a:r>
              <a:rPr lang="es-ES" sz="2800" b="1" dirty="0" err="1">
                <a:latin typeface="Agency FB" panose="020B0503020202020204" pitchFamily="34" charset="0"/>
              </a:rPr>
              <a:t>merupakan</a:t>
            </a:r>
            <a:r>
              <a:rPr lang="es-ES" sz="2800" b="1" dirty="0">
                <a:latin typeface="Agency FB" panose="020B0503020202020204" pitchFamily="34" charset="0"/>
              </a:rPr>
              <a:t> gambaran </a:t>
            </a:r>
            <a:r>
              <a:rPr lang="es-ES" sz="2800" b="1" dirty="0" err="1">
                <a:latin typeface="Agency FB" panose="020B0503020202020204" pitchFamily="34" charset="0"/>
              </a:rPr>
              <a:t>pencapaian</a:t>
            </a:r>
            <a:r>
              <a:rPr lang="es-ES" sz="2800" b="1" dirty="0">
                <a:latin typeface="Agency FB" panose="020B0503020202020204" pitchFamily="34" charset="0"/>
              </a:rPr>
              <a:t> atas </a:t>
            </a:r>
            <a:r>
              <a:rPr lang="es-ES" sz="2800" b="1" dirty="0" err="1">
                <a:latin typeface="Agency FB" panose="020B0503020202020204" pitchFamily="34" charset="0"/>
              </a:rPr>
              <a:t>sasaran</a:t>
            </a:r>
            <a:r>
              <a:rPr lang="es-ES" sz="2800" b="1" dirty="0">
                <a:latin typeface="Agency FB" panose="020B0503020202020204" pitchFamily="34" charset="0"/>
              </a:rPr>
              <a:t> </a:t>
            </a:r>
            <a:r>
              <a:rPr lang="es-ES" sz="2800" b="1" dirty="0" err="1">
                <a:latin typeface="Agency FB" panose="020B0503020202020204" pitchFamily="34" charset="0"/>
              </a:rPr>
              <a:t>reformasi</a:t>
            </a:r>
            <a:r>
              <a:rPr lang="es-ES" sz="2800" b="1" dirty="0">
                <a:latin typeface="Agency FB" panose="020B0503020202020204" pitchFamily="34" charset="0"/>
              </a:rPr>
              <a:t> </a:t>
            </a:r>
            <a:r>
              <a:rPr lang="es-ES" sz="2800" b="1" dirty="0" err="1">
                <a:latin typeface="Agency FB" panose="020B0503020202020204" pitchFamily="34" charset="0"/>
              </a:rPr>
              <a:t>birokrasi</a:t>
            </a:r>
            <a:r>
              <a:rPr lang="es-ES" sz="2800" b="1" dirty="0">
                <a:latin typeface="Agency FB" panose="020B0503020202020204" pitchFamily="34" charset="0"/>
              </a:rPr>
              <a:t>, </a:t>
            </a:r>
            <a:r>
              <a:rPr lang="es-ES" sz="2800" b="1" dirty="0" err="1">
                <a:latin typeface="Agency FB" panose="020B0503020202020204" pitchFamily="34" charset="0"/>
              </a:rPr>
              <a:t>yaitu</a:t>
            </a:r>
            <a:r>
              <a:rPr lang="es-ES" sz="2800" b="1" dirty="0">
                <a:latin typeface="Agency FB" panose="020B0503020202020204" pitchFamily="34" charset="0"/>
              </a:rPr>
              <a:t> </a:t>
            </a:r>
            <a:r>
              <a:rPr lang="es-ES" sz="2800" b="1" dirty="0" err="1">
                <a:latin typeface="Agency FB" panose="020B0503020202020204" pitchFamily="34" charset="0"/>
              </a:rPr>
              <a:t>birokrasi</a:t>
            </a:r>
            <a:r>
              <a:rPr lang="es-ES" sz="2800" b="1" dirty="0">
                <a:latin typeface="Agency FB" panose="020B0503020202020204" pitchFamily="34" charset="0"/>
              </a:rPr>
              <a:t> yang </a:t>
            </a:r>
            <a:r>
              <a:rPr lang="es-ES" sz="2800" b="1" dirty="0" err="1">
                <a:latin typeface="Agency FB" panose="020B0503020202020204" pitchFamily="34" charset="0"/>
              </a:rPr>
              <a:t>bersih</a:t>
            </a:r>
            <a:r>
              <a:rPr lang="es-ES" sz="2800" b="1" dirty="0">
                <a:latin typeface="Agency FB" panose="020B0503020202020204" pitchFamily="34" charset="0"/>
              </a:rPr>
              <a:t> dan </a:t>
            </a:r>
            <a:r>
              <a:rPr lang="es-ES" sz="2800" b="1" dirty="0" err="1">
                <a:latin typeface="Agency FB" panose="020B0503020202020204" pitchFamily="34" charset="0"/>
              </a:rPr>
              <a:t>akuntabel</a:t>
            </a:r>
            <a:r>
              <a:rPr lang="es-ES" sz="2800" b="1" dirty="0">
                <a:latin typeface="Agency FB" panose="020B0503020202020204" pitchFamily="34" charset="0"/>
              </a:rPr>
              <a:t> dan </a:t>
            </a:r>
            <a:r>
              <a:rPr lang="es-ES" sz="2800" b="1" dirty="0" err="1">
                <a:latin typeface="Agency FB" panose="020B0503020202020204" pitchFamily="34" charset="0"/>
              </a:rPr>
              <a:t>pelayanan</a:t>
            </a:r>
            <a:r>
              <a:rPr lang="es-ES" sz="2800" b="1" dirty="0">
                <a:latin typeface="Agency FB" panose="020B0503020202020204" pitchFamily="34" charset="0"/>
              </a:rPr>
              <a:t> </a:t>
            </a:r>
            <a:r>
              <a:rPr lang="es-ES" sz="2800" b="1" dirty="0" err="1">
                <a:latin typeface="Agency FB" panose="020B0503020202020204" pitchFamily="34" charset="0"/>
              </a:rPr>
              <a:t>publik</a:t>
            </a:r>
            <a:r>
              <a:rPr lang="es-ES" sz="2800" b="1" dirty="0">
                <a:latin typeface="Agency FB" panose="020B0503020202020204" pitchFamily="34" charset="0"/>
              </a:rPr>
              <a:t> yang prima.</a:t>
            </a:r>
          </a:p>
        </p:txBody>
      </p:sp>
      <p:sp>
        <p:nvSpPr>
          <p:cNvPr id="8" name="object 2">
            <a:extLst>
              <a:ext uri="{FF2B5EF4-FFF2-40B4-BE49-F238E27FC236}">
                <a16:creationId xmlns:a16="http://schemas.microsoft.com/office/drawing/2014/main" id="{C38D5855-5540-C34C-A1A8-CEFB117A5A5C}"/>
              </a:ext>
            </a:extLst>
          </p:cNvPr>
          <p:cNvSpPr txBox="1">
            <a:spLocks/>
          </p:cNvSpPr>
          <p:nvPr/>
        </p:nvSpPr>
        <p:spPr>
          <a:xfrm>
            <a:off x="363772" y="480409"/>
            <a:ext cx="6451667"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sz="3200" dirty="0" err="1">
                <a:solidFill>
                  <a:srgbClr val="000000"/>
                </a:solidFill>
                <a:latin typeface="Bernard MT Condensed" panose="02050806060905020404" pitchFamily="18" charset="0"/>
              </a:rPr>
              <a:t>Bobot</a:t>
            </a:r>
            <a:r>
              <a:rPr lang="en-ID" sz="3200" dirty="0">
                <a:solidFill>
                  <a:srgbClr val="000000"/>
                </a:solidFill>
                <a:latin typeface="Bernard MT Condensed" panose="02050806060905020404" pitchFamily="18" charset="0"/>
              </a:rPr>
              <a:t> </a:t>
            </a:r>
            <a:r>
              <a:rPr lang="en-ID" sz="3200" dirty="0" err="1">
                <a:solidFill>
                  <a:srgbClr val="000000"/>
                </a:solidFill>
                <a:latin typeface="Bernard MT Condensed" panose="02050806060905020404" pitchFamily="18" charset="0"/>
              </a:rPr>
              <a:t>Penilaian</a:t>
            </a:r>
            <a:r>
              <a:rPr lang="en-ID" sz="3200" dirty="0">
                <a:solidFill>
                  <a:srgbClr val="000000"/>
                </a:solidFill>
                <a:latin typeface="Bernard MT Condensed" panose="02050806060905020404" pitchFamily="18" charset="0"/>
              </a:rPr>
              <a:t> </a:t>
            </a:r>
            <a:r>
              <a:rPr lang="en-ID" sz="3200" dirty="0" err="1">
                <a:solidFill>
                  <a:srgbClr val="000000"/>
                </a:solidFill>
                <a:latin typeface="Bernard MT Condensed" panose="02050806060905020404" pitchFamily="18" charset="0"/>
              </a:rPr>
              <a:t>Evaluasi</a:t>
            </a:r>
            <a:r>
              <a:rPr lang="en-ID" sz="3200" dirty="0">
                <a:solidFill>
                  <a:srgbClr val="000000"/>
                </a:solidFill>
                <a:latin typeface="Bernard MT Condensed" panose="02050806060905020404" pitchFamily="18" charset="0"/>
              </a:rPr>
              <a:t> ZI</a:t>
            </a:r>
          </a:p>
        </p:txBody>
      </p:sp>
    </p:spTree>
    <p:extLst>
      <p:ext uri="{BB962C8B-B14F-4D97-AF65-F5344CB8AC3E}">
        <p14:creationId xmlns:p14="http://schemas.microsoft.com/office/powerpoint/2010/main" val="30257697"/>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a:extLst>
              <a:ext uri="{FF2B5EF4-FFF2-40B4-BE49-F238E27FC236}">
                <a16:creationId xmlns:a16="http://schemas.microsoft.com/office/drawing/2014/main" id="{A60F5F96-40A6-42FC-8761-2ABE828F623F}"/>
              </a:ext>
            </a:extLst>
          </p:cNvPr>
          <p:cNvSpPr/>
          <p:nvPr/>
        </p:nvSpPr>
        <p:spPr>
          <a:xfrm>
            <a:off x="11695611" y="6385562"/>
            <a:ext cx="556592" cy="55659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32</a:t>
            </a:r>
            <a:endParaRPr lang="en-ID" sz="1400" dirty="0"/>
          </a:p>
        </p:txBody>
      </p:sp>
      <p:sp>
        <p:nvSpPr>
          <p:cNvPr id="3" name="Rectangle 2">
            <a:extLst>
              <a:ext uri="{FF2B5EF4-FFF2-40B4-BE49-F238E27FC236}">
                <a16:creationId xmlns:a16="http://schemas.microsoft.com/office/drawing/2014/main" id="{4F2D8329-8210-4BFE-AC59-C2366E1C9D42}"/>
              </a:ext>
            </a:extLst>
          </p:cNvPr>
          <p:cNvSpPr/>
          <p:nvPr/>
        </p:nvSpPr>
        <p:spPr>
          <a:xfrm flipV="1">
            <a:off x="-567192" y="6410065"/>
            <a:ext cx="12206939" cy="3320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bject 3">
            <a:extLst>
              <a:ext uri="{FF2B5EF4-FFF2-40B4-BE49-F238E27FC236}">
                <a16:creationId xmlns:a16="http://schemas.microsoft.com/office/drawing/2014/main" id="{EF09ED7D-CDC4-4AA4-A702-DBF8FF1C3743}"/>
              </a:ext>
            </a:extLst>
          </p:cNvPr>
          <p:cNvSpPr/>
          <p:nvPr/>
        </p:nvSpPr>
        <p:spPr>
          <a:xfrm>
            <a:off x="178307" y="0"/>
            <a:ext cx="599440" cy="1600200"/>
          </a:xfrm>
          <a:custGeom>
            <a:avLst/>
            <a:gdLst/>
            <a:ahLst/>
            <a:cxnLst/>
            <a:rect l="l" t="t" r="r" b="b"/>
            <a:pathLst>
              <a:path w="599440" h="902335">
                <a:moveTo>
                  <a:pt x="598932" y="0"/>
                </a:moveTo>
                <a:lnTo>
                  <a:pt x="0" y="0"/>
                </a:lnTo>
                <a:lnTo>
                  <a:pt x="0" y="902208"/>
                </a:lnTo>
                <a:lnTo>
                  <a:pt x="598932" y="902208"/>
                </a:lnTo>
                <a:lnTo>
                  <a:pt x="598932" y="0"/>
                </a:lnTo>
                <a:close/>
              </a:path>
            </a:pathLst>
          </a:custGeom>
          <a:solidFill>
            <a:schemeClr val="accent1"/>
          </a:solidFill>
          <a:scene3d>
            <a:camera prst="orthographicFront"/>
            <a:lightRig rig="threePt" dir="t"/>
          </a:scene3d>
          <a:sp3d>
            <a:bevelT/>
          </a:sp3d>
        </p:spPr>
        <p:txBody>
          <a:bodyPr wrap="square" lIns="0" tIns="0" rIns="0" bIns="0" rtlCol="0"/>
          <a:lstStyle/>
          <a:p>
            <a:pPr defTabSz="457200"/>
            <a:endParaRPr dirty="0">
              <a:solidFill>
                <a:prstClr val="black"/>
              </a:solidFill>
            </a:endParaRPr>
          </a:p>
        </p:txBody>
      </p:sp>
      <p:sp>
        <p:nvSpPr>
          <p:cNvPr id="9" name="object 2">
            <a:extLst>
              <a:ext uri="{FF2B5EF4-FFF2-40B4-BE49-F238E27FC236}">
                <a16:creationId xmlns:a16="http://schemas.microsoft.com/office/drawing/2014/main" id="{A795A2F1-0D2C-4446-9DCB-6F7623CDC993}"/>
              </a:ext>
            </a:extLst>
          </p:cNvPr>
          <p:cNvSpPr txBox="1">
            <a:spLocks/>
          </p:cNvSpPr>
          <p:nvPr/>
        </p:nvSpPr>
        <p:spPr>
          <a:xfrm>
            <a:off x="922041" y="337128"/>
            <a:ext cx="5319734" cy="136704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dirty="0" err="1">
                <a:solidFill>
                  <a:srgbClr val="000000"/>
                </a:solidFill>
                <a:latin typeface="Bernard MT Condensed" panose="02050806060905020404" pitchFamily="18" charset="0"/>
              </a:rPr>
              <a:t>Pengusulan</a:t>
            </a:r>
            <a:r>
              <a:rPr lang="en-ID" dirty="0">
                <a:solidFill>
                  <a:srgbClr val="000000"/>
                </a:solidFill>
                <a:latin typeface="Bernard MT Condensed" panose="02050806060905020404" pitchFamily="18" charset="0"/>
              </a:rPr>
              <a:t> </a:t>
            </a:r>
            <a:r>
              <a:rPr lang="en-ID" sz="4000" dirty="0">
                <a:solidFill>
                  <a:srgbClr val="000000"/>
                </a:solidFill>
                <a:latin typeface="Bernard MT Condensed" panose="02050806060905020404" pitchFamily="18" charset="0"/>
              </a:rPr>
              <a:t>Unit</a:t>
            </a:r>
            <a:r>
              <a:rPr lang="en-ID" dirty="0">
                <a:solidFill>
                  <a:srgbClr val="000000"/>
                </a:solidFill>
                <a:latin typeface="Bernard MT Condensed" panose="02050806060905020404" pitchFamily="18" charset="0"/>
              </a:rPr>
              <a:t>/</a:t>
            </a:r>
            <a:r>
              <a:rPr lang="en-ID" dirty="0" err="1">
                <a:solidFill>
                  <a:srgbClr val="000000"/>
                </a:solidFill>
                <a:latin typeface="Bernard MT Condensed" panose="02050806060905020404" pitchFamily="18" charset="0"/>
              </a:rPr>
              <a:t>Satuan</a:t>
            </a:r>
            <a:r>
              <a:rPr lang="en-ID" dirty="0">
                <a:solidFill>
                  <a:srgbClr val="000000"/>
                </a:solidFill>
                <a:latin typeface="Bernard MT Condensed" panose="02050806060905020404" pitchFamily="18" charset="0"/>
              </a:rPr>
              <a:t> </a:t>
            </a:r>
            <a:r>
              <a:rPr lang="en-ID" dirty="0" err="1">
                <a:solidFill>
                  <a:srgbClr val="000000"/>
                </a:solidFill>
                <a:latin typeface="Bernard MT Condensed" panose="02050806060905020404" pitchFamily="18" charset="0"/>
              </a:rPr>
              <a:t>Kerja</a:t>
            </a:r>
            <a:endParaRPr lang="en-ID" dirty="0">
              <a:solidFill>
                <a:srgbClr val="000000"/>
              </a:solidFill>
              <a:latin typeface="Bernard MT Condensed" panose="02050806060905020404" pitchFamily="18" charset="0"/>
            </a:endParaRPr>
          </a:p>
        </p:txBody>
      </p:sp>
      <p:graphicFrame>
        <p:nvGraphicFramePr>
          <p:cNvPr id="14" name="Table 13">
            <a:extLst>
              <a:ext uri="{FF2B5EF4-FFF2-40B4-BE49-F238E27FC236}">
                <a16:creationId xmlns:a16="http://schemas.microsoft.com/office/drawing/2014/main" id="{3B6569EA-5524-4B45-BAC7-6B79DDF5998B}"/>
              </a:ext>
            </a:extLst>
          </p:cNvPr>
          <p:cNvGraphicFramePr>
            <a:graphicFrameLocks noGrp="1"/>
          </p:cNvGraphicFramePr>
          <p:nvPr/>
        </p:nvGraphicFramePr>
        <p:xfrm>
          <a:off x="135734" y="1711218"/>
          <a:ext cx="7706240" cy="4569971"/>
        </p:xfrm>
        <a:graphic>
          <a:graphicData uri="http://schemas.openxmlformats.org/drawingml/2006/table">
            <a:tbl>
              <a:tblPr firstRow="1" firstCol="1" bandRow="1">
                <a:tableStyleId>{5C22544A-7EE6-4342-B048-85BDC9FD1C3A}</a:tableStyleId>
              </a:tblPr>
              <a:tblGrid>
                <a:gridCol w="1454528">
                  <a:extLst>
                    <a:ext uri="{9D8B030D-6E8A-4147-A177-3AD203B41FA5}">
                      <a16:colId xmlns:a16="http://schemas.microsoft.com/office/drawing/2014/main" val="20000"/>
                    </a:ext>
                  </a:extLst>
                </a:gridCol>
                <a:gridCol w="2922934">
                  <a:extLst>
                    <a:ext uri="{9D8B030D-6E8A-4147-A177-3AD203B41FA5}">
                      <a16:colId xmlns:a16="http://schemas.microsoft.com/office/drawing/2014/main" val="20001"/>
                    </a:ext>
                  </a:extLst>
                </a:gridCol>
                <a:gridCol w="3328778">
                  <a:extLst>
                    <a:ext uri="{9D8B030D-6E8A-4147-A177-3AD203B41FA5}">
                      <a16:colId xmlns:a16="http://schemas.microsoft.com/office/drawing/2014/main" val="29883803"/>
                    </a:ext>
                  </a:extLst>
                </a:gridCol>
              </a:tblGrid>
              <a:tr h="197714">
                <a:tc>
                  <a:txBody>
                    <a:bodyPr/>
                    <a:lstStyle/>
                    <a:p>
                      <a:pPr algn="ctr">
                        <a:lnSpc>
                          <a:spcPct val="150000"/>
                        </a:lnSpc>
                        <a:spcAft>
                          <a:spcPts val="0"/>
                        </a:spcAft>
                      </a:pPr>
                      <a:r>
                        <a:rPr lang="en-US" sz="1800" dirty="0">
                          <a:effectLst/>
                          <a:latin typeface="Abadi" panose="020B0604020104020204" pitchFamily="34" charset="0"/>
                        </a:rPr>
                        <a:t>SYARAT</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b">
                    <a:solidFill>
                      <a:schemeClr val="bg2">
                        <a:lumMod val="25000"/>
                      </a:schemeClr>
                    </a:solidFill>
                  </a:tcPr>
                </a:tc>
                <a:tc>
                  <a:txBody>
                    <a:bodyPr/>
                    <a:lstStyle/>
                    <a:p>
                      <a:pPr algn="ctr">
                        <a:lnSpc>
                          <a:spcPct val="150000"/>
                        </a:lnSpc>
                        <a:spcAft>
                          <a:spcPts val="0"/>
                        </a:spcAft>
                      </a:pPr>
                      <a:r>
                        <a:rPr lang="en-US" sz="1800" dirty="0" err="1">
                          <a:effectLst/>
                          <a:latin typeface="Abadi" panose="020B0604020104020204" pitchFamily="34" charset="0"/>
                        </a:rPr>
                        <a:t>Menuju</a:t>
                      </a:r>
                      <a:r>
                        <a:rPr lang="en-US" sz="1800" dirty="0">
                          <a:effectLst/>
                          <a:latin typeface="Abadi" panose="020B0604020104020204" pitchFamily="34" charset="0"/>
                        </a:rPr>
                        <a:t> WBK</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b">
                    <a:solidFill>
                      <a:schemeClr val="bg2">
                        <a:lumMod val="25000"/>
                      </a:schemeClr>
                    </a:solidFill>
                  </a:tcPr>
                </a:tc>
                <a:tc>
                  <a:txBody>
                    <a:bodyPr/>
                    <a:lstStyle/>
                    <a:p>
                      <a:pPr algn="ctr">
                        <a:lnSpc>
                          <a:spcPct val="150000"/>
                        </a:lnSpc>
                        <a:spcAft>
                          <a:spcPts val="0"/>
                        </a:spcAft>
                      </a:pPr>
                      <a:r>
                        <a:rPr lang="en-US" sz="1800" dirty="0" err="1">
                          <a:effectLst/>
                          <a:latin typeface="Abadi" panose="020B0604020104020204" pitchFamily="34" charset="0"/>
                        </a:rPr>
                        <a:t>Menuju</a:t>
                      </a:r>
                      <a:r>
                        <a:rPr lang="en-US" sz="1800" dirty="0">
                          <a:effectLst/>
                          <a:latin typeface="Abadi" panose="020B0604020104020204" pitchFamily="34" charset="0"/>
                        </a:rPr>
                        <a:t> WBBM</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b">
                    <a:solidFill>
                      <a:schemeClr val="bg2">
                        <a:lumMod val="25000"/>
                      </a:schemeClr>
                    </a:solidFill>
                  </a:tcPr>
                </a:tc>
                <a:extLst>
                  <a:ext uri="{0D108BD9-81ED-4DB2-BD59-A6C34878D82A}">
                    <a16:rowId xmlns:a16="http://schemas.microsoft.com/office/drawing/2014/main" val="10000"/>
                  </a:ext>
                </a:extLst>
              </a:tr>
              <a:tr h="204579">
                <a:tc rowSpan="4">
                  <a:txBody>
                    <a:bodyPr/>
                    <a:lstStyle/>
                    <a:p>
                      <a:pPr algn="just">
                        <a:lnSpc>
                          <a:spcPct val="150000"/>
                        </a:lnSpc>
                        <a:spcAft>
                          <a:spcPts val="0"/>
                        </a:spcAft>
                      </a:pPr>
                      <a:r>
                        <a:rPr lang="en-US" sz="1800" dirty="0">
                          <a:effectLst/>
                          <a:latin typeface="Abadi" panose="020B0604020104020204" pitchFamily="34" charset="0"/>
                        </a:rPr>
                        <a:t>Tingkat </a:t>
                      </a:r>
                      <a:r>
                        <a:rPr lang="en-US" sz="1800" dirty="0" err="1">
                          <a:effectLst/>
                          <a:latin typeface="Abadi" panose="020B0604020104020204" pitchFamily="34" charset="0"/>
                        </a:rPr>
                        <a:t>Instansi</a:t>
                      </a:r>
                      <a:r>
                        <a:rPr lang="en-US" sz="1800" dirty="0">
                          <a:effectLst/>
                          <a:latin typeface="Abadi" panose="020B0604020104020204" pitchFamily="34" charset="0"/>
                        </a:rPr>
                        <a:t> </a:t>
                      </a:r>
                      <a:r>
                        <a:rPr lang="en-US" sz="1800" dirty="0" err="1">
                          <a:effectLst/>
                          <a:latin typeface="Abadi" panose="020B0604020104020204" pitchFamily="34" charset="0"/>
                        </a:rPr>
                        <a:t>pemerintah</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ctr"/>
                </a:tc>
                <a:tc gridSpan="2">
                  <a:txBody>
                    <a:bodyPr/>
                    <a:lstStyle/>
                    <a:p>
                      <a:pPr algn="just">
                        <a:lnSpc>
                          <a:spcPct val="150000"/>
                        </a:lnSpc>
                        <a:spcAft>
                          <a:spcPts val="0"/>
                        </a:spcAft>
                      </a:pPr>
                      <a:r>
                        <a:rPr lang="en-US" sz="1200" dirty="0" err="1">
                          <a:effectLst/>
                          <a:latin typeface="Abadi" panose="020B0604020104020204" pitchFamily="34" charset="0"/>
                        </a:rPr>
                        <a:t>Opini</a:t>
                      </a:r>
                      <a:r>
                        <a:rPr lang="en-US" sz="1200" dirty="0">
                          <a:effectLst/>
                          <a:latin typeface="Abadi" panose="020B0604020104020204" pitchFamily="34" charset="0"/>
                        </a:rPr>
                        <a:t> BPK minimal “WTP”</a:t>
                      </a:r>
                      <a:endParaRPr lang="en-US" sz="12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ctr"/>
                </a:tc>
                <a:tc hMerge="1">
                  <a:txBody>
                    <a:bodyPr/>
                    <a:lstStyle/>
                    <a:p>
                      <a:endParaRPr lang="en-ID"/>
                    </a:p>
                  </a:txBody>
                  <a:tcPr/>
                </a:tc>
                <a:extLst>
                  <a:ext uri="{0D108BD9-81ED-4DB2-BD59-A6C34878D82A}">
                    <a16:rowId xmlns:a16="http://schemas.microsoft.com/office/drawing/2014/main" val="10001"/>
                  </a:ext>
                </a:extLst>
              </a:tr>
              <a:tr h="395429">
                <a:tc vMerge="1">
                  <a:txBody>
                    <a:bodyPr/>
                    <a:lstStyle/>
                    <a:p>
                      <a:endParaRPr lang="en-US"/>
                    </a:p>
                  </a:txBody>
                  <a:tcPr/>
                </a:tc>
                <a:tc>
                  <a:txBody>
                    <a:bodyPr/>
                    <a:lstStyle/>
                    <a:p>
                      <a:pPr algn="just">
                        <a:lnSpc>
                          <a:spcPct val="150000"/>
                        </a:lnSpc>
                        <a:spcAft>
                          <a:spcPts val="0"/>
                        </a:spcAft>
                      </a:pPr>
                      <a:r>
                        <a:rPr lang="en-US" sz="1200" dirty="0" err="1">
                          <a:effectLst/>
                          <a:latin typeface="Abadi" panose="020B0604020104020204" pitchFamily="34" charset="0"/>
                        </a:rPr>
                        <a:t>Predikat</a:t>
                      </a:r>
                      <a:r>
                        <a:rPr lang="en-US" sz="1200" dirty="0">
                          <a:effectLst/>
                          <a:latin typeface="Abadi" panose="020B0604020104020204" pitchFamily="34" charset="0"/>
                        </a:rPr>
                        <a:t> SAKIP minimal “B”</a:t>
                      </a:r>
                      <a:endParaRPr lang="en-US" sz="12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ctr"/>
                </a:tc>
                <a:tc>
                  <a:txBody>
                    <a:bodyPr/>
                    <a:lstStyle/>
                    <a:p>
                      <a:pPr algn="just">
                        <a:lnSpc>
                          <a:spcPct val="150000"/>
                        </a:lnSpc>
                        <a:spcAft>
                          <a:spcPts val="0"/>
                        </a:spcAft>
                      </a:pPr>
                      <a:r>
                        <a:rPr lang="en-US" sz="1200">
                          <a:effectLst/>
                          <a:latin typeface="Abadi" panose="020B0604020104020204" pitchFamily="34" charset="0"/>
                        </a:rPr>
                        <a:t>Predikat SAKIP minimal “BB”</a:t>
                      </a:r>
                      <a:endParaRPr lang="en-US" sz="120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ctr"/>
                </a:tc>
                <a:extLst>
                  <a:ext uri="{0D108BD9-81ED-4DB2-BD59-A6C34878D82A}">
                    <a16:rowId xmlns:a16="http://schemas.microsoft.com/office/drawing/2014/main" val="10002"/>
                  </a:ext>
                </a:extLst>
              </a:tr>
              <a:tr h="1036680">
                <a:tc vMerge="1">
                  <a:txBody>
                    <a:bodyPr/>
                    <a:lstStyle/>
                    <a:p>
                      <a:endParaRPr lang="en-US"/>
                    </a:p>
                  </a:txBody>
                  <a:tcPr/>
                </a:tc>
                <a:tc>
                  <a:txBody>
                    <a:bodyPr/>
                    <a:lstStyle/>
                    <a:p>
                      <a:pPr marL="342900" lvl="0" indent="-342900" algn="just">
                        <a:lnSpc>
                          <a:spcPct val="115000"/>
                        </a:lnSpc>
                        <a:spcAft>
                          <a:spcPts val="0"/>
                        </a:spcAft>
                        <a:buFont typeface="Symbol" panose="05050102010706020507" pitchFamily="18" charset="2"/>
                        <a:buChar char=""/>
                      </a:pPr>
                      <a:r>
                        <a:rPr lang="en-US" sz="1200" dirty="0" err="1">
                          <a:effectLst/>
                          <a:latin typeface="Abadi" panose="020B0604020104020204" pitchFamily="34" charset="0"/>
                        </a:rPr>
                        <a:t>Indeks</a:t>
                      </a:r>
                      <a:r>
                        <a:rPr lang="en-US" sz="1200" dirty="0">
                          <a:effectLst/>
                          <a:latin typeface="Abadi" panose="020B0604020104020204" pitchFamily="34" charset="0"/>
                        </a:rPr>
                        <a:t> RB Minimal CC </a:t>
                      </a:r>
                      <a:r>
                        <a:rPr lang="en-US" sz="1200" dirty="0" err="1">
                          <a:effectLst/>
                          <a:latin typeface="Abadi" panose="020B0604020104020204" pitchFamily="34" charset="0"/>
                        </a:rPr>
                        <a:t>untuk</a:t>
                      </a:r>
                      <a:r>
                        <a:rPr lang="en-US" sz="1200" dirty="0">
                          <a:effectLst/>
                          <a:latin typeface="Abadi" panose="020B0604020104020204" pitchFamily="34" charset="0"/>
                        </a:rPr>
                        <a:t> </a:t>
                      </a:r>
                      <a:r>
                        <a:rPr lang="en-US" sz="1200" dirty="0" err="1">
                          <a:effectLst/>
                          <a:latin typeface="Abadi" panose="020B0604020104020204" pitchFamily="34" charset="0"/>
                        </a:rPr>
                        <a:t>Pemerintah</a:t>
                      </a:r>
                      <a:r>
                        <a:rPr lang="en-US" sz="1200" dirty="0">
                          <a:effectLst/>
                          <a:latin typeface="Abadi" panose="020B0604020104020204" pitchFamily="34" charset="0"/>
                        </a:rPr>
                        <a:t> Daerah</a:t>
                      </a:r>
                    </a:p>
                    <a:p>
                      <a:pPr marL="342900" lvl="0" indent="-342900" algn="just">
                        <a:lnSpc>
                          <a:spcPct val="115000"/>
                        </a:lnSpc>
                        <a:spcAft>
                          <a:spcPts val="0"/>
                        </a:spcAft>
                        <a:buFont typeface="Symbol" panose="05050102010706020507" pitchFamily="18" charset="2"/>
                        <a:buChar char=""/>
                      </a:pPr>
                      <a:r>
                        <a:rPr lang="en-US" sz="1200" dirty="0" err="1">
                          <a:effectLst/>
                          <a:latin typeface="Abadi" panose="020B0604020104020204" pitchFamily="34" charset="0"/>
                        </a:rPr>
                        <a:t>Indeks</a:t>
                      </a:r>
                      <a:r>
                        <a:rPr lang="en-US" sz="1200" dirty="0">
                          <a:effectLst/>
                          <a:latin typeface="Abadi" panose="020B0604020104020204" pitchFamily="34" charset="0"/>
                        </a:rPr>
                        <a:t> RB Minimal B </a:t>
                      </a:r>
                      <a:r>
                        <a:rPr lang="en-US" sz="1200" dirty="0" err="1">
                          <a:effectLst/>
                          <a:latin typeface="Abadi" panose="020B0604020104020204" pitchFamily="34" charset="0"/>
                        </a:rPr>
                        <a:t>untuk</a:t>
                      </a:r>
                      <a:r>
                        <a:rPr lang="en-US" sz="1200" dirty="0">
                          <a:effectLst/>
                          <a:latin typeface="Abadi" panose="020B0604020104020204" pitchFamily="34" charset="0"/>
                        </a:rPr>
                        <a:t> </a:t>
                      </a:r>
                      <a:r>
                        <a:rPr lang="en-US" sz="1200" dirty="0" err="1">
                          <a:effectLst/>
                          <a:latin typeface="Abadi" panose="020B0604020104020204" pitchFamily="34" charset="0"/>
                        </a:rPr>
                        <a:t>kementerian</a:t>
                      </a:r>
                      <a:r>
                        <a:rPr lang="en-US" sz="1200" dirty="0">
                          <a:effectLst/>
                          <a:latin typeface="Abadi" panose="020B0604020104020204" pitchFamily="34" charset="0"/>
                        </a:rPr>
                        <a:t>/</a:t>
                      </a:r>
                      <a:r>
                        <a:rPr lang="en-US" sz="1200" dirty="0" err="1">
                          <a:effectLst/>
                          <a:latin typeface="Abadi" panose="020B0604020104020204" pitchFamily="34" charset="0"/>
                        </a:rPr>
                        <a:t>lembaga</a:t>
                      </a:r>
                      <a:endParaRPr lang="en-US" sz="12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ctr"/>
                </a:tc>
                <a:tc>
                  <a:txBody>
                    <a:bodyPr/>
                    <a:lstStyle/>
                    <a:p>
                      <a:pPr marL="342900" lvl="0" indent="-342900" algn="just">
                        <a:lnSpc>
                          <a:spcPct val="115000"/>
                        </a:lnSpc>
                        <a:spcAft>
                          <a:spcPts val="0"/>
                        </a:spcAft>
                        <a:buFont typeface="Symbol" panose="05050102010706020507" pitchFamily="18" charset="2"/>
                        <a:buChar char=""/>
                      </a:pPr>
                      <a:r>
                        <a:rPr lang="en-US" sz="1200" dirty="0" err="1">
                          <a:effectLst/>
                          <a:latin typeface="Abadi" panose="020B0604020104020204" pitchFamily="34" charset="0"/>
                        </a:rPr>
                        <a:t>Indeks</a:t>
                      </a:r>
                      <a:r>
                        <a:rPr lang="en-US" sz="1200" dirty="0">
                          <a:effectLst/>
                          <a:latin typeface="Abadi" panose="020B0604020104020204" pitchFamily="34" charset="0"/>
                        </a:rPr>
                        <a:t> RB Minimal B </a:t>
                      </a:r>
                      <a:r>
                        <a:rPr lang="en-US" sz="1200" dirty="0" err="1">
                          <a:effectLst/>
                          <a:latin typeface="Abadi" panose="020B0604020104020204" pitchFamily="34" charset="0"/>
                        </a:rPr>
                        <a:t>untuk</a:t>
                      </a:r>
                      <a:r>
                        <a:rPr lang="en-US" sz="1200" dirty="0">
                          <a:effectLst/>
                          <a:latin typeface="Abadi" panose="020B0604020104020204" pitchFamily="34" charset="0"/>
                        </a:rPr>
                        <a:t> </a:t>
                      </a:r>
                      <a:r>
                        <a:rPr lang="en-US" sz="1200" dirty="0" err="1">
                          <a:effectLst/>
                          <a:latin typeface="Abadi" panose="020B0604020104020204" pitchFamily="34" charset="0"/>
                        </a:rPr>
                        <a:t>Pemerintah</a:t>
                      </a:r>
                      <a:r>
                        <a:rPr lang="en-US" sz="1200" dirty="0">
                          <a:effectLst/>
                          <a:latin typeface="Abadi" panose="020B0604020104020204" pitchFamily="34" charset="0"/>
                        </a:rPr>
                        <a:t> Daerah</a:t>
                      </a:r>
                    </a:p>
                    <a:p>
                      <a:pPr marL="342900" lvl="0" indent="-342900" algn="just">
                        <a:lnSpc>
                          <a:spcPct val="115000"/>
                        </a:lnSpc>
                        <a:spcAft>
                          <a:spcPts val="0"/>
                        </a:spcAft>
                        <a:buFont typeface="Symbol" panose="05050102010706020507" pitchFamily="18" charset="2"/>
                        <a:buChar char=""/>
                      </a:pPr>
                      <a:r>
                        <a:rPr lang="en-US" sz="1200" dirty="0" err="1">
                          <a:effectLst/>
                          <a:latin typeface="Abadi" panose="020B0604020104020204" pitchFamily="34" charset="0"/>
                        </a:rPr>
                        <a:t>Indeks</a:t>
                      </a:r>
                      <a:r>
                        <a:rPr lang="en-US" sz="1200" dirty="0">
                          <a:effectLst/>
                          <a:latin typeface="Abadi" panose="020B0604020104020204" pitchFamily="34" charset="0"/>
                        </a:rPr>
                        <a:t> RB Minimal BB </a:t>
                      </a:r>
                      <a:r>
                        <a:rPr lang="en-US" sz="1200" dirty="0" err="1">
                          <a:effectLst/>
                          <a:latin typeface="Abadi" panose="020B0604020104020204" pitchFamily="34" charset="0"/>
                        </a:rPr>
                        <a:t>untuk</a:t>
                      </a:r>
                      <a:r>
                        <a:rPr lang="en-US" sz="1200" dirty="0">
                          <a:effectLst/>
                          <a:latin typeface="Abadi" panose="020B0604020104020204" pitchFamily="34" charset="0"/>
                        </a:rPr>
                        <a:t> </a:t>
                      </a:r>
                      <a:r>
                        <a:rPr lang="en-US" sz="1200" dirty="0" err="1">
                          <a:effectLst/>
                          <a:latin typeface="Abadi" panose="020B0604020104020204" pitchFamily="34" charset="0"/>
                        </a:rPr>
                        <a:t>kementerian</a:t>
                      </a:r>
                      <a:r>
                        <a:rPr lang="en-US" sz="1200" dirty="0">
                          <a:effectLst/>
                          <a:latin typeface="Abadi" panose="020B0604020104020204" pitchFamily="34" charset="0"/>
                        </a:rPr>
                        <a:t>/</a:t>
                      </a:r>
                      <a:r>
                        <a:rPr lang="en-US" sz="1200" dirty="0" err="1">
                          <a:effectLst/>
                          <a:latin typeface="Abadi" panose="020B0604020104020204" pitchFamily="34" charset="0"/>
                        </a:rPr>
                        <a:t>lembaga</a:t>
                      </a:r>
                      <a:endParaRPr lang="en-US" sz="12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ctr"/>
                </a:tc>
                <a:extLst>
                  <a:ext uri="{0D108BD9-81ED-4DB2-BD59-A6C34878D82A}">
                    <a16:rowId xmlns:a16="http://schemas.microsoft.com/office/drawing/2014/main" val="10003"/>
                  </a:ext>
                </a:extLst>
              </a:tr>
              <a:tr h="204579">
                <a:tc vMerge="1">
                  <a:txBody>
                    <a:bodyPr/>
                    <a:lstStyle/>
                    <a:p>
                      <a:endParaRPr lang="en-US"/>
                    </a:p>
                  </a:txBody>
                  <a:tcPr/>
                </a:tc>
                <a:tc gridSpan="2">
                  <a:txBody>
                    <a:bodyPr/>
                    <a:lstStyle/>
                    <a:p>
                      <a:pPr marL="45720" algn="just">
                        <a:lnSpc>
                          <a:spcPct val="115000"/>
                        </a:lnSpc>
                        <a:spcAft>
                          <a:spcPts val="0"/>
                        </a:spcAft>
                      </a:pPr>
                      <a:r>
                        <a:rPr lang="en-US" sz="1200" dirty="0">
                          <a:effectLst/>
                          <a:latin typeface="Abadi" panose="020B0604020104020204" pitchFamily="34" charset="0"/>
                        </a:rPr>
                        <a:t>Level </a:t>
                      </a:r>
                      <a:r>
                        <a:rPr lang="en-US" sz="1200" dirty="0" err="1">
                          <a:effectLst/>
                          <a:latin typeface="Abadi" panose="020B0604020104020204" pitchFamily="34" charset="0"/>
                        </a:rPr>
                        <a:t>Maturitas</a:t>
                      </a:r>
                      <a:r>
                        <a:rPr lang="en-US" sz="1200" dirty="0">
                          <a:effectLst/>
                          <a:latin typeface="Abadi" panose="020B0604020104020204" pitchFamily="34" charset="0"/>
                        </a:rPr>
                        <a:t> SPIP Minimal Level 3</a:t>
                      </a:r>
                      <a:endParaRPr lang="en-US" sz="12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ctr"/>
                </a:tc>
                <a:tc hMerge="1">
                  <a:txBody>
                    <a:bodyPr/>
                    <a:lstStyle/>
                    <a:p>
                      <a:endParaRPr lang="en-ID"/>
                    </a:p>
                  </a:txBody>
                  <a:tcPr/>
                </a:tc>
                <a:extLst>
                  <a:ext uri="{0D108BD9-81ED-4DB2-BD59-A6C34878D82A}">
                    <a16:rowId xmlns:a16="http://schemas.microsoft.com/office/drawing/2014/main" val="10004"/>
                  </a:ext>
                </a:extLst>
              </a:tr>
              <a:tr h="454743">
                <a:tc rowSpan="6">
                  <a:txBody>
                    <a:bodyPr/>
                    <a:lstStyle/>
                    <a:p>
                      <a:pPr algn="just">
                        <a:lnSpc>
                          <a:spcPct val="150000"/>
                        </a:lnSpc>
                        <a:spcAft>
                          <a:spcPts val="0"/>
                        </a:spcAft>
                      </a:pPr>
                      <a:r>
                        <a:rPr lang="en-US" sz="1800" dirty="0">
                          <a:effectLst/>
                          <a:latin typeface="Abadi" panose="020B0604020104020204" pitchFamily="34" charset="0"/>
                        </a:rPr>
                        <a:t>Tingkat unit </a:t>
                      </a:r>
                      <a:r>
                        <a:rPr lang="en-US" sz="1800" dirty="0" err="1">
                          <a:effectLst/>
                          <a:latin typeface="Abadi" panose="020B0604020104020204" pitchFamily="34" charset="0"/>
                        </a:rPr>
                        <a:t>kerja</a:t>
                      </a:r>
                      <a:r>
                        <a:rPr lang="en-US" sz="1800" dirty="0">
                          <a:effectLst/>
                          <a:latin typeface="Abadi" panose="020B0604020104020204" pitchFamily="34" charset="0"/>
                        </a:rPr>
                        <a:t>/</a:t>
                      </a:r>
                      <a:r>
                        <a:rPr lang="en-US" sz="1800" dirty="0" err="1">
                          <a:effectLst/>
                          <a:latin typeface="Abadi" panose="020B0604020104020204" pitchFamily="34" charset="0"/>
                        </a:rPr>
                        <a:t>satuan</a:t>
                      </a:r>
                      <a:r>
                        <a:rPr lang="en-US" sz="1800" dirty="0">
                          <a:effectLst/>
                          <a:latin typeface="Abadi" panose="020B0604020104020204" pitchFamily="34" charset="0"/>
                        </a:rPr>
                        <a:t> </a:t>
                      </a:r>
                      <a:r>
                        <a:rPr lang="en-US" sz="1800" dirty="0" err="1">
                          <a:effectLst/>
                          <a:latin typeface="Abadi" panose="020B0604020104020204" pitchFamily="34" charset="0"/>
                        </a:rPr>
                        <a:t>kerja</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ctr"/>
                </a:tc>
                <a:tc gridSpan="2">
                  <a:txBody>
                    <a:bodyPr/>
                    <a:lstStyle/>
                    <a:p>
                      <a:pPr algn="just">
                        <a:lnSpc>
                          <a:spcPct val="115000"/>
                        </a:lnSpc>
                        <a:spcAft>
                          <a:spcPts val="0"/>
                        </a:spcAft>
                      </a:pPr>
                      <a:r>
                        <a:rPr lang="en-US" sz="1200" dirty="0">
                          <a:effectLst/>
                          <a:latin typeface="Abadi" panose="020B0604020104020204" pitchFamily="34" charset="0"/>
                        </a:rPr>
                        <a:t>Unit </a:t>
                      </a:r>
                      <a:r>
                        <a:rPr lang="en-US" sz="1200" dirty="0" err="1">
                          <a:effectLst/>
                          <a:latin typeface="Abadi" panose="020B0604020104020204" pitchFamily="34" charset="0"/>
                        </a:rPr>
                        <a:t>kerja</a:t>
                      </a:r>
                      <a:r>
                        <a:rPr lang="en-US" sz="1200" dirty="0">
                          <a:effectLst/>
                          <a:latin typeface="Abadi" panose="020B0604020104020204" pitchFamily="34" charset="0"/>
                        </a:rPr>
                        <a:t>/</a:t>
                      </a:r>
                      <a:r>
                        <a:rPr lang="en-US" sz="1200" dirty="0" err="1">
                          <a:effectLst/>
                          <a:latin typeface="Abadi" panose="020B0604020104020204" pitchFamily="34" charset="0"/>
                        </a:rPr>
                        <a:t>satuan</a:t>
                      </a:r>
                      <a:r>
                        <a:rPr lang="en-US" sz="1200" dirty="0">
                          <a:effectLst/>
                          <a:latin typeface="Abadi" panose="020B0604020104020204" pitchFamily="34" charset="0"/>
                        </a:rPr>
                        <a:t> </a:t>
                      </a:r>
                      <a:r>
                        <a:rPr lang="en-US" sz="1200" dirty="0" err="1">
                          <a:effectLst/>
                          <a:latin typeface="Abadi" panose="020B0604020104020204" pitchFamily="34" charset="0"/>
                        </a:rPr>
                        <a:t>kerja</a:t>
                      </a:r>
                      <a:r>
                        <a:rPr lang="en-US" sz="1200" dirty="0">
                          <a:effectLst/>
                          <a:latin typeface="Abadi" panose="020B0604020104020204" pitchFamily="34" charset="0"/>
                        </a:rPr>
                        <a:t> yang </a:t>
                      </a:r>
                      <a:r>
                        <a:rPr lang="en-US" sz="1200" dirty="0" err="1">
                          <a:effectLst/>
                          <a:latin typeface="Abadi" panose="020B0604020104020204" pitchFamily="34" charset="0"/>
                        </a:rPr>
                        <a:t>diajukan</a:t>
                      </a:r>
                      <a:r>
                        <a:rPr lang="en-US" sz="1200" dirty="0">
                          <a:effectLst/>
                          <a:latin typeface="Abadi" panose="020B0604020104020204" pitchFamily="34" charset="0"/>
                        </a:rPr>
                        <a:t> </a:t>
                      </a:r>
                      <a:r>
                        <a:rPr lang="en-US" sz="1200" dirty="0" err="1">
                          <a:effectLst/>
                          <a:latin typeface="Abadi" panose="020B0604020104020204" pitchFamily="34" charset="0"/>
                        </a:rPr>
                        <a:t>merupakan</a:t>
                      </a:r>
                      <a:r>
                        <a:rPr lang="en-US" sz="1200" dirty="0">
                          <a:effectLst/>
                          <a:latin typeface="Abadi" panose="020B0604020104020204" pitchFamily="34" charset="0"/>
                        </a:rPr>
                        <a:t> core </a:t>
                      </a:r>
                      <a:r>
                        <a:rPr lang="en-US" sz="1200" dirty="0" err="1">
                          <a:effectLst/>
                          <a:latin typeface="Abadi" panose="020B0604020104020204" pitchFamily="34" charset="0"/>
                        </a:rPr>
                        <a:t>layanan</a:t>
                      </a:r>
                      <a:r>
                        <a:rPr lang="en-US" sz="1200" dirty="0">
                          <a:effectLst/>
                          <a:latin typeface="Abadi" panose="020B0604020104020204" pitchFamily="34" charset="0"/>
                        </a:rPr>
                        <a:t> </a:t>
                      </a:r>
                      <a:r>
                        <a:rPr lang="en-US" sz="1200" dirty="0" err="1">
                          <a:effectLst/>
                          <a:latin typeface="Abadi" panose="020B0604020104020204" pitchFamily="34" charset="0"/>
                        </a:rPr>
                        <a:t>utama</a:t>
                      </a:r>
                      <a:r>
                        <a:rPr lang="en-US" sz="1200" dirty="0">
                          <a:effectLst/>
                          <a:latin typeface="Abadi" panose="020B0604020104020204" pitchFamily="34" charset="0"/>
                        </a:rPr>
                        <a:t> </a:t>
                      </a:r>
                      <a:r>
                        <a:rPr lang="en-US" sz="1200" dirty="0" err="1">
                          <a:effectLst/>
                          <a:latin typeface="Abadi" panose="020B0604020104020204" pitchFamily="34" charset="0"/>
                        </a:rPr>
                        <a:t>dari</a:t>
                      </a:r>
                      <a:r>
                        <a:rPr lang="en-US" sz="1200" dirty="0">
                          <a:effectLst/>
                          <a:latin typeface="Abadi" panose="020B0604020104020204" pitchFamily="34" charset="0"/>
                        </a:rPr>
                        <a:t> </a:t>
                      </a:r>
                      <a:r>
                        <a:rPr lang="en-US" sz="1200" dirty="0" err="1">
                          <a:effectLst/>
                          <a:latin typeface="Abadi" panose="020B0604020104020204" pitchFamily="34" charset="0"/>
                        </a:rPr>
                        <a:t>instansinya</a:t>
                      </a:r>
                      <a:endParaRPr lang="en-US" sz="12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ctr"/>
                </a:tc>
                <a:tc hMerge="1">
                  <a:txBody>
                    <a:bodyPr/>
                    <a:lstStyle/>
                    <a:p>
                      <a:endParaRPr lang="en-ID"/>
                    </a:p>
                  </a:txBody>
                  <a:tcPr/>
                </a:tc>
                <a:extLst>
                  <a:ext uri="{0D108BD9-81ED-4DB2-BD59-A6C34878D82A}">
                    <a16:rowId xmlns:a16="http://schemas.microsoft.com/office/drawing/2014/main" val="10005"/>
                  </a:ext>
                </a:extLst>
              </a:tr>
              <a:tr h="303162">
                <a:tc vMerge="1">
                  <a:txBody>
                    <a:bodyPr/>
                    <a:lstStyle/>
                    <a:p>
                      <a:endParaRPr lang="en-US"/>
                    </a:p>
                  </a:txBody>
                  <a:tcPr/>
                </a:tc>
                <a:tc gridSpan="2">
                  <a:txBody>
                    <a:bodyPr/>
                    <a:lstStyle/>
                    <a:p>
                      <a:pPr algn="just">
                        <a:lnSpc>
                          <a:spcPct val="115000"/>
                        </a:lnSpc>
                        <a:spcAft>
                          <a:spcPts val="0"/>
                        </a:spcAft>
                      </a:pPr>
                      <a:r>
                        <a:rPr lang="en-ID" sz="1200">
                          <a:effectLst/>
                          <a:latin typeface="Abadi" panose="020B0604020104020204" pitchFamily="34" charset="0"/>
                        </a:rPr>
                        <a:t>Memberikan dampak yang signifikan terhadap persepsi masyarakat tentang kualitas birokrasi</a:t>
                      </a:r>
                      <a:endParaRPr lang="en-US" sz="120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ctr"/>
                </a:tc>
                <a:tc hMerge="1">
                  <a:txBody>
                    <a:bodyPr/>
                    <a:lstStyle/>
                    <a:p>
                      <a:endParaRPr lang="en-ID"/>
                    </a:p>
                  </a:txBody>
                  <a:tcPr/>
                </a:tc>
                <a:extLst>
                  <a:ext uri="{0D108BD9-81ED-4DB2-BD59-A6C34878D82A}">
                    <a16:rowId xmlns:a16="http://schemas.microsoft.com/office/drawing/2014/main" val="10006"/>
                  </a:ext>
                </a:extLst>
              </a:tr>
              <a:tr h="303162">
                <a:tc vMerge="1">
                  <a:txBody>
                    <a:bodyPr/>
                    <a:lstStyle/>
                    <a:p>
                      <a:endParaRPr lang="en-US"/>
                    </a:p>
                  </a:txBody>
                  <a:tcPr/>
                </a:tc>
                <a:tc gridSpan="2">
                  <a:txBody>
                    <a:bodyPr/>
                    <a:lstStyle/>
                    <a:p>
                      <a:pPr algn="just">
                        <a:lnSpc>
                          <a:spcPct val="115000"/>
                        </a:lnSpc>
                        <a:spcAft>
                          <a:spcPts val="0"/>
                        </a:spcAft>
                      </a:pPr>
                      <a:r>
                        <a:rPr lang="en-ID" sz="1200">
                          <a:effectLst/>
                          <a:latin typeface="Abadi" panose="020B0604020104020204" pitchFamily="34" charset="0"/>
                        </a:rPr>
                        <a:t>Persentase Penyelesaian Tindak Lanjut Hasil Pengawasan dari APIP/BPK 100%</a:t>
                      </a:r>
                      <a:endParaRPr lang="en-US" sz="120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ctr"/>
                </a:tc>
                <a:tc hMerge="1">
                  <a:txBody>
                    <a:bodyPr/>
                    <a:lstStyle/>
                    <a:p>
                      <a:endParaRPr lang="en-ID"/>
                    </a:p>
                  </a:txBody>
                  <a:tcPr/>
                </a:tc>
                <a:extLst>
                  <a:ext uri="{0D108BD9-81ED-4DB2-BD59-A6C34878D82A}">
                    <a16:rowId xmlns:a16="http://schemas.microsoft.com/office/drawing/2014/main" val="10007"/>
                  </a:ext>
                </a:extLst>
              </a:tr>
              <a:tr h="167966">
                <a:tc vMerge="1">
                  <a:txBody>
                    <a:bodyPr/>
                    <a:lstStyle/>
                    <a:p>
                      <a:endParaRPr lang="en-US"/>
                    </a:p>
                  </a:txBody>
                  <a:tcPr/>
                </a:tc>
                <a:tc gridSpan="2">
                  <a:txBody>
                    <a:bodyPr/>
                    <a:lstStyle/>
                    <a:p>
                      <a:pPr algn="just">
                        <a:lnSpc>
                          <a:spcPct val="115000"/>
                        </a:lnSpc>
                        <a:spcAft>
                          <a:spcPts val="0"/>
                        </a:spcAft>
                      </a:pPr>
                      <a:r>
                        <a:rPr lang="en-US" sz="1200">
                          <a:effectLst/>
                          <a:latin typeface="Abadi" panose="020B0604020104020204" pitchFamily="34" charset="0"/>
                        </a:rPr>
                        <a:t>LHKASN dan LHKPN 100%</a:t>
                      </a:r>
                      <a:endParaRPr lang="en-US" sz="120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nchor="ctr"/>
                </a:tc>
                <a:tc hMerge="1">
                  <a:txBody>
                    <a:bodyPr/>
                    <a:lstStyle/>
                    <a:p>
                      <a:endParaRPr lang="en-ID"/>
                    </a:p>
                  </a:txBody>
                  <a:tcPr/>
                </a:tc>
                <a:extLst>
                  <a:ext uri="{0D108BD9-81ED-4DB2-BD59-A6C34878D82A}">
                    <a16:rowId xmlns:a16="http://schemas.microsoft.com/office/drawing/2014/main" val="10008"/>
                  </a:ext>
                </a:extLst>
              </a:tr>
              <a:tr h="606324">
                <a:tc vMerge="1">
                  <a:txBody>
                    <a:bodyPr/>
                    <a:lstStyle/>
                    <a:p>
                      <a:endParaRPr lang="en-US"/>
                    </a:p>
                  </a:txBody>
                  <a:tcPr/>
                </a:tc>
                <a:tc>
                  <a:txBody>
                    <a:bodyPr/>
                    <a:lstStyle/>
                    <a:p>
                      <a:pPr algn="just">
                        <a:lnSpc>
                          <a:spcPct val="115000"/>
                        </a:lnSpc>
                        <a:spcAft>
                          <a:spcPts val="0"/>
                        </a:spcAft>
                      </a:pPr>
                      <a:r>
                        <a:rPr lang="en-ID" sz="1200" dirty="0" err="1">
                          <a:effectLst/>
                          <a:latin typeface="Abadi" panose="020B0604020104020204" pitchFamily="34" charset="0"/>
                        </a:rPr>
                        <a:t>Sudah</a:t>
                      </a:r>
                      <a:r>
                        <a:rPr lang="en-ID" sz="1200" dirty="0">
                          <a:effectLst/>
                          <a:latin typeface="Abadi" panose="020B0604020104020204" pitchFamily="34" charset="0"/>
                        </a:rPr>
                        <a:t> </a:t>
                      </a:r>
                      <a:r>
                        <a:rPr lang="en-ID" sz="1200" dirty="0" err="1">
                          <a:effectLst/>
                          <a:latin typeface="Abadi" panose="020B0604020104020204" pitchFamily="34" charset="0"/>
                        </a:rPr>
                        <a:t>melakukan</a:t>
                      </a:r>
                      <a:r>
                        <a:rPr lang="en-ID" sz="1200" dirty="0">
                          <a:effectLst/>
                          <a:latin typeface="Abadi" panose="020B0604020104020204" pitchFamily="34" charset="0"/>
                        </a:rPr>
                        <a:t> </a:t>
                      </a:r>
                      <a:r>
                        <a:rPr lang="en-ID" sz="1200" dirty="0" err="1">
                          <a:effectLst/>
                          <a:latin typeface="Abadi" panose="020B0604020104020204" pitchFamily="34" charset="0"/>
                        </a:rPr>
                        <a:t>pembangunan</a:t>
                      </a:r>
                      <a:r>
                        <a:rPr lang="en-ID" sz="1200" dirty="0">
                          <a:effectLst/>
                          <a:latin typeface="Abadi" panose="020B0604020104020204" pitchFamily="34" charset="0"/>
                        </a:rPr>
                        <a:t> ZI </a:t>
                      </a:r>
                      <a:r>
                        <a:rPr lang="en-ID" sz="1200" dirty="0" err="1">
                          <a:effectLst/>
                          <a:latin typeface="Abadi" panose="020B0604020104020204" pitchFamily="34" charset="0"/>
                        </a:rPr>
                        <a:t>menuju</a:t>
                      </a:r>
                      <a:r>
                        <a:rPr lang="en-ID" sz="1200" dirty="0">
                          <a:effectLst/>
                          <a:latin typeface="Abadi" panose="020B0604020104020204" pitchFamily="34" charset="0"/>
                        </a:rPr>
                        <a:t> WBK minimal </a:t>
                      </a:r>
                      <a:r>
                        <a:rPr lang="en-ID" sz="1200" dirty="0" err="1">
                          <a:effectLst/>
                          <a:latin typeface="Abadi" panose="020B0604020104020204" pitchFamily="34" charset="0"/>
                        </a:rPr>
                        <a:t>satu</a:t>
                      </a:r>
                      <a:r>
                        <a:rPr lang="en-ID" sz="1200" dirty="0">
                          <a:effectLst/>
                          <a:latin typeface="Abadi" panose="020B0604020104020204" pitchFamily="34" charset="0"/>
                        </a:rPr>
                        <a:t> </a:t>
                      </a:r>
                      <a:r>
                        <a:rPr lang="en-ID" sz="1200" dirty="0" err="1">
                          <a:effectLst/>
                          <a:latin typeface="Abadi" panose="020B0604020104020204" pitchFamily="34" charset="0"/>
                        </a:rPr>
                        <a:t>tahun</a:t>
                      </a:r>
                      <a:endParaRPr lang="en-US" sz="12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tc>
                <a:tc>
                  <a:txBody>
                    <a:bodyPr/>
                    <a:lstStyle/>
                    <a:p>
                      <a:pPr algn="just">
                        <a:lnSpc>
                          <a:spcPct val="115000"/>
                        </a:lnSpc>
                        <a:spcAft>
                          <a:spcPts val="0"/>
                        </a:spcAft>
                      </a:pPr>
                      <a:r>
                        <a:rPr lang="en-ID" sz="1200" dirty="0" err="1">
                          <a:effectLst/>
                          <a:latin typeface="Abadi" panose="020B0604020104020204" pitchFamily="34" charset="0"/>
                        </a:rPr>
                        <a:t>Sudah</a:t>
                      </a:r>
                      <a:r>
                        <a:rPr lang="en-ID" sz="1200" dirty="0">
                          <a:effectLst/>
                          <a:latin typeface="Abadi" panose="020B0604020104020204" pitchFamily="34" charset="0"/>
                        </a:rPr>
                        <a:t> </a:t>
                      </a:r>
                      <a:r>
                        <a:rPr lang="en-ID" sz="1200" dirty="0" err="1">
                          <a:effectLst/>
                          <a:latin typeface="Abadi" panose="020B0604020104020204" pitchFamily="34" charset="0"/>
                        </a:rPr>
                        <a:t>melakukan</a:t>
                      </a:r>
                      <a:r>
                        <a:rPr lang="en-ID" sz="1200" dirty="0">
                          <a:effectLst/>
                          <a:latin typeface="Abadi" panose="020B0604020104020204" pitchFamily="34" charset="0"/>
                        </a:rPr>
                        <a:t> </a:t>
                      </a:r>
                      <a:r>
                        <a:rPr lang="en-ID" sz="1200" dirty="0" err="1">
                          <a:effectLst/>
                          <a:latin typeface="Abadi" panose="020B0604020104020204" pitchFamily="34" charset="0"/>
                        </a:rPr>
                        <a:t>pembangunan</a:t>
                      </a:r>
                      <a:r>
                        <a:rPr lang="en-ID" sz="1200" dirty="0">
                          <a:effectLst/>
                          <a:latin typeface="Abadi" panose="020B0604020104020204" pitchFamily="34" charset="0"/>
                        </a:rPr>
                        <a:t> ZI </a:t>
                      </a:r>
                      <a:r>
                        <a:rPr lang="en-ID" sz="1200" dirty="0" err="1">
                          <a:effectLst/>
                          <a:latin typeface="Abadi" panose="020B0604020104020204" pitchFamily="34" charset="0"/>
                        </a:rPr>
                        <a:t>menuju</a:t>
                      </a:r>
                      <a:r>
                        <a:rPr lang="en-ID" sz="1200" dirty="0">
                          <a:effectLst/>
                          <a:latin typeface="Abadi" panose="020B0604020104020204" pitchFamily="34" charset="0"/>
                        </a:rPr>
                        <a:t> WBBM minimal </a:t>
                      </a:r>
                      <a:r>
                        <a:rPr lang="en-ID" sz="1200" dirty="0" err="1">
                          <a:effectLst/>
                          <a:latin typeface="Abadi" panose="020B0604020104020204" pitchFamily="34" charset="0"/>
                        </a:rPr>
                        <a:t>satu</a:t>
                      </a:r>
                      <a:r>
                        <a:rPr lang="en-ID" sz="1200" dirty="0">
                          <a:effectLst/>
                          <a:latin typeface="Abadi" panose="020B0604020104020204" pitchFamily="34" charset="0"/>
                        </a:rPr>
                        <a:t> </a:t>
                      </a:r>
                      <a:r>
                        <a:rPr lang="en-ID" sz="1200" dirty="0" err="1">
                          <a:effectLst/>
                          <a:latin typeface="Abadi" panose="020B0604020104020204" pitchFamily="34" charset="0"/>
                        </a:rPr>
                        <a:t>tahun</a:t>
                      </a:r>
                      <a:endParaRPr lang="en-US" sz="12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tc>
                <a:extLst>
                  <a:ext uri="{0D108BD9-81ED-4DB2-BD59-A6C34878D82A}">
                    <a16:rowId xmlns:a16="http://schemas.microsoft.com/office/drawing/2014/main" val="10009"/>
                  </a:ext>
                </a:extLst>
              </a:tr>
              <a:tr h="454743">
                <a:tc vMerge="1">
                  <a:txBody>
                    <a:bodyPr/>
                    <a:lstStyle/>
                    <a:p>
                      <a:endParaRPr lang="en-US"/>
                    </a:p>
                  </a:txBody>
                  <a:tcPr/>
                </a:tc>
                <a:tc>
                  <a:txBody>
                    <a:bodyPr/>
                    <a:lstStyle/>
                    <a:p>
                      <a:pPr>
                        <a:lnSpc>
                          <a:spcPct val="115000"/>
                        </a:lnSpc>
                        <a:spcAft>
                          <a:spcPts val="0"/>
                        </a:spcAft>
                      </a:pPr>
                      <a:r>
                        <a:rPr lang="en-US" sz="1200" dirty="0" err="1">
                          <a:effectLst/>
                          <a:latin typeface="Abadi" panose="020B0604020104020204" pitchFamily="34" charset="0"/>
                        </a:rPr>
                        <a:t>Predikat</a:t>
                      </a:r>
                      <a:r>
                        <a:rPr lang="en-US" sz="1200" dirty="0">
                          <a:effectLst/>
                          <a:latin typeface="Abadi" panose="020B0604020104020204" pitchFamily="34" charset="0"/>
                        </a:rPr>
                        <a:t> SAKIP </a:t>
                      </a:r>
                      <a:r>
                        <a:rPr lang="en-US" sz="1200" dirty="0" err="1">
                          <a:effectLst/>
                          <a:latin typeface="Abadi" panose="020B0604020104020204" pitchFamily="34" charset="0"/>
                        </a:rPr>
                        <a:t>dari</a:t>
                      </a:r>
                      <a:r>
                        <a:rPr lang="en-US" sz="1200" dirty="0">
                          <a:effectLst/>
                          <a:latin typeface="Abadi" panose="020B0604020104020204" pitchFamily="34" charset="0"/>
                        </a:rPr>
                        <a:t> </a:t>
                      </a:r>
                      <a:r>
                        <a:rPr lang="en-US" sz="1200" dirty="0" err="1">
                          <a:effectLst/>
                          <a:latin typeface="Abadi" panose="020B0604020104020204" pitchFamily="34" charset="0"/>
                        </a:rPr>
                        <a:t>evaluasi</a:t>
                      </a:r>
                      <a:r>
                        <a:rPr lang="en-US" sz="1200" dirty="0">
                          <a:effectLst/>
                          <a:latin typeface="Abadi" panose="020B0604020104020204" pitchFamily="34" charset="0"/>
                        </a:rPr>
                        <a:t> internal minimal “B”</a:t>
                      </a:r>
                      <a:endParaRPr lang="en-US" sz="12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tc>
                <a:tc>
                  <a:txBody>
                    <a:bodyPr/>
                    <a:lstStyle/>
                    <a:p>
                      <a:pPr>
                        <a:lnSpc>
                          <a:spcPct val="115000"/>
                        </a:lnSpc>
                        <a:spcAft>
                          <a:spcPts val="0"/>
                        </a:spcAft>
                      </a:pPr>
                      <a:r>
                        <a:rPr lang="en-US" sz="1200" dirty="0" err="1">
                          <a:effectLst/>
                          <a:latin typeface="Abadi" panose="020B0604020104020204" pitchFamily="34" charset="0"/>
                        </a:rPr>
                        <a:t>Predikat</a:t>
                      </a:r>
                      <a:r>
                        <a:rPr lang="en-US" sz="1200" dirty="0">
                          <a:effectLst/>
                          <a:latin typeface="Abadi" panose="020B0604020104020204" pitchFamily="34" charset="0"/>
                        </a:rPr>
                        <a:t> SAKIP </a:t>
                      </a:r>
                      <a:r>
                        <a:rPr lang="en-US" sz="1200" dirty="0" err="1">
                          <a:effectLst/>
                          <a:latin typeface="Abadi" panose="020B0604020104020204" pitchFamily="34" charset="0"/>
                        </a:rPr>
                        <a:t>dari</a:t>
                      </a:r>
                      <a:r>
                        <a:rPr lang="en-US" sz="1200" dirty="0">
                          <a:effectLst/>
                          <a:latin typeface="Abadi" panose="020B0604020104020204" pitchFamily="34" charset="0"/>
                        </a:rPr>
                        <a:t> </a:t>
                      </a:r>
                      <a:r>
                        <a:rPr lang="en-US" sz="1200" dirty="0" err="1">
                          <a:effectLst/>
                          <a:latin typeface="Abadi" panose="020B0604020104020204" pitchFamily="34" charset="0"/>
                        </a:rPr>
                        <a:t>evaluasi</a:t>
                      </a:r>
                      <a:r>
                        <a:rPr lang="en-US" sz="1200" dirty="0">
                          <a:effectLst/>
                          <a:latin typeface="Abadi" panose="020B0604020104020204" pitchFamily="34" charset="0"/>
                        </a:rPr>
                        <a:t> internal minimal “BB”</a:t>
                      </a:r>
                      <a:endParaRPr lang="en-US" sz="1200" dirty="0">
                        <a:effectLst/>
                        <a:latin typeface="Abadi" panose="020B0604020104020204" pitchFamily="34" charset="0"/>
                        <a:ea typeface="Calibri" panose="020F0502020204030204" pitchFamily="34" charset="0"/>
                        <a:cs typeface="Times New Roman" panose="02020603050405020304" pitchFamily="18" charset="0"/>
                      </a:endParaRPr>
                    </a:p>
                  </a:txBody>
                  <a:tcPr marL="47742" marR="47742" marT="0" marB="0"/>
                </a:tc>
                <a:extLst>
                  <a:ext uri="{0D108BD9-81ED-4DB2-BD59-A6C34878D82A}">
                    <a16:rowId xmlns:a16="http://schemas.microsoft.com/office/drawing/2014/main" val="10010"/>
                  </a:ext>
                </a:extLst>
              </a:tr>
            </a:tbl>
          </a:graphicData>
        </a:graphic>
      </p:graphicFrame>
      <p:sp>
        <p:nvSpPr>
          <p:cNvPr id="15" name="Rectangle 14">
            <a:extLst>
              <a:ext uri="{FF2B5EF4-FFF2-40B4-BE49-F238E27FC236}">
                <a16:creationId xmlns:a16="http://schemas.microsoft.com/office/drawing/2014/main" id="{624959A7-FC56-4E95-B86C-E9F319562252}"/>
              </a:ext>
            </a:extLst>
          </p:cNvPr>
          <p:cNvSpPr/>
          <p:nvPr/>
        </p:nvSpPr>
        <p:spPr>
          <a:xfrm>
            <a:off x="7971183" y="1711219"/>
            <a:ext cx="4085083" cy="4569970"/>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buFont typeface="Arial" panose="020B0604020202020204" pitchFamily="34" charset="0"/>
              <a:buChar char="•"/>
            </a:pPr>
            <a:r>
              <a:rPr lang="es-ES" b="1" dirty="0" err="1">
                <a:latin typeface="Agency FB" panose="020B0503020202020204" pitchFamily="34" charset="0"/>
              </a:rPr>
              <a:t>Bagi</a:t>
            </a:r>
            <a:r>
              <a:rPr lang="es-ES" b="1" dirty="0">
                <a:latin typeface="Agency FB" panose="020B0503020202020204" pitchFamily="34" charset="0"/>
              </a:rPr>
              <a:t> </a:t>
            </a:r>
            <a:r>
              <a:rPr lang="es-ES" b="1" dirty="0" err="1">
                <a:latin typeface="Agency FB" panose="020B0503020202020204" pitchFamily="34" charset="0"/>
              </a:rPr>
              <a:t>instansi</a:t>
            </a:r>
            <a:r>
              <a:rPr lang="es-ES" b="1" dirty="0">
                <a:latin typeface="Agency FB" panose="020B0503020202020204" pitchFamily="34" charset="0"/>
              </a:rPr>
              <a:t> </a:t>
            </a:r>
            <a:r>
              <a:rPr lang="es-ES" b="1" dirty="0" err="1">
                <a:latin typeface="Agency FB" panose="020B0503020202020204" pitchFamily="34" charset="0"/>
              </a:rPr>
              <a:t>pemerintah</a:t>
            </a:r>
            <a:r>
              <a:rPr lang="es-ES" b="1" dirty="0">
                <a:latin typeface="Agency FB" panose="020B0503020202020204" pitchFamily="34" charset="0"/>
              </a:rPr>
              <a:t> yang </a:t>
            </a:r>
            <a:r>
              <a:rPr lang="es-ES" b="1" dirty="0" err="1">
                <a:latin typeface="Agency FB" panose="020B0503020202020204" pitchFamily="34" charset="0"/>
              </a:rPr>
              <a:t>telah</a:t>
            </a:r>
            <a:r>
              <a:rPr lang="es-ES" b="1" dirty="0">
                <a:latin typeface="Agency FB" panose="020B0503020202020204" pitchFamily="34" charset="0"/>
              </a:rPr>
              <a:t> </a:t>
            </a:r>
            <a:r>
              <a:rPr lang="es-ES" b="1" dirty="0" err="1">
                <a:latin typeface="Agency FB" panose="020B0503020202020204" pitchFamily="34" charset="0"/>
              </a:rPr>
              <a:t>banyak</a:t>
            </a:r>
            <a:r>
              <a:rPr lang="es-ES" b="1" dirty="0">
                <a:latin typeface="Agency FB" panose="020B0503020202020204" pitchFamily="34" charset="0"/>
              </a:rPr>
              <a:t> </a:t>
            </a:r>
            <a:r>
              <a:rPr lang="es-ES" b="1" dirty="0" err="1">
                <a:latin typeface="Agency FB" panose="020B0503020202020204" pitchFamily="34" charset="0"/>
              </a:rPr>
              <a:t>satkernya</a:t>
            </a:r>
            <a:r>
              <a:rPr lang="es-ES" b="1" dirty="0">
                <a:latin typeface="Agency FB" panose="020B0503020202020204" pitchFamily="34" charset="0"/>
              </a:rPr>
              <a:t> </a:t>
            </a:r>
            <a:r>
              <a:rPr lang="es-ES" b="1" dirty="0" err="1">
                <a:latin typeface="Agency FB" panose="020B0503020202020204" pitchFamily="34" charset="0"/>
              </a:rPr>
              <a:t>mendapatkan</a:t>
            </a:r>
            <a:r>
              <a:rPr lang="es-ES" b="1" dirty="0">
                <a:latin typeface="Agency FB" panose="020B0503020202020204" pitchFamily="34" charset="0"/>
              </a:rPr>
              <a:t> </a:t>
            </a:r>
            <a:r>
              <a:rPr lang="es-ES" b="1" dirty="0" err="1">
                <a:latin typeface="Agency FB" panose="020B0503020202020204" pitchFamily="34" charset="0"/>
              </a:rPr>
              <a:t>predikat</a:t>
            </a:r>
            <a:r>
              <a:rPr lang="es-ES" b="1" dirty="0">
                <a:latin typeface="Agency FB" panose="020B0503020202020204" pitchFamily="34" charset="0"/>
              </a:rPr>
              <a:t> </a:t>
            </a:r>
            <a:r>
              <a:rPr lang="es-ES" b="1" dirty="0" err="1">
                <a:latin typeface="Agency FB" panose="020B0503020202020204" pitchFamily="34" charset="0"/>
              </a:rPr>
              <a:t>Menuju</a:t>
            </a:r>
            <a:r>
              <a:rPr lang="es-ES" b="1" dirty="0">
                <a:latin typeface="Agency FB" panose="020B0503020202020204" pitchFamily="34" charset="0"/>
              </a:rPr>
              <a:t> WBK/WBBM, </a:t>
            </a:r>
            <a:r>
              <a:rPr lang="es-ES" b="1" dirty="0" err="1">
                <a:latin typeface="Agency FB" panose="020B0503020202020204" pitchFamily="34" charset="0"/>
              </a:rPr>
              <a:t>yaitu</a:t>
            </a:r>
            <a:r>
              <a:rPr lang="es-ES" b="1" dirty="0">
                <a:latin typeface="Agency FB" panose="020B0503020202020204" pitchFamily="34" charset="0"/>
              </a:rPr>
              <a:t> </a:t>
            </a:r>
            <a:r>
              <a:rPr lang="es-ES" b="1" dirty="0" err="1">
                <a:latin typeface="Agency FB" panose="020B0503020202020204" pitchFamily="34" charset="0"/>
              </a:rPr>
              <a:t>lebih</a:t>
            </a:r>
            <a:r>
              <a:rPr lang="es-ES" b="1" dirty="0">
                <a:latin typeface="Agency FB" panose="020B0503020202020204" pitchFamily="34" charset="0"/>
              </a:rPr>
              <a:t> </a:t>
            </a:r>
            <a:r>
              <a:rPr lang="es-ES" b="1" dirty="0" err="1">
                <a:latin typeface="Agency FB" panose="020B0503020202020204" pitchFamily="34" charset="0"/>
              </a:rPr>
              <a:t>dari</a:t>
            </a:r>
            <a:r>
              <a:rPr lang="es-ES" b="1" dirty="0">
                <a:latin typeface="Agency FB" panose="020B0503020202020204" pitchFamily="34" charset="0"/>
              </a:rPr>
              <a:t> 30% </a:t>
            </a:r>
            <a:r>
              <a:rPr lang="es-ES" b="1" dirty="0" err="1">
                <a:latin typeface="Agency FB" panose="020B0503020202020204" pitchFamily="34" charset="0"/>
              </a:rPr>
              <a:t>maka</a:t>
            </a:r>
            <a:r>
              <a:rPr lang="es-ES" b="1" dirty="0">
                <a:latin typeface="Agency FB" panose="020B0503020202020204" pitchFamily="34" charset="0"/>
              </a:rPr>
              <a:t> </a:t>
            </a:r>
            <a:r>
              <a:rPr lang="es-ES" b="1" dirty="0" err="1">
                <a:latin typeface="Agency FB" panose="020B0503020202020204" pitchFamily="34" charset="0"/>
              </a:rPr>
              <a:t>instansi</a:t>
            </a:r>
            <a:r>
              <a:rPr lang="es-ES" b="1" dirty="0">
                <a:latin typeface="Agency FB" panose="020B0503020202020204" pitchFamily="34" charset="0"/>
              </a:rPr>
              <a:t> </a:t>
            </a:r>
            <a:r>
              <a:rPr lang="es-ES" b="1" dirty="0" err="1">
                <a:latin typeface="Agency FB" panose="020B0503020202020204" pitchFamily="34" charset="0"/>
              </a:rPr>
              <a:t>tersebut</a:t>
            </a:r>
            <a:r>
              <a:rPr lang="es-ES" b="1" dirty="0">
                <a:latin typeface="Agency FB" panose="020B0503020202020204" pitchFamily="34" charset="0"/>
              </a:rPr>
              <a:t> </a:t>
            </a:r>
            <a:r>
              <a:rPr lang="es-ES" b="1" dirty="0" err="1">
                <a:latin typeface="Agency FB" panose="020B0503020202020204" pitchFamily="34" charset="0"/>
              </a:rPr>
              <a:t>tidak</a:t>
            </a:r>
            <a:r>
              <a:rPr lang="es-ES" b="1" dirty="0">
                <a:latin typeface="Agency FB" panose="020B0503020202020204" pitchFamily="34" charset="0"/>
              </a:rPr>
              <a:t> </a:t>
            </a:r>
            <a:r>
              <a:rPr lang="es-ES" b="1" dirty="0" err="1">
                <a:latin typeface="Agency FB" panose="020B0503020202020204" pitchFamily="34" charset="0"/>
              </a:rPr>
              <a:t>perlu</a:t>
            </a:r>
            <a:r>
              <a:rPr lang="es-ES" b="1" dirty="0">
                <a:latin typeface="Agency FB" panose="020B0503020202020204" pitchFamily="34" charset="0"/>
              </a:rPr>
              <a:t> </a:t>
            </a:r>
            <a:r>
              <a:rPr lang="es-ES" b="1" dirty="0" err="1">
                <a:latin typeface="Agency FB" panose="020B0503020202020204" pitchFamily="34" charset="0"/>
              </a:rPr>
              <a:t>mengajukan</a:t>
            </a:r>
            <a:r>
              <a:rPr lang="es-ES" b="1" dirty="0">
                <a:latin typeface="Agency FB" panose="020B0503020202020204" pitchFamily="34" charset="0"/>
              </a:rPr>
              <a:t> </a:t>
            </a:r>
            <a:r>
              <a:rPr lang="es-ES" b="1" dirty="0" err="1">
                <a:latin typeface="Agency FB" panose="020B0503020202020204" pitchFamily="34" charset="0"/>
              </a:rPr>
              <a:t>satkernya</a:t>
            </a:r>
            <a:r>
              <a:rPr lang="es-ES" b="1" dirty="0">
                <a:latin typeface="Agency FB" panose="020B0503020202020204" pitchFamily="34" charset="0"/>
              </a:rPr>
              <a:t> </a:t>
            </a:r>
            <a:r>
              <a:rPr lang="es-ES" b="1" dirty="0" err="1">
                <a:latin typeface="Agency FB" panose="020B0503020202020204" pitchFamily="34" charset="0"/>
              </a:rPr>
              <a:t>lagi</a:t>
            </a:r>
            <a:r>
              <a:rPr lang="es-ES" b="1" dirty="0">
                <a:latin typeface="Agency FB" panose="020B0503020202020204" pitchFamily="34" charset="0"/>
              </a:rPr>
              <a:t> </a:t>
            </a:r>
            <a:r>
              <a:rPr lang="es-ES" b="1" dirty="0" err="1">
                <a:latin typeface="Agency FB" panose="020B0503020202020204" pitchFamily="34" charset="0"/>
              </a:rPr>
              <a:t>untuk</a:t>
            </a:r>
            <a:r>
              <a:rPr lang="es-ES" b="1" dirty="0">
                <a:latin typeface="Agency FB" panose="020B0503020202020204" pitchFamily="34" charset="0"/>
              </a:rPr>
              <a:t> </a:t>
            </a:r>
            <a:r>
              <a:rPr lang="es-ES" b="1" dirty="0" err="1">
                <a:latin typeface="Agency FB" panose="020B0503020202020204" pitchFamily="34" charset="0"/>
              </a:rPr>
              <a:t>diajukan</a:t>
            </a:r>
            <a:r>
              <a:rPr lang="es-ES" b="1" dirty="0">
                <a:latin typeface="Agency FB" panose="020B0503020202020204" pitchFamily="34" charset="0"/>
              </a:rPr>
              <a:t> </a:t>
            </a:r>
            <a:r>
              <a:rPr lang="es-ES" b="1" dirty="0" err="1">
                <a:latin typeface="Agency FB" panose="020B0503020202020204" pitchFamily="34" charset="0"/>
              </a:rPr>
              <a:t>mendapatkan</a:t>
            </a:r>
            <a:r>
              <a:rPr lang="es-ES" b="1" dirty="0">
                <a:latin typeface="Agency FB" panose="020B0503020202020204" pitchFamily="34" charset="0"/>
              </a:rPr>
              <a:t> </a:t>
            </a:r>
            <a:r>
              <a:rPr lang="es-ES" b="1" dirty="0" err="1">
                <a:latin typeface="Agency FB" panose="020B0503020202020204" pitchFamily="34" charset="0"/>
              </a:rPr>
              <a:t>menuju</a:t>
            </a:r>
            <a:r>
              <a:rPr lang="es-ES" b="1" dirty="0">
                <a:latin typeface="Agency FB" panose="020B0503020202020204" pitchFamily="34" charset="0"/>
              </a:rPr>
              <a:t> WBK/WBBM. </a:t>
            </a:r>
          </a:p>
          <a:p>
            <a:pPr marL="179388" indent="-179388" algn="just">
              <a:buFont typeface="Arial" panose="020B0604020202020204" pitchFamily="34" charset="0"/>
              <a:buChar char="•"/>
            </a:pPr>
            <a:r>
              <a:rPr lang="es-ES" b="1" dirty="0" err="1">
                <a:latin typeface="Agency FB" panose="020B0503020202020204" pitchFamily="34" charset="0"/>
              </a:rPr>
              <a:t>Ketentuan</a:t>
            </a:r>
            <a:r>
              <a:rPr lang="es-ES" b="1" dirty="0">
                <a:latin typeface="Agency FB" panose="020B0503020202020204" pitchFamily="34" charset="0"/>
              </a:rPr>
              <a:t> </a:t>
            </a:r>
            <a:r>
              <a:rPr lang="es-ES" b="1" dirty="0" err="1">
                <a:latin typeface="Agency FB" panose="020B0503020202020204" pitchFamily="34" charset="0"/>
              </a:rPr>
              <a:t>mengenai</a:t>
            </a:r>
            <a:r>
              <a:rPr lang="es-ES" b="1" dirty="0">
                <a:latin typeface="Agency FB" panose="020B0503020202020204" pitchFamily="34" charset="0"/>
              </a:rPr>
              <a:t> </a:t>
            </a:r>
            <a:r>
              <a:rPr lang="es-ES" b="1" dirty="0" err="1">
                <a:latin typeface="Agency FB" panose="020B0503020202020204" pitchFamily="34" charset="0"/>
              </a:rPr>
              <a:t>hal</a:t>
            </a:r>
            <a:r>
              <a:rPr lang="es-ES" b="1" dirty="0">
                <a:latin typeface="Agency FB" panose="020B0503020202020204" pitchFamily="34" charset="0"/>
              </a:rPr>
              <a:t> </a:t>
            </a:r>
            <a:r>
              <a:rPr lang="es-ES" b="1" dirty="0" err="1">
                <a:latin typeface="Agency FB" panose="020B0503020202020204" pitchFamily="34" charset="0"/>
              </a:rPr>
              <a:t>ini</a:t>
            </a:r>
            <a:r>
              <a:rPr lang="es-ES" b="1" dirty="0">
                <a:latin typeface="Agency FB" panose="020B0503020202020204" pitchFamily="34" charset="0"/>
              </a:rPr>
              <a:t> </a:t>
            </a:r>
            <a:r>
              <a:rPr lang="es-ES" b="1" dirty="0" err="1">
                <a:latin typeface="Agency FB" panose="020B0503020202020204" pitchFamily="34" charset="0"/>
              </a:rPr>
              <a:t>akan</a:t>
            </a:r>
            <a:r>
              <a:rPr lang="es-ES" b="1" dirty="0">
                <a:latin typeface="Agency FB" panose="020B0503020202020204" pitchFamily="34" charset="0"/>
              </a:rPr>
              <a:t> </a:t>
            </a:r>
            <a:r>
              <a:rPr lang="es-ES" b="1" dirty="0" err="1">
                <a:latin typeface="Agency FB" panose="020B0503020202020204" pitchFamily="34" charset="0"/>
              </a:rPr>
              <a:t>disampaikan</a:t>
            </a:r>
            <a:r>
              <a:rPr lang="es-ES" b="1" dirty="0">
                <a:latin typeface="Agency FB" panose="020B0503020202020204" pitchFamily="34" charset="0"/>
              </a:rPr>
              <a:t> </a:t>
            </a:r>
            <a:r>
              <a:rPr lang="es-ES" b="1" dirty="0" err="1">
                <a:latin typeface="Agency FB" panose="020B0503020202020204" pitchFamily="34" charset="0"/>
              </a:rPr>
              <a:t>oleh</a:t>
            </a:r>
            <a:r>
              <a:rPr lang="es-ES" b="1" dirty="0">
                <a:latin typeface="Agency FB" panose="020B0503020202020204" pitchFamily="34" charset="0"/>
              </a:rPr>
              <a:t> </a:t>
            </a:r>
            <a:r>
              <a:rPr lang="es-ES" b="1" dirty="0" err="1">
                <a:latin typeface="Agency FB" panose="020B0503020202020204" pitchFamily="34" charset="0"/>
              </a:rPr>
              <a:t>Kementerian</a:t>
            </a:r>
            <a:r>
              <a:rPr lang="es-ES" b="1" dirty="0">
                <a:latin typeface="Agency FB" panose="020B0503020202020204" pitchFamily="34" charset="0"/>
              </a:rPr>
              <a:t> </a:t>
            </a:r>
            <a:r>
              <a:rPr lang="es-ES" b="1" dirty="0" err="1">
                <a:latin typeface="Agency FB" panose="020B0503020202020204" pitchFamily="34" charset="0"/>
              </a:rPr>
              <a:t>Pendayagunaan</a:t>
            </a:r>
            <a:r>
              <a:rPr lang="es-ES" b="1" dirty="0">
                <a:latin typeface="Agency FB" panose="020B0503020202020204" pitchFamily="34" charset="0"/>
              </a:rPr>
              <a:t> </a:t>
            </a:r>
            <a:r>
              <a:rPr lang="es-ES" b="1" dirty="0" err="1">
                <a:latin typeface="Agency FB" panose="020B0503020202020204" pitchFamily="34" charset="0"/>
              </a:rPr>
              <a:t>Aparatur</a:t>
            </a:r>
            <a:r>
              <a:rPr lang="es-ES" b="1" dirty="0">
                <a:latin typeface="Agency FB" panose="020B0503020202020204" pitchFamily="34" charset="0"/>
              </a:rPr>
              <a:t> Negara dan </a:t>
            </a:r>
            <a:r>
              <a:rPr lang="es-ES" b="1" dirty="0" err="1">
                <a:latin typeface="Agency FB" panose="020B0503020202020204" pitchFamily="34" charset="0"/>
              </a:rPr>
              <a:t>Reformasi</a:t>
            </a:r>
            <a:r>
              <a:rPr lang="es-ES" b="1" dirty="0">
                <a:latin typeface="Agency FB" panose="020B0503020202020204" pitchFamily="34" charset="0"/>
              </a:rPr>
              <a:t> </a:t>
            </a:r>
            <a:r>
              <a:rPr lang="es-ES" b="1" dirty="0" err="1">
                <a:latin typeface="Agency FB" panose="020B0503020202020204" pitchFamily="34" charset="0"/>
              </a:rPr>
              <a:t>Birokrasi</a:t>
            </a:r>
            <a:r>
              <a:rPr lang="es-ES" b="1" dirty="0">
                <a:latin typeface="Agency FB" panose="020B0503020202020204" pitchFamily="34" charset="0"/>
              </a:rPr>
              <a:t> </a:t>
            </a:r>
            <a:r>
              <a:rPr lang="es-ES" b="1" dirty="0" err="1">
                <a:latin typeface="Agency FB" panose="020B0503020202020204" pitchFamily="34" charset="0"/>
              </a:rPr>
              <a:t>kepada</a:t>
            </a:r>
            <a:r>
              <a:rPr lang="es-ES" b="1" dirty="0">
                <a:latin typeface="Agency FB" panose="020B0503020202020204" pitchFamily="34" charset="0"/>
              </a:rPr>
              <a:t> </a:t>
            </a:r>
            <a:r>
              <a:rPr lang="es-ES" b="1" dirty="0" err="1">
                <a:latin typeface="Agency FB" panose="020B0503020202020204" pitchFamily="34" charset="0"/>
              </a:rPr>
              <a:t>instansi</a:t>
            </a:r>
            <a:r>
              <a:rPr lang="es-ES" b="1" dirty="0">
                <a:latin typeface="Agency FB" panose="020B0503020202020204" pitchFamily="34" charset="0"/>
              </a:rPr>
              <a:t> yang </a:t>
            </a:r>
            <a:r>
              <a:rPr lang="es-ES" b="1" dirty="0" err="1">
                <a:latin typeface="Agency FB" panose="020B0503020202020204" pitchFamily="34" charset="0"/>
              </a:rPr>
              <a:t>telah</a:t>
            </a:r>
            <a:r>
              <a:rPr lang="es-ES" b="1" dirty="0">
                <a:latin typeface="Agency FB" panose="020B0503020202020204" pitchFamily="34" charset="0"/>
              </a:rPr>
              <a:t> </a:t>
            </a:r>
            <a:r>
              <a:rPr lang="es-ES" b="1" dirty="0" err="1">
                <a:latin typeface="Agency FB" panose="020B0503020202020204" pitchFamily="34" charset="0"/>
              </a:rPr>
              <a:t>memenuhi</a:t>
            </a:r>
            <a:r>
              <a:rPr lang="es-ES" b="1" dirty="0">
                <a:latin typeface="Agency FB" panose="020B0503020202020204" pitchFamily="34" charset="0"/>
              </a:rPr>
              <a:t> </a:t>
            </a:r>
            <a:r>
              <a:rPr lang="es-ES" b="1" dirty="0" err="1">
                <a:latin typeface="Agency FB" panose="020B0503020202020204" pitchFamily="34" charset="0"/>
              </a:rPr>
              <a:t>kriteria</a:t>
            </a:r>
            <a:r>
              <a:rPr lang="es-ES" b="1" dirty="0">
                <a:latin typeface="Agency FB" panose="020B0503020202020204" pitchFamily="34" charset="0"/>
              </a:rPr>
              <a:t> </a:t>
            </a:r>
            <a:r>
              <a:rPr lang="es-ES" b="1" dirty="0" err="1">
                <a:latin typeface="Agency FB" panose="020B0503020202020204" pitchFamily="34" charset="0"/>
              </a:rPr>
              <a:t>tersebut</a:t>
            </a:r>
            <a:r>
              <a:rPr lang="es-ES" b="1" dirty="0">
                <a:latin typeface="Agency FB" panose="020B0503020202020204" pitchFamily="34" charset="0"/>
              </a:rPr>
              <a:t>. </a:t>
            </a:r>
          </a:p>
          <a:p>
            <a:pPr marL="179388" indent="-179388" algn="just">
              <a:buFont typeface="Arial" panose="020B0604020202020204" pitchFamily="34" charset="0"/>
              <a:buChar char="•"/>
            </a:pPr>
            <a:r>
              <a:rPr lang="es-ES" b="1" dirty="0" err="1">
                <a:latin typeface="Agency FB" panose="020B0503020202020204" pitchFamily="34" charset="0"/>
              </a:rPr>
              <a:t>Selanjutnya</a:t>
            </a:r>
            <a:r>
              <a:rPr lang="es-ES" b="1" dirty="0">
                <a:latin typeface="Agency FB" panose="020B0503020202020204" pitchFamily="34" charset="0"/>
              </a:rPr>
              <a:t> TPI </a:t>
            </a:r>
            <a:r>
              <a:rPr lang="es-ES" b="1" dirty="0" err="1">
                <a:latin typeface="Agency FB" panose="020B0503020202020204" pitchFamily="34" charset="0"/>
              </a:rPr>
              <a:t>instansi</a:t>
            </a:r>
            <a:r>
              <a:rPr lang="es-ES" b="1" dirty="0">
                <a:latin typeface="Agency FB" panose="020B0503020202020204" pitchFamily="34" charset="0"/>
              </a:rPr>
              <a:t> </a:t>
            </a:r>
            <a:r>
              <a:rPr lang="es-ES" b="1" dirty="0" err="1">
                <a:latin typeface="Agency FB" panose="020B0503020202020204" pitchFamily="34" charset="0"/>
              </a:rPr>
              <a:t>pemerintah</a:t>
            </a:r>
            <a:r>
              <a:rPr lang="es-ES" b="1" dirty="0">
                <a:latin typeface="Agency FB" panose="020B0503020202020204" pitchFamily="34" charset="0"/>
              </a:rPr>
              <a:t> yang </a:t>
            </a:r>
            <a:r>
              <a:rPr lang="es-ES" b="1" dirty="0" err="1">
                <a:latin typeface="Agency FB" panose="020B0503020202020204" pitchFamily="34" charset="0"/>
              </a:rPr>
              <a:t>lebih</a:t>
            </a:r>
            <a:r>
              <a:rPr lang="es-ES" b="1" dirty="0">
                <a:latin typeface="Agency FB" panose="020B0503020202020204" pitchFamily="34" charset="0"/>
              </a:rPr>
              <a:t> </a:t>
            </a:r>
            <a:r>
              <a:rPr lang="es-ES" b="1" dirty="0" err="1">
                <a:latin typeface="Agency FB" panose="020B0503020202020204" pitchFamily="34" charset="0"/>
              </a:rPr>
              <a:t>dari</a:t>
            </a:r>
            <a:r>
              <a:rPr lang="es-ES" b="1" dirty="0">
                <a:latin typeface="Agency FB" panose="020B0503020202020204" pitchFamily="34" charset="0"/>
              </a:rPr>
              <a:t> 30% </a:t>
            </a:r>
            <a:r>
              <a:rPr lang="es-ES" b="1" dirty="0" err="1">
                <a:latin typeface="Agency FB" panose="020B0503020202020204" pitchFamily="34" charset="0"/>
              </a:rPr>
              <a:t>satkernya</a:t>
            </a:r>
            <a:r>
              <a:rPr lang="es-ES" b="1" dirty="0">
                <a:latin typeface="Agency FB" panose="020B0503020202020204" pitchFamily="34" charset="0"/>
              </a:rPr>
              <a:t> </a:t>
            </a:r>
            <a:r>
              <a:rPr lang="es-ES" b="1" dirty="0" err="1">
                <a:latin typeface="Agency FB" panose="020B0503020202020204" pitchFamily="34" charset="0"/>
              </a:rPr>
              <a:t>telah</a:t>
            </a:r>
            <a:r>
              <a:rPr lang="es-ES" b="1" dirty="0">
                <a:latin typeface="Agency FB" panose="020B0503020202020204" pitchFamily="34" charset="0"/>
              </a:rPr>
              <a:t> </a:t>
            </a:r>
            <a:r>
              <a:rPr lang="es-ES" b="1" dirty="0" err="1">
                <a:latin typeface="Agency FB" panose="020B0503020202020204" pitchFamily="34" charset="0"/>
              </a:rPr>
              <a:t>mendapat</a:t>
            </a:r>
            <a:r>
              <a:rPr lang="es-ES" b="1" dirty="0">
                <a:latin typeface="Agency FB" panose="020B0503020202020204" pitchFamily="34" charset="0"/>
              </a:rPr>
              <a:t> </a:t>
            </a:r>
            <a:r>
              <a:rPr lang="es-ES" b="1" dirty="0" err="1">
                <a:latin typeface="Agency FB" panose="020B0503020202020204" pitchFamily="34" charset="0"/>
              </a:rPr>
              <a:t>predikat</a:t>
            </a:r>
            <a:r>
              <a:rPr lang="es-ES" b="1" dirty="0">
                <a:latin typeface="Agency FB" panose="020B0503020202020204" pitchFamily="34" charset="0"/>
              </a:rPr>
              <a:t> </a:t>
            </a:r>
            <a:r>
              <a:rPr lang="es-ES" b="1" dirty="0" err="1">
                <a:latin typeface="Agency FB" panose="020B0503020202020204" pitchFamily="34" charset="0"/>
              </a:rPr>
              <a:t>menuju</a:t>
            </a:r>
            <a:r>
              <a:rPr lang="es-ES" b="1" dirty="0">
                <a:latin typeface="Agency FB" panose="020B0503020202020204" pitchFamily="34" charset="0"/>
              </a:rPr>
              <a:t> WBK/WBBM </a:t>
            </a:r>
            <a:r>
              <a:rPr lang="es-ES" b="1" dirty="0" err="1">
                <a:latin typeface="Agency FB" panose="020B0503020202020204" pitchFamily="34" charset="0"/>
              </a:rPr>
              <a:t>diharapkan</a:t>
            </a:r>
            <a:r>
              <a:rPr lang="es-ES" b="1" dirty="0">
                <a:latin typeface="Agency FB" panose="020B0503020202020204" pitchFamily="34" charset="0"/>
              </a:rPr>
              <a:t> </a:t>
            </a:r>
            <a:r>
              <a:rPr lang="es-ES" b="1" dirty="0" err="1">
                <a:latin typeface="Agency FB" panose="020B0503020202020204" pitchFamily="34" charset="0"/>
              </a:rPr>
              <a:t>dapat</a:t>
            </a:r>
            <a:r>
              <a:rPr lang="es-ES" b="1" dirty="0">
                <a:latin typeface="Agency FB" panose="020B0503020202020204" pitchFamily="34" charset="0"/>
              </a:rPr>
              <a:t> </a:t>
            </a:r>
            <a:r>
              <a:rPr lang="es-ES" b="1" dirty="0" err="1">
                <a:latin typeface="Agency FB" panose="020B0503020202020204" pitchFamily="34" charset="0"/>
              </a:rPr>
              <a:t>mendorong</a:t>
            </a:r>
            <a:r>
              <a:rPr lang="es-ES" b="1" dirty="0">
                <a:latin typeface="Agency FB" panose="020B0503020202020204" pitchFamily="34" charset="0"/>
              </a:rPr>
              <a:t> TPI pada </a:t>
            </a:r>
            <a:r>
              <a:rPr lang="es-ES" b="1" dirty="0" err="1">
                <a:latin typeface="Agency FB" panose="020B0503020202020204" pitchFamily="34" charset="0"/>
              </a:rPr>
              <a:t>instansi</a:t>
            </a:r>
            <a:r>
              <a:rPr lang="es-ES" b="1" dirty="0">
                <a:latin typeface="Agency FB" panose="020B0503020202020204" pitchFamily="34" charset="0"/>
              </a:rPr>
              <a:t> </a:t>
            </a:r>
            <a:r>
              <a:rPr lang="es-ES" b="1" dirty="0" err="1">
                <a:latin typeface="Agency FB" panose="020B0503020202020204" pitchFamily="34" charset="0"/>
              </a:rPr>
              <a:t>pemerintah</a:t>
            </a:r>
            <a:r>
              <a:rPr lang="es-ES" b="1" dirty="0">
                <a:latin typeface="Agency FB" panose="020B0503020202020204" pitchFamily="34" charset="0"/>
              </a:rPr>
              <a:t> </a:t>
            </a:r>
            <a:r>
              <a:rPr lang="es-ES" b="1" dirty="0" err="1">
                <a:latin typeface="Agency FB" panose="020B0503020202020204" pitchFamily="34" charset="0"/>
              </a:rPr>
              <a:t>lain</a:t>
            </a:r>
            <a:r>
              <a:rPr lang="es-ES" b="1" dirty="0">
                <a:latin typeface="Agency FB" panose="020B0503020202020204" pitchFamily="34" charset="0"/>
              </a:rPr>
              <a:t> </a:t>
            </a:r>
            <a:r>
              <a:rPr lang="es-ES" b="1" dirty="0" err="1">
                <a:latin typeface="Agency FB" panose="020B0503020202020204" pitchFamily="34" charset="0"/>
              </a:rPr>
              <a:t>dalam</a:t>
            </a:r>
            <a:r>
              <a:rPr lang="es-ES" b="1" dirty="0">
                <a:latin typeface="Agency FB" panose="020B0503020202020204" pitchFamily="34" charset="0"/>
              </a:rPr>
              <a:t> </a:t>
            </a:r>
            <a:r>
              <a:rPr lang="es-ES" b="1" dirty="0" err="1">
                <a:latin typeface="Agency FB" panose="020B0503020202020204" pitchFamily="34" charset="0"/>
              </a:rPr>
              <a:t>peningkatan</a:t>
            </a:r>
            <a:r>
              <a:rPr lang="es-ES" b="1" dirty="0">
                <a:latin typeface="Agency FB" panose="020B0503020202020204" pitchFamily="34" charset="0"/>
              </a:rPr>
              <a:t> </a:t>
            </a:r>
            <a:r>
              <a:rPr lang="es-ES" b="1" dirty="0" err="1">
                <a:latin typeface="Agency FB" panose="020B0503020202020204" pitchFamily="34" charset="0"/>
              </a:rPr>
              <a:t>kualitas</a:t>
            </a:r>
            <a:r>
              <a:rPr lang="es-ES" b="1" dirty="0">
                <a:latin typeface="Agency FB" panose="020B0503020202020204" pitchFamily="34" charset="0"/>
              </a:rPr>
              <a:t> </a:t>
            </a:r>
            <a:r>
              <a:rPr lang="es-ES" b="1" dirty="0" err="1">
                <a:latin typeface="Agency FB" panose="020B0503020202020204" pitchFamily="34" charset="0"/>
              </a:rPr>
              <a:t>pembangunan</a:t>
            </a:r>
            <a:r>
              <a:rPr lang="es-ES" b="1" dirty="0">
                <a:latin typeface="Agency FB" panose="020B0503020202020204" pitchFamily="34" charset="0"/>
              </a:rPr>
              <a:t> ZI.</a:t>
            </a:r>
          </a:p>
        </p:txBody>
      </p:sp>
    </p:spTree>
    <p:extLst>
      <p:ext uri="{BB962C8B-B14F-4D97-AF65-F5344CB8AC3E}">
        <p14:creationId xmlns:p14="http://schemas.microsoft.com/office/powerpoint/2010/main" val="1691479252"/>
      </p:ext>
    </p:extLst>
  </p:cSld>
  <p:clrMapOvr>
    <a:masterClrMapping/>
  </p:clrMapOvr>
  <p:transition spd="slow">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EF09ED7D-CDC4-4AA4-A702-DBF8FF1C3743}"/>
              </a:ext>
            </a:extLst>
          </p:cNvPr>
          <p:cNvSpPr/>
          <p:nvPr/>
        </p:nvSpPr>
        <p:spPr>
          <a:xfrm>
            <a:off x="178307" y="0"/>
            <a:ext cx="599440" cy="1600200"/>
          </a:xfrm>
          <a:custGeom>
            <a:avLst/>
            <a:gdLst/>
            <a:ahLst/>
            <a:cxnLst/>
            <a:rect l="l" t="t" r="r" b="b"/>
            <a:pathLst>
              <a:path w="599440" h="902335">
                <a:moveTo>
                  <a:pt x="598932" y="0"/>
                </a:moveTo>
                <a:lnTo>
                  <a:pt x="0" y="0"/>
                </a:lnTo>
                <a:lnTo>
                  <a:pt x="0" y="902208"/>
                </a:lnTo>
                <a:lnTo>
                  <a:pt x="598932" y="902208"/>
                </a:lnTo>
                <a:lnTo>
                  <a:pt x="598932" y="0"/>
                </a:lnTo>
                <a:close/>
              </a:path>
            </a:pathLst>
          </a:custGeom>
          <a:solidFill>
            <a:schemeClr val="accent1"/>
          </a:solidFill>
          <a:scene3d>
            <a:camera prst="orthographicFront"/>
            <a:lightRig rig="threePt" dir="t"/>
          </a:scene3d>
          <a:sp3d>
            <a:bevelT/>
          </a:sp3d>
        </p:spPr>
        <p:txBody>
          <a:bodyPr wrap="square" lIns="0" tIns="0" rIns="0" bIns="0" rtlCol="0"/>
          <a:lstStyle/>
          <a:p>
            <a:pPr defTabSz="457200"/>
            <a:endParaRPr dirty="0">
              <a:solidFill>
                <a:prstClr val="black"/>
              </a:solidFill>
            </a:endParaRPr>
          </a:p>
        </p:txBody>
      </p:sp>
      <p:sp>
        <p:nvSpPr>
          <p:cNvPr id="9" name="object 2">
            <a:extLst>
              <a:ext uri="{FF2B5EF4-FFF2-40B4-BE49-F238E27FC236}">
                <a16:creationId xmlns:a16="http://schemas.microsoft.com/office/drawing/2014/main" id="{A795A2F1-0D2C-4446-9DCB-6F7623CDC993}"/>
              </a:ext>
            </a:extLst>
          </p:cNvPr>
          <p:cNvSpPr txBox="1">
            <a:spLocks/>
          </p:cNvSpPr>
          <p:nvPr/>
        </p:nvSpPr>
        <p:spPr>
          <a:xfrm>
            <a:off x="922041" y="337128"/>
            <a:ext cx="5319734" cy="136704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dirty="0" err="1">
                <a:solidFill>
                  <a:srgbClr val="000000"/>
                </a:solidFill>
                <a:latin typeface="Bernard MT Condensed" panose="02050806060905020404" pitchFamily="18" charset="0"/>
              </a:rPr>
              <a:t>Metode</a:t>
            </a:r>
            <a:r>
              <a:rPr lang="en-ID" dirty="0">
                <a:solidFill>
                  <a:srgbClr val="000000"/>
                </a:solidFill>
                <a:latin typeface="Bernard MT Condensed" panose="02050806060905020404" pitchFamily="18" charset="0"/>
              </a:rPr>
              <a:t> </a:t>
            </a:r>
            <a:r>
              <a:rPr lang="en-ID" dirty="0" err="1">
                <a:solidFill>
                  <a:srgbClr val="000000"/>
                </a:solidFill>
                <a:latin typeface="Bernard MT Condensed" panose="02050806060905020404" pitchFamily="18" charset="0"/>
              </a:rPr>
              <a:t>Pengusulan</a:t>
            </a:r>
            <a:r>
              <a:rPr lang="en-ID" dirty="0">
                <a:solidFill>
                  <a:srgbClr val="000000"/>
                </a:solidFill>
                <a:latin typeface="Bernard MT Condensed" panose="02050806060905020404" pitchFamily="18" charset="0"/>
              </a:rPr>
              <a:t> </a:t>
            </a:r>
            <a:r>
              <a:rPr lang="en-ID" dirty="0" err="1">
                <a:solidFill>
                  <a:srgbClr val="000000"/>
                </a:solidFill>
                <a:latin typeface="Bernard MT Condensed" panose="02050806060905020404" pitchFamily="18" charset="0"/>
              </a:rPr>
              <a:t>ke</a:t>
            </a:r>
            <a:r>
              <a:rPr lang="en-ID" dirty="0">
                <a:solidFill>
                  <a:srgbClr val="000000"/>
                </a:solidFill>
                <a:latin typeface="Bernard MT Condensed" panose="02050806060905020404" pitchFamily="18" charset="0"/>
              </a:rPr>
              <a:t> TPN</a:t>
            </a:r>
          </a:p>
        </p:txBody>
      </p:sp>
      <p:sp>
        <p:nvSpPr>
          <p:cNvPr id="10" name="Rectangle 9">
            <a:extLst>
              <a:ext uri="{FF2B5EF4-FFF2-40B4-BE49-F238E27FC236}">
                <a16:creationId xmlns:a16="http://schemas.microsoft.com/office/drawing/2014/main" id="{81B2FB90-14F0-4F77-81D1-E3083140BE4F}"/>
              </a:ext>
            </a:extLst>
          </p:cNvPr>
          <p:cNvSpPr/>
          <p:nvPr/>
        </p:nvSpPr>
        <p:spPr>
          <a:xfrm>
            <a:off x="178307" y="1807413"/>
            <a:ext cx="11461440" cy="3726832"/>
          </a:xfrm>
          <a:prstGeom prst="rect">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buFont typeface="Arial" panose="020B0604020202020204" pitchFamily="34" charset="0"/>
              <a:buChar char="•"/>
            </a:pPr>
            <a:r>
              <a:rPr lang="es-ES" sz="2400" b="1" dirty="0">
                <a:latin typeface="Agency FB" panose="020B0503020202020204" pitchFamily="34" charset="0"/>
              </a:rPr>
              <a:t>Surat </a:t>
            </a:r>
            <a:r>
              <a:rPr lang="es-ES" sz="2400" b="1" dirty="0" err="1">
                <a:latin typeface="Agency FB" panose="020B0503020202020204" pitchFamily="34" charset="0"/>
              </a:rPr>
              <a:t>pengajuan</a:t>
            </a:r>
            <a:r>
              <a:rPr lang="es-ES" sz="2400" b="1" dirty="0">
                <a:latin typeface="Agency FB" panose="020B0503020202020204" pitchFamily="34" charset="0"/>
              </a:rPr>
              <a:t> </a:t>
            </a:r>
            <a:r>
              <a:rPr lang="es-ES" sz="2400" b="1" dirty="0" err="1">
                <a:latin typeface="Agency FB" panose="020B0503020202020204" pitchFamily="34" charset="0"/>
              </a:rPr>
              <a:t>evaluasi</a:t>
            </a:r>
            <a:r>
              <a:rPr lang="es-ES" sz="2400" b="1" dirty="0">
                <a:latin typeface="Agency FB" panose="020B0503020202020204" pitchFamily="34" charset="0"/>
              </a:rPr>
              <a:t> </a:t>
            </a:r>
            <a:r>
              <a:rPr lang="es-ES" sz="2400" b="1" dirty="0" err="1">
                <a:latin typeface="Agency FB" panose="020B0503020202020204" pitchFamily="34" charset="0"/>
              </a:rPr>
              <a:t>dari</a:t>
            </a:r>
            <a:r>
              <a:rPr lang="es-ES" sz="2400" b="1" dirty="0">
                <a:latin typeface="Agency FB" panose="020B0503020202020204" pitchFamily="34" charset="0"/>
              </a:rPr>
              <a:t> </a:t>
            </a:r>
            <a:r>
              <a:rPr lang="es-ES" sz="2400" b="1" dirty="0" err="1">
                <a:latin typeface="Agency FB" panose="020B0503020202020204" pitchFamily="34" charset="0"/>
              </a:rPr>
              <a:t>pimpinan</a:t>
            </a:r>
            <a:r>
              <a:rPr lang="es-ES" sz="2400" b="1" dirty="0">
                <a:latin typeface="Agency FB" panose="020B0503020202020204" pitchFamily="34" charset="0"/>
              </a:rPr>
              <a:t> </a:t>
            </a:r>
            <a:r>
              <a:rPr lang="es-ES" sz="2400" b="1" dirty="0" err="1">
                <a:latin typeface="Agency FB" panose="020B0503020202020204" pitchFamily="34" charset="0"/>
              </a:rPr>
              <a:t>instansi</a:t>
            </a:r>
            <a:r>
              <a:rPr lang="es-ES" sz="2400" b="1" dirty="0">
                <a:latin typeface="Agency FB" panose="020B0503020202020204" pitchFamily="34" charset="0"/>
              </a:rPr>
              <a:t> </a:t>
            </a:r>
            <a:r>
              <a:rPr lang="es-ES" sz="2400" b="1" dirty="0" err="1">
                <a:latin typeface="Agency FB" panose="020B0503020202020204" pitchFamily="34" charset="0"/>
              </a:rPr>
              <a:t>kepada</a:t>
            </a:r>
            <a:r>
              <a:rPr lang="es-ES" sz="2400" b="1" dirty="0">
                <a:latin typeface="Agency FB" panose="020B0503020202020204" pitchFamily="34" charset="0"/>
              </a:rPr>
              <a:t> TPN</a:t>
            </a:r>
          </a:p>
          <a:p>
            <a:pPr marL="179388" indent="-179388" algn="just">
              <a:buFont typeface="Arial" panose="020B0604020202020204" pitchFamily="34" charset="0"/>
              <a:buChar char="•"/>
            </a:pPr>
            <a:r>
              <a:rPr lang="es-ES" sz="2400" b="1" dirty="0">
                <a:latin typeface="Agency FB" panose="020B0503020202020204" pitchFamily="34" charset="0"/>
              </a:rPr>
              <a:t>Pada </a:t>
            </a:r>
            <a:r>
              <a:rPr lang="es-ES" sz="2400" b="1" dirty="0" err="1">
                <a:latin typeface="Agency FB" panose="020B0503020202020204" pitchFamily="34" charset="0"/>
              </a:rPr>
              <a:t>saat</a:t>
            </a:r>
            <a:r>
              <a:rPr lang="es-ES" sz="2400" b="1" dirty="0">
                <a:latin typeface="Agency FB" panose="020B0503020202020204" pitchFamily="34" charset="0"/>
              </a:rPr>
              <a:t> </a:t>
            </a:r>
            <a:r>
              <a:rPr lang="es-ES" sz="2400" b="1" dirty="0" err="1">
                <a:latin typeface="Agency FB" panose="020B0503020202020204" pitchFamily="34" charset="0"/>
              </a:rPr>
              <a:t>pengajuan</a:t>
            </a:r>
            <a:r>
              <a:rPr lang="es-ES" sz="2400" b="1" dirty="0">
                <a:latin typeface="Agency FB" panose="020B0503020202020204" pitchFamily="34" charset="0"/>
              </a:rPr>
              <a:t>, </a:t>
            </a:r>
            <a:r>
              <a:rPr lang="es-ES" sz="2400" b="1" u="sng" dirty="0" err="1">
                <a:latin typeface="Agency FB" panose="020B0503020202020204" pitchFamily="34" charset="0"/>
              </a:rPr>
              <a:t>wajib</a:t>
            </a:r>
            <a:r>
              <a:rPr lang="es-ES" sz="2400" b="1" u="sng" dirty="0">
                <a:latin typeface="Agency FB" panose="020B0503020202020204" pitchFamily="34" charset="0"/>
              </a:rPr>
              <a:t> </a:t>
            </a:r>
            <a:r>
              <a:rPr lang="es-ES" sz="2400" b="1" u="sng" dirty="0" err="1">
                <a:latin typeface="Agency FB" panose="020B0503020202020204" pitchFamily="34" charset="0"/>
              </a:rPr>
              <a:t>dilengkapi</a:t>
            </a:r>
            <a:r>
              <a:rPr lang="es-ES" sz="2400" b="1" u="sng" dirty="0">
                <a:latin typeface="Agency FB" panose="020B0503020202020204" pitchFamily="34" charset="0"/>
              </a:rPr>
              <a:t> </a:t>
            </a:r>
            <a:r>
              <a:rPr lang="es-ES" sz="2400" b="1" u="sng" dirty="0" err="1">
                <a:latin typeface="Agency FB" panose="020B0503020202020204" pitchFamily="34" charset="0"/>
              </a:rPr>
              <a:t>dengan</a:t>
            </a:r>
            <a:r>
              <a:rPr lang="es-ES" sz="2400" b="1" u="sng" dirty="0">
                <a:latin typeface="Agency FB" panose="020B0503020202020204" pitchFamily="34" charset="0"/>
              </a:rPr>
              <a:t> </a:t>
            </a:r>
            <a:r>
              <a:rPr lang="es-ES" sz="2400" b="1" u="sng" dirty="0" err="1">
                <a:latin typeface="Agency FB" panose="020B0503020202020204" pitchFamily="34" charset="0"/>
              </a:rPr>
              <a:t>surat</a:t>
            </a:r>
            <a:r>
              <a:rPr lang="es-ES" sz="2400" b="1" u="sng" dirty="0">
                <a:latin typeface="Agency FB" panose="020B0503020202020204" pitchFamily="34" charset="0"/>
              </a:rPr>
              <a:t> </a:t>
            </a:r>
            <a:r>
              <a:rPr lang="es-ES" sz="2400" b="1" u="sng" dirty="0" err="1">
                <a:latin typeface="Agency FB" panose="020B0503020202020204" pitchFamily="34" charset="0"/>
              </a:rPr>
              <a:t>pernyataan</a:t>
            </a:r>
            <a:r>
              <a:rPr lang="es-ES" sz="2400" b="1" dirty="0">
                <a:latin typeface="Agency FB" panose="020B0503020202020204" pitchFamily="34" charset="0"/>
              </a:rPr>
              <a:t> </a:t>
            </a:r>
            <a:r>
              <a:rPr lang="es-ES" sz="2400" b="1" dirty="0" err="1">
                <a:latin typeface="Agency FB" panose="020B0503020202020204" pitchFamily="34" charset="0"/>
              </a:rPr>
              <a:t>dari</a:t>
            </a:r>
            <a:r>
              <a:rPr lang="es-ES" sz="2400" b="1" dirty="0">
                <a:latin typeface="Agency FB" panose="020B0503020202020204" pitchFamily="34" charset="0"/>
              </a:rPr>
              <a:t> </a:t>
            </a:r>
            <a:r>
              <a:rPr lang="es-ES" sz="2400" b="1" dirty="0" err="1">
                <a:latin typeface="Agency FB" panose="020B0503020202020204" pitchFamily="34" charset="0"/>
              </a:rPr>
              <a:t>kepala</a:t>
            </a:r>
            <a:r>
              <a:rPr lang="es-ES" sz="2400" b="1" dirty="0">
                <a:latin typeface="Agency FB" panose="020B0503020202020204" pitchFamily="34" charset="0"/>
              </a:rPr>
              <a:t> </a:t>
            </a:r>
            <a:r>
              <a:rPr lang="es-ES" sz="2400" b="1" dirty="0" err="1">
                <a:latin typeface="Agency FB" panose="020B0503020202020204" pitchFamily="34" charset="0"/>
              </a:rPr>
              <a:t>unit</a:t>
            </a:r>
            <a:r>
              <a:rPr lang="es-ES" sz="2400" b="1" dirty="0">
                <a:latin typeface="Agency FB" panose="020B0503020202020204" pitchFamily="34" charset="0"/>
              </a:rPr>
              <a:t>/</a:t>
            </a:r>
            <a:r>
              <a:rPr lang="es-ES" sz="2400" b="1" dirty="0" err="1">
                <a:latin typeface="Agency FB" panose="020B0503020202020204" pitchFamily="34" charset="0"/>
              </a:rPr>
              <a:t>satuan</a:t>
            </a:r>
            <a:r>
              <a:rPr lang="es-ES" sz="2400" b="1" dirty="0">
                <a:latin typeface="Agency FB" panose="020B0503020202020204" pitchFamily="34" charset="0"/>
              </a:rPr>
              <a:t> </a:t>
            </a:r>
            <a:r>
              <a:rPr lang="es-ES" sz="2400" b="1" dirty="0" err="1">
                <a:latin typeface="Agency FB" panose="020B0503020202020204" pitchFamily="34" charset="0"/>
              </a:rPr>
              <a:t>kerja</a:t>
            </a:r>
            <a:r>
              <a:rPr lang="es-ES" sz="2400" b="1" dirty="0">
                <a:latin typeface="Agency FB" panose="020B0503020202020204" pitchFamily="34" charset="0"/>
              </a:rPr>
              <a:t> yang </a:t>
            </a:r>
            <a:r>
              <a:rPr lang="es-ES" sz="2400" b="1" dirty="0" err="1">
                <a:latin typeface="Agency FB" panose="020B0503020202020204" pitchFamily="34" charset="0"/>
              </a:rPr>
              <a:t>diajukan</a:t>
            </a:r>
            <a:r>
              <a:rPr lang="es-ES" sz="2400" b="1" dirty="0">
                <a:latin typeface="Agency FB" panose="020B0503020202020204" pitchFamily="34" charset="0"/>
              </a:rPr>
              <a:t> </a:t>
            </a:r>
            <a:r>
              <a:rPr lang="es-ES" sz="2400" b="1" dirty="0" err="1">
                <a:latin typeface="Agency FB" panose="020B0503020202020204" pitchFamily="34" charset="0"/>
              </a:rPr>
              <a:t>mendapat</a:t>
            </a:r>
            <a:r>
              <a:rPr lang="es-ES" sz="2400" b="1" dirty="0">
                <a:latin typeface="Agency FB" panose="020B0503020202020204" pitchFamily="34" charset="0"/>
              </a:rPr>
              <a:t> </a:t>
            </a:r>
            <a:r>
              <a:rPr lang="es-ES" sz="2400" b="1" dirty="0" err="1">
                <a:latin typeface="Agency FB" panose="020B0503020202020204" pitchFamily="34" charset="0"/>
              </a:rPr>
              <a:t>predikat</a:t>
            </a:r>
            <a:r>
              <a:rPr lang="es-ES" sz="2400" b="1" dirty="0">
                <a:latin typeface="Agency FB" panose="020B0503020202020204" pitchFamily="34" charset="0"/>
              </a:rPr>
              <a:t> </a:t>
            </a:r>
            <a:r>
              <a:rPr lang="es-ES" sz="2400" b="1" dirty="0" err="1">
                <a:latin typeface="Agency FB" panose="020B0503020202020204" pitchFamily="34" charset="0"/>
              </a:rPr>
              <a:t>menuju</a:t>
            </a:r>
            <a:r>
              <a:rPr lang="es-ES" sz="2400" b="1" dirty="0">
                <a:latin typeface="Agency FB" panose="020B0503020202020204" pitchFamily="34" charset="0"/>
              </a:rPr>
              <a:t> WBK/WBBM </a:t>
            </a:r>
            <a:r>
              <a:rPr lang="es-ES" sz="2400" b="1" dirty="0" err="1">
                <a:latin typeface="Agency FB" panose="020B0503020202020204" pitchFamily="34" charset="0"/>
              </a:rPr>
              <a:t>bahwa</a:t>
            </a:r>
            <a:r>
              <a:rPr lang="es-ES" sz="2400" b="1" dirty="0">
                <a:latin typeface="Agency FB" panose="020B0503020202020204" pitchFamily="34" charset="0"/>
              </a:rPr>
              <a:t> </a:t>
            </a:r>
            <a:r>
              <a:rPr lang="es-ES" sz="2400" b="1" dirty="0" err="1">
                <a:latin typeface="Agency FB" panose="020B0503020202020204" pitchFamily="34" charset="0"/>
              </a:rPr>
              <a:t>semua</a:t>
            </a:r>
            <a:r>
              <a:rPr lang="es-ES" sz="2400" b="1" dirty="0">
                <a:latin typeface="Agency FB" panose="020B0503020202020204" pitchFamily="34" charset="0"/>
              </a:rPr>
              <a:t> data dan </a:t>
            </a:r>
            <a:r>
              <a:rPr lang="es-ES" sz="2400" b="1" dirty="0" err="1">
                <a:latin typeface="Agency FB" panose="020B0503020202020204" pitchFamily="34" charset="0"/>
              </a:rPr>
              <a:t>informasi</a:t>
            </a:r>
            <a:r>
              <a:rPr lang="es-ES" sz="2400" b="1" dirty="0">
                <a:latin typeface="Agency FB" panose="020B0503020202020204" pitchFamily="34" charset="0"/>
              </a:rPr>
              <a:t> yang </a:t>
            </a:r>
            <a:r>
              <a:rPr lang="es-ES" sz="2400" b="1" dirty="0" err="1">
                <a:latin typeface="Agency FB" panose="020B0503020202020204" pitchFamily="34" charset="0"/>
              </a:rPr>
              <a:t>disampaikan</a:t>
            </a:r>
            <a:r>
              <a:rPr lang="es-ES" sz="2400" b="1" dirty="0">
                <a:latin typeface="Agency FB" panose="020B0503020202020204" pitchFamily="34" charset="0"/>
              </a:rPr>
              <a:t> </a:t>
            </a:r>
            <a:r>
              <a:rPr lang="es-ES" sz="2400" b="1" dirty="0" err="1">
                <a:latin typeface="Agency FB" panose="020B0503020202020204" pitchFamily="34" charset="0"/>
              </a:rPr>
              <a:t>telah</a:t>
            </a:r>
            <a:r>
              <a:rPr lang="es-ES" sz="2400" b="1" dirty="0">
                <a:latin typeface="Agency FB" panose="020B0503020202020204" pitchFamily="34" charset="0"/>
              </a:rPr>
              <a:t> </a:t>
            </a:r>
            <a:r>
              <a:rPr lang="es-ES" sz="2400" b="1" dirty="0" err="1">
                <a:latin typeface="Agency FB" panose="020B0503020202020204" pitchFamily="34" charset="0"/>
              </a:rPr>
              <a:t>sesuai</a:t>
            </a:r>
            <a:r>
              <a:rPr lang="es-ES" sz="2400" b="1" dirty="0">
                <a:latin typeface="Agency FB" panose="020B0503020202020204" pitchFamily="34" charset="0"/>
              </a:rPr>
              <a:t> </a:t>
            </a:r>
            <a:r>
              <a:rPr lang="es-ES" sz="2400" b="1" dirty="0" err="1">
                <a:latin typeface="Agency FB" panose="020B0503020202020204" pitchFamily="34" charset="0"/>
              </a:rPr>
              <a:t>dengan</a:t>
            </a:r>
            <a:r>
              <a:rPr lang="es-ES" sz="2400" b="1" dirty="0">
                <a:latin typeface="Agency FB" panose="020B0503020202020204" pitchFamily="34" charset="0"/>
              </a:rPr>
              <a:t> </a:t>
            </a:r>
            <a:r>
              <a:rPr lang="es-ES" sz="2400" b="1" dirty="0" err="1">
                <a:latin typeface="Agency FB" panose="020B0503020202020204" pitchFamily="34" charset="0"/>
              </a:rPr>
              <a:t>fakta</a:t>
            </a:r>
            <a:r>
              <a:rPr lang="es-ES" sz="2400" b="1" dirty="0">
                <a:latin typeface="Agency FB" panose="020B0503020202020204" pitchFamily="34" charset="0"/>
              </a:rPr>
              <a:t> yang </a:t>
            </a:r>
            <a:r>
              <a:rPr lang="es-ES" sz="2400" b="1" dirty="0" err="1">
                <a:latin typeface="Agency FB" panose="020B0503020202020204" pitchFamily="34" charset="0"/>
              </a:rPr>
              <a:t>ada</a:t>
            </a:r>
            <a:r>
              <a:rPr lang="es-ES" sz="2400" b="1" dirty="0">
                <a:latin typeface="Agency FB" panose="020B0503020202020204" pitchFamily="34" charset="0"/>
              </a:rPr>
              <a:t> </a:t>
            </a:r>
          </a:p>
          <a:p>
            <a:pPr marL="179388" indent="-179388" algn="just">
              <a:buFont typeface="Arial" panose="020B0604020202020204" pitchFamily="34" charset="0"/>
              <a:buChar char="•"/>
            </a:pPr>
            <a:r>
              <a:rPr lang="es-ES" sz="2400" b="1" dirty="0" err="1">
                <a:latin typeface="Agency FB" panose="020B0503020202020204" pitchFamily="34" charset="0"/>
              </a:rPr>
              <a:t>Selanjutnya</a:t>
            </a:r>
            <a:r>
              <a:rPr lang="es-ES" sz="2400" b="1" dirty="0">
                <a:latin typeface="Agency FB" panose="020B0503020202020204" pitchFamily="34" charset="0"/>
              </a:rPr>
              <a:t> </a:t>
            </a:r>
            <a:r>
              <a:rPr lang="es-ES" sz="2400" b="1" dirty="0" err="1">
                <a:latin typeface="Agency FB" panose="020B0503020202020204" pitchFamily="34" charset="0"/>
              </a:rPr>
              <a:t>Permohonan</a:t>
            </a:r>
            <a:r>
              <a:rPr lang="es-ES" sz="2400" b="1" dirty="0">
                <a:latin typeface="Agency FB" panose="020B0503020202020204" pitchFamily="34" charset="0"/>
              </a:rPr>
              <a:t> </a:t>
            </a:r>
            <a:r>
              <a:rPr lang="es-ES" sz="2400" b="1" dirty="0" err="1">
                <a:latin typeface="Agency FB" panose="020B0503020202020204" pitchFamily="34" charset="0"/>
              </a:rPr>
              <a:t>evaluasi</a:t>
            </a:r>
            <a:r>
              <a:rPr lang="es-ES" sz="2400" b="1" dirty="0">
                <a:latin typeface="Agency FB" panose="020B0503020202020204" pitchFamily="34" charset="0"/>
              </a:rPr>
              <a:t> </a:t>
            </a:r>
            <a:r>
              <a:rPr lang="es-ES" sz="2400" b="1" dirty="0" err="1">
                <a:latin typeface="Agency FB" panose="020B0503020202020204" pitchFamily="34" charset="0"/>
              </a:rPr>
              <a:t>pembangunan</a:t>
            </a:r>
            <a:r>
              <a:rPr lang="es-ES" sz="2400" b="1" dirty="0">
                <a:latin typeface="Agency FB" panose="020B0503020202020204" pitchFamily="34" charset="0"/>
              </a:rPr>
              <a:t> ZI </a:t>
            </a:r>
            <a:r>
              <a:rPr lang="es-ES" sz="2400" b="1" dirty="0" err="1">
                <a:latin typeface="Agency FB" panose="020B0503020202020204" pitchFamily="34" charset="0"/>
              </a:rPr>
              <a:t>kepada</a:t>
            </a:r>
            <a:r>
              <a:rPr lang="es-ES" sz="2400" b="1" dirty="0">
                <a:latin typeface="Agency FB" panose="020B0503020202020204" pitchFamily="34" charset="0"/>
              </a:rPr>
              <a:t> TPN </a:t>
            </a:r>
            <a:r>
              <a:rPr lang="es-ES" sz="2400" b="1" dirty="0" err="1">
                <a:latin typeface="Agency FB" panose="020B0503020202020204" pitchFamily="34" charset="0"/>
              </a:rPr>
              <a:t>menggunakan</a:t>
            </a:r>
            <a:r>
              <a:rPr lang="es-ES" sz="2400" b="1" dirty="0">
                <a:latin typeface="Agency FB" panose="020B0503020202020204" pitchFamily="34" charset="0"/>
              </a:rPr>
              <a:t> </a:t>
            </a:r>
            <a:r>
              <a:rPr lang="es-ES" sz="2400" b="1" dirty="0" err="1">
                <a:latin typeface="Agency FB" panose="020B0503020202020204" pitchFamily="34" charset="0"/>
              </a:rPr>
              <a:t>sistem</a:t>
            </a:r>
            <a:r>
              <a:rPr lang="es-ES" sz="2400" b="1" dirty="0">
                <a:latin typeface="Agency FB" panose="020B0503020202020204" pitchFamily="34" charset="0"/>
              </a:rPr>
              <a:t> </a:t>
            </a:r>
            <a:r>
              <a:rPr lang="es-ES" sz="2400" b="1" dirty="0" err="1">
                <a:latin typeface="Agency FB" panose="020B0503020202020204" pitchFamily="34" charset="0"/>
              </a:rPr>
              <a:t>informasi</a:t>
            </a:r>
            <a:r>
              <a:rPr lang="es-ES" sz="2400" b="1" dirty="0">
                <a:latin typeface="Agency FB" panose="020B0503020202020204" pitchFamily="34" charset="0"/>
              </a:rPr>
              <a:t> </a:t>
            </a:r>
            <a:r>
              <a:rPr lang="es-ES" sz="2400" b="1" dirty="0" err="1">
                <a:latin typeface="Agency FB" panose="020B0503020202020204" pitchFamily="34" charset="0"/>
              </a:rPr>
              <a:t>Penilaian</a:t>
            </a:r>
            <a:r>
              <a:rPr lang="es-ES" sz="2400" b="1" dirty="0">
                <a:latin typeface="Agency FB" panose="020B0503020202020204" pitchFamily="34" charset="0"/>
              </a:rPr>
              <a:t> </a:t>
            </a:r>
            <a:r>
              <a:rPr lang="es-ES" sz="2400" b="1" dirty="0" err="1">
                <a:latin typeface="Agency FB" panose="020B0503020202020204" pitchFamily="34" charset="0"/>
              </a:rPr>
              <a:t>Mandiri</a:t>
            </a:r>
            <a:r>
              <a:rPr lang="es-ES" sz="2400" b="1" dirty="0">
                <a:latin typeface="Agency FB" panose="020B0503020202020204" pitchFamily="34" charset="0"/>
              </a:rPr>
              <a:t> </a:t>
            </a:r>
            <a:r>
              <a:rPr lang="es-ES" sz="2400" b="1" dirty="0" err="1">
                <a:latin typeface="Agency FB" panose="020B0503020202020204" pitchFamily="34" charset="0"/>
              </a:rPr>
              <a:t>Pembangunan</a:t>
            </a:r>
            <a:r>
              <a:rPr lang="es-ES" sz="2400" b="1" dirty="0">
                <a:latin typeface="Agency FB" panose="020B0503020202020204" pitchFamily="34" charset="0"/>
              </a:rPr>
              <a:t> Zona </a:t>
            </a:r>
            <a:r>
              <a:rPr lang="es-ES" sz="2400" b="1" dirty="0" err="1">
                <a:latin typeface="Agency FB" panose="020B0503020202020204" pitchFamily="34" charset="0"/>
              </a:rPr>
              <a:t>Integritas</a:t>
            </a:r>
            <a:r>
              <a:rPr lang="es-ES" sz="2400" b="1" dirty="0">
                <a:latin typeface="Agency FB" panose="020B0503020202020204" pitchFamily="34" charset="0"/>
              </a:rPr>
              <a:t> (PMPZI) </a:t>
            </a:r>
          </a:p>
          <a:p>
            <a:pPr marL="179388" indent="-179388" algn="just">
              <a:buFont typeface="Arial" panose="020B0604020202020204" pitchFamily="34" charset="0"/>
              <a:buChar char="•"/>
            </a:pPr>
            <a:r>
              <a:rPr lang="es-ES" sz="2400" b="1" dirty="0" err="1">
                <a:latin typeface="Agency FB" panose="020B0503020202020204" pitchFamily="34" charset="0"/>
              </a:rPr>
              <a:t>Pengajuan</a:t>
            </a:r>
            <a:r>
              <a:rPr lang="es-ES" sz="2400" b="1" dirty="0">
                <a:latin typeface="Agency FB" panose="020B0503020202020204" pitchFamily="34" charset="0"/>
              </a:rPr>
              <a:t> </a:t>
            </a:r>
            <a:r>
              <a:rPr lang="es-ES" sz="2400" b="1" dirty="0" err="1">
                <a:latin typeface="Agency FB" panose="020B0503020202020204" pitchFamily="34" charset="0"/>
              </a:rPr>
              <a:t>evaluasi</a:t>
            </a:r>
            <a:r>
              <a:rPr lang="es-ES" sz="2400" b="1" dirty="0">
                <a:latin typeface="Agency FB" panose="020B0503020202020204" pitchFamily="34" charset="0"/>
              </a:rPr>
              <a:t> </a:t>
            </a:r>
            <a:r>
              <a:rPr lang="es-ES" sz="2400" b="1" dirty="0" err="1">
                <a:latin typeface="Agency FB" panose="020B0503020202020204" pitchFamily="34" charset="0"/>
              </a:rPr>
              <a:t>kepada</a:t>
            </a:r>
            <a:r>
              <a:rPr lang="es-ES" sz="2400" b="1" dirty="0">
                <a:latin typeface="Agency FB" panose="020B0503020202020204" pitchFamily="34" charset="0"/>
              </a:rPr>
              <a:t> TPN </a:t>
            </a:r>
            <a:r>
              <a:rPr lang="es-ES" sz="2400" b="1" dirty="0" err="1">
                <a:latin typeface="Agency FB" panose="020B0503020202020204" pitchFamily="34" charset="0"/>
              </a:rPr>
              <a:t>melalui</a:t>
            </a:r>
            <a:r>
              <a:rPr lang="es-ES" sz="2400" b="1" dirty="0">
                <a:latin typeface="Agency FB" panose="020B0503020202020204" pitchFamily="34" charset="0"/>
              </a:rPr>
              <a:t> PMPZI </a:t>
            </a:r>
            <a:r>
              <a:rPr lang="es-ES" sz="2400" b="1" dirty="0" err="1">
                <a:latin typeface="Agency FB" panose="020B0503020202020204" pitchFamily="34" charset="0"/>
              </a:rPr>
              <a:t>dilakukan</a:t>
            </a:r>
            <a:r>
              <a:rPr lang="es-ES" sz="2400" b="1" dirty="0">
                <a:latin typeface="Agency FB" panose="020B0503020202020204" pitchFamily="34" charset="0"/>
              </a:rPr>
              <a:t> </a:t>
            </a:r>
            <a:r>
              <a:rPr lang="es-ES" sz="2400" b="1" dirty="0" err="1">
                <a:latin typeface="Agency FB" panose="020B0503020202020204" pitchFamily="34" charset="0"/>
              </a:rPr>
              <a:t>paling</a:t>
            </a:r>
            <a:r>
              <a:rPr lang="es-ES" sz="2400" b="1" dirty="0">
                <a:latin typeface="Agency FB" panose="020B0503020202020204" pitchFamily="34" charset="0"/>
              </a:rPr>
              <a:t> </a:t>
            </a:r>
            <a:r>
              <a:rPr lang="es-ES" sz="2400" b="1" dirty="0" err="1">
                <a:latin typeface="Agency FB" panose="020B0503020202020204" pitchFamily="34" charset="0"/>
              </a:rPr>
              <a:t>lambat</a:t>
            </a:r>
            <a:r>
              <a:rPr lang="es-ES" sz="2400" b="1" dirty="0">
                <a:latin typeface="Agency FB" panose="020B0503020202020204" pitchFamily="34" charset="0"/>
              </a:rPr>
              <a:t> pada </a:t>
            </a:r>
            <a:r>
              <a:rPr lang="es-ES" sz="2400" b="1" dirty="0" err="1">
                <a:latin typeface="Agency FB" panose="020B0503020202020204" pitchFamily="34" charset="0"/>
              </a:rPr>
              <a:t>tanggal</a:t>
            </a:r>
            <a:r>
              <a:rPr lang="es-ES" sz="2400" b="1" dirty="0">
                <a:latin typeface="Agency FB" panose="020B0503020202020204" pitchFamily="34" charset="0"/>
              </a:rPr>
              <a:t> 31 </a:t>
            </a:r>
            <a:r>
              <a:rPr lang="es-ES" sz="2400" b="1" dirty="0" err="1">
                <a:latin typeface="Agency FB" panose="020B0503020202020204" pitchFamily="34" charset="0"/>
              </a:rPr>
              <a:t>Mei</a:t>
            </a:r>
            <a:r>
              <a:rPr lang="es-ES" sz="2400" b="1" dirty="0">
                <a:latin typeface="Agency FB" panose="020B0503020202020204" pitchFamily="34" charset="0"/>
              </a:rPr>
              <a:t> </a:t>
            </a:r>
            <a:r>
              <a:rPr lang="es-ES" sz="2400" b="1" dirty="0" err="1">
                <a:latin typeface="Agency FB" panose="020B0503020202020204" pitchFamily="34" charset="0"/>
              </a:rPr>
              <a:t>setiap</a:t>
            </a:r>
            <a:r>
              <a:rPr lang="es-ES" sz="2400" b="1" dirty="0">
                <a:latin typeface="Agency FB" panose="020B0503020202020204" pitchFamily="34" charset="0"/>
              </a:rPr>
              <a:t> </a:t>
            </a:r>
            <a:r>
              <a:rPr lang="es-ES" sz="2400" b="1" dirty="0" err="1">
                <a:latin typeface="Agency FB" panose="020B0503020202020204" pitchFamily="34" charset="0"/>
              </a:rPr>
              <a:t>tahunnya</a:t>
            </a:r>
            <a:r>
              <a:rPr lang="es-ES" sz="2400" b="1" dirty="0">
                <a:latin typeface="Agency FB" panose="020B0503020202020204" pitchFamily="34" charset="0"/>
              </a:rPr>
              <a:t>.  Apabila </a:t>
            </a:r>
            <a:r>
              <a:rPr lang="es-ES" sz="2400" b="1" dirty="0" err="1">
                <a:latin typeface="Agency FB" panose="020B0503020202020204" pitchFamily="34" charset="0"/>
              </a:rPr>
              <a:t>terdapat</a:t>
            </a:r>
            <a:r>
              <a:rPr lang="es-ES" sz="2400" b="1" dirty="0">
                <a:latin typeface="Agency FB" panose="020B0503020202020204" pitchFamily="34" charset="0"/>
              </a:rPr>
              <a:t> </a:t>
            </a:r>
            <a:r>
              <a:rPr lang="es-ES" sz="2400" b="1" dirty="0" err="1">
                <a:latin typeface="Agency FB" panose="020B0503020202020204" pitchFamily="34" charset="0"/>
              </a:rPr>
              <a:t>perubahan</a:t>
            </a:r>
            <a:r>
              <a:rPr lang="es-ES" sz="2400" b="1" dirty="0">
                <a:latin typeface="Agency FB" panose="020B0503020202020204" pitchFamily="34" charset="0"/>
              </a:rPr>
              <a:t> </a:t>
            </a:r>
            <a:r>
              <a:rPr lang="es-ES" sz="2400" b="1" dirty="0" err="1">
                <a:latin typeface="Agency FB" panose="020B0503020202020204" pitchFamily="34" charset="0"/>
              </a:rPr>
              <a:t>terkait</a:t>
            </a:r>
            <a:r>
              <a:rPr lang="es-ES" sz="2400" b="1" dirty="0">
                <a:latin typeface="Agency FB" panose="020B0503020202020204" pitchFamily="34" charset="0"/>
              </a:rPr>
              <a:t> </a:t>
            </a:r>
            <a:r>
              <a:rPr lang="es-ES" sz="2400" b="1" dirty="0" err="1">
                <a:latin typeface="Agency FB" panose="020B0503020202020204" pitchFamily="34" charset="0"/>
              </a:rPr>
              <a:t>tanggal</a:t>
            </a:r>
            <a:r>
              <a:rPr lang="es-ES" sz="2400" b="1" dirty="0">
                <a:latin typeface="Agency FB" panose="020B0503020202020204" pitchFamily="34" charset="0"/>
              </a:rPr>
              <a:t> </a:t>
            </a:r>
            <a:r>
              <a:rPr lang="es-ES" sz="2400" b="1" dirty="0" err="1">
                <a:latin typeface="Agency FB" panose="020B0503020202020204" pitchFamily="34" charset="0"/>
              </a:rPr>
              <a:t>waktu</a:t>
            </a:r>
            <a:r>
              <a:rPr lang="es-ES" sz="2400" b="1" dirty="0">
                <a:latin typeface="Agency FB" panose="020B0503020202020204" pitchFamily="34" charset="0"/>
              </a:rPr>
              <a:t> </a:t>
            </a:r>
            <a:r>
              <a:rPr lang="es-ES" sz="2400" b="1" dirty="0" err="1">
                <a:latin typeface="Agency FB" panose="020B0503020202020204" pitchFamily="34" charset="0"/>
              </a:rPr>
              <a:t>pengajuan</a:t>
            </a:r>
            <a:r>
              <a:rPr lang="es-ES" sz="2400" b="1" dirty="0">
                <a:latin typeface="Agency FB" panose="020B0503020202020204" pitchFamily="34" charset="0"/>
              </a:rPr>
              <a:t> </a:t>
            </a:r>
            <a:r>
              <a:rPr lang="es-ES" sz="2400" b="1" dirty="0" err="1">
                <a:latin typeface="Agency FB" panose="020B0503020202020204" pitchFamily="34" charset="0"/>
              </a:rPr>
              <a:t>evaluasi</a:t>
            </a:r>
            <a:r>
              <a:rPr lang="es-ES" sz="2400" b="1" dirty="0">
                <a:latin typeface="Agency FB" panose="020B0503020202020204" pitchFamily="34" charset="0"/>
              </a:rPr>
              <a:t>, </a:t>
            </a:r>
            <a:r>
              <a:rPr lang="es-ES" sz="2400" b="1" dirty="0" err="1">
                <a:latin typeface="Agency FB" panose="020B0503020202020204" pitchFamily="34" charset="0"/>
              </a:rPr>
              <a:t>maka</a:t>
            </a:r>
            <a:r>
              <a:rPr lang="es-ES" sz="2400" b="1" dirty="0">
                <a:latin typeface="Agency FB" panose="020B0503020202020204" pitchFamily="34" charset="0"/>
              </a:rPr>
              <a:t> </a:t>
            </a:r>
            <a:r>
              <a:rPr lang="es-ES" sz="2400" b="1" dirty="0" err="1">
                <a:latin typeface="Agency FB" panose="020B0503020202020204" pitchFamily="34" charset="0"/>
              </a:rPr>
              <a:t>Kementerian</a:t>
            </a:r>
            <a:r>
              <a:rPr lang="es-ES" sz="2400" b="1" dirty="0">
                <a:latin typeface="Agency FB" panose="020B0503020202020204" pitchFamily="34" charset="0"/>
              </a:rPr>
              <a:t> PANRB </a:t>
            </a:r>
            <a:r>
              <a:rPr lang="es-ES" sz="2400" b="1" dirty="0" err="1">
                <a:latin typeface="Agency FB" panose="020B0503020202020204" pitchFamily="34" charset="0"/>
              </a:rPr>
              <a:t>akan</a:t>
            </a:r>
            <a:r>
              <a:rPr lang="es-ES" sz="2400" b="1" dirty="0">
                <a:latin typeface="Agency FB" panose="020B0503020202020204" pitchFamily="34" charset="0"/>
              </a:rPr>
              <a:t> </a:t>
            </a:r>
            <a:r>
              <a:rPr lang="es-ES" sz="2400" b="1" dirty="0" err="1">
                <a:latin typeface="Agency FB" panose="020B0503020202020204" pitchFamily="34" charset="0"/>
              </a:rPr>
              <a:t>memberikan</a:t>
            </a:r>
            <a:r>
              <a:rPr lang="es-ES" sz="2400" b="1" dirty="0">
                <a:latin typeface="Agency FB" panose="020B0503020202020204" pitchFamily="34" charset="0"/>
              </a:rPr>
              <a:t> </a:t>
            </a:r>
            <a:r>
              <a:rPr lang="es-ES" sz="2400" b="1" dirty="0" err="1">
                <a:latin typeface="Agency FB" panose="020B0503020202020204" pitchFamily="34" charset="0"/>
              </a:rPr>
              <a:t>informasi</a:t>
            </a:r>
            <a:r>
              <a:rPr lang="es-ES" sz="2400" b="1" dirty="0">
                <a:latin typeface="Agency FB" panose="020B0503020202020204" pitchFamily="34" charset="0"/>
              </a:rPr>
              <a:t> </a:t>
            </a:r>
            <a:r>
              <a:rPr lang="es-ES" sz="2400" b="1" dirty="0" err="1">
                <a:latin typeface="Agency FB" panose="020B0503020202020204" pitchFamily="34" charset="0"/>
              </a:rPr>
              <a:t>melalui</a:t>
            </a:r>
            <a:r>
              <a:rPr lang="es-ES" sz="2400" b="1" dirty="0">
                <a:latin typeface="Agency FB" panose="020B0503020202020204" pitchFamily="34" charset="0"/>
              </a:rPr>
              <a:t> </a:t>
            </a:r>
            <a:r>
              <a:rPr lang="es-ES" sz="2400" b="1" dirty="0" err="1">
                <a:latin typeface="Agency FB" panose="020B0503020202020204" pitchFamily="34" charset="0"/>
              </a:rPr>
              <a:t>surat</a:t>
            </a:r>
            <a:r>
              <a:rPr lang="es-ES" sz="2400" b="1" dirty="0">
                <a:latin typeface="Agency FB" panose="020B0503020202020204" pitchFamily="34" charset="0"/>
              </a:rPr>
              <a:t> </a:t>
            </a:r>
            <a:r>
              <a:rPr lang="es-ES" sz="2400" b="1" dirty="0" err="1">
                <a:latin typeface="Agency FB" panose="020B0503020202020204" pitchFamily="34" charset="0"/>
              </a:rPr>
              <a:t>pemberitahuan</a:t>
            </a:r>
            <a:endParaRPr lang="es-ES" sz="2400" b="1" dirty="0">
              <a:latin typeface="Agency FB" panose="020B0503020202020204" pitchFamily="34" charset="0"/>
            </a:endParaRPr>
          </a:p>
        </p:txBody>
      </p:sp>
    </p:spTree>
    <p:extLst>
      <p:ext uri="{BB962C8B-B14F-4D97-AF65-F5344CB8AC3E}">
        <p14:creationId xmlns:p14="http://schemas.microsoft.com/office/powerpoint/2010/main" val="2517496467"/>
      </p:ext>
    </p:extLst>
  </p:cSld>
  <p:clrMapOvr>
    <a:masterClrMapping/>
  </p:clrMapOvr>
  <p:transition spd="slow">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ata 4">
            <a:extLst>
              <a:ext uri="{FF2B5EF4-FFF2-40B4-BE49-F238E27FC236}">
                <a16:creationId xmlns:a16="http://schemas.microsoft.com/office/drawing/2014/main" id="{8C9DC1D0-ABEA-4FC6-B0E1-75CA9D10AAAC}"/>
              </a:ext>
            </a:extLst>
          </p:cNvPr>
          <p:cNvSpPr/>
          <p:nvPr/>
        </p:nvSpPr>
        <p:spPr>
          <a:xfrm>
            <a:off x="-23853" y="1252332"/>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chemeClr val="tx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b="1" dirty="0" err="1">
                <a:latin typeface="Arial Rounded MT Bold" panose="020F0704030504030204" pitchFamily="34" charset="0"/>
              </a:rPr>
              <a:t>Pra</a:t>
            </a:r>
            <a:r>
              <a:rPr lang="en-US" sz="2400" b="1" dirty="0">
                <a:latin typeface="Arial Rounded MT Bold" panose="020F0704030504030204" pitchFamily="34" charset="0"/>
              </a:rPr>
              <a:t> </a:t>
            </a:r>
            <a:r>
              <a:rPr lang="en-US" sz="2400" b="1" dirty="0" err="1">
                <a:latin typeface="Arial Rounded MT Bold" panose="020F0704030504030204" pitchFamily="34" charset="0"/>
              </a:rPr>
              <a:t>Evaluasi</a:t>
            </a:r>
            <a:endParaRPr lang="en-ID" sz="2400" b="1" dirty="0">
              <a:latin typeface="Arial Rounded MT Bold" panose="020F0704030504030204" pitchFamily="34" charset="0"/>
            </a:endParaRPr>
          </a:p>
        </p:txBody>
      </p:sp>
      <p:sp>
        <p:nvSpPr>
          <p:cNvPr id="17" name="Rectangle 16">
            <a:extLst>
              <a:ext uri="{FF2B5EF4-FFF2-40B4-BE49-F238E27FC236}">
                <a16:creationId xmlns:a16="http://schemas.microsoft.com/office/drawing/2014/main" id="{8ADF6EDE-891D-4FEA-95A9-FA5218516015}"/>
              </a:ext>
            </a:extLst>
          </p:cNvPr>
          <p:cNvSpPr/>
          <p:nvPr/>
        </p:nvSpPr>
        <p:spPr>
          <a:xfrm>
            <a:off x="-23853" y="1838721"/>
            <a:ext cx="4019383" cy="10934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Rectangle 21">
            <a:extLst>
              <a:ext uri="{FF2B5EF4-FFF2-40B4-BE49-F238E27FC236}">
                <a16:creationId xmlns:a16="http://schemas.microsoft.com/office/drawing/2014/main" id="{AEF4B120-3321-4C86-AAAC-C133C5B56EAB}"/>
              </a:ext>
            </a:extLst>
          </p:cNvPr>
          <p:cNvSpPr/>
          <p:nvPr/>
        </p:nvSpPr>
        <p:spPr>
          <a:xfrm>
            <a:off x="144749" y="2057400"/>
            <a:ext cx="5848547" cy="4203559"/>
          </a:xfrm>
          <a:prstGeom prst="rect">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just">
              <a:buAutoNum type="arabicPeriod"/>
            </a:pPr>
            <a:r>
              <a:rPr lang="es-ES" b="1" dirty="0" err="1">
                <a:latin typeface="Agency FB" panose="020B0503020202020204" pitchFamily="34" charset="0"/>
              </a:rPr>
              <a:t>Memastikan</a:t>
            </a:r>
            <a:r>
              <a:rPr lang="es-ES" b="1" dirty="0">
                <a:latin typeface="Agency FB" panose="020B0503020202020204" pitchFamily="34" charset="0"/>
              </a:rPr>
              <a:t> </a:t>
            </a:r>
            <a:r>
              <a:rPr lang="es-ES" b="1" dirty="0" err="1">
                <a:latin typeface="Agency FB" panose="020B0503020202020204" pitchFamily="34" charset="0"/>
              </a:rPr>
              <a:t>bahwa</a:t>
            </a:r>
            <a:r>
              <a:rPr lang="es-ES" b="1" dirty="0">
                <a:latin typeface="Agency FB" panose="020B0503020202020204" pitchFamily="34" charset="0"/>
              </a:rPr>
              <a:t> </a:t>
            </a:r>
            <a:r>
              <a:rPr lang="es-ES" b="1" dirty="0" err="1">
                <a:latin typeface="Agency FB" panose="020B0503020202020204" pitchFamily="34" charset="0"/>
              </a:rPr>
              <a:t>instansi</a:t>
            </a:r>
            <a:r>
              <a:rPr lang="es-ES" b="1" dirty="0">
                <a:latin typeface="Agency FB" panose="020B0503020202020204" pitchFamily="34" charset="0"/>
              </a:rPr>
              <a:t> </a:t>
            </a:r>
            <a:r>
              <a:rPr lang="es-ES" b="1" dirty="0" err="1">
                <a:latin typeface="Agency FB" panose="020B0503020202020204" pitchFamily="34" charset="0"/>
              </a:rPr>
              <a:t>pemerintah</a:t>
            </a:r>
            <a:r>
              <a:rPr lang="es-ES" b="1" dirty="0">
                <a:latin typeface="Agency FB" panose="020B0503020202020204" pitchFamily="34" charset="0"/>
              </a:rPr>
              <a:t> yang </a:t>
            </a:r>
            <a:r>
              <a:rPr lang="es-ES" b="1" dirty="0" err="1">
                <a:latin typeface="Agency FB" panose="020B0503020202020204" pitchFamily="34" charset="0"/>
              </a:rPr>
              <a:t>mengusulkan</a:t>
            </a:r>
            <a:r>
              <a:rPr lang="es-ES" b="1" dirty="0">
                <a:latin typeface="Agency FB" panose="020B0503020202020204" pitchFamily="34" charset="0"/>
              </a:rPr>
              <a:t> </a:t>
            </a:r>
            <a:r>
              <a:rPr lang="es-ES" b="1" dirty="0" err="1">
                <a:latin typeface="Agency FB" panose="020B0503020202020204" pitchFamily="34" charset="0"/>
              </a:rPr>
              <a:t>unit</a:t>
            </a:r>
            <a:r>
              <a:rPr lang="es-ES" b="1" dirty="0">
                <a:latin typeface="Agency FB" panose="020B0503020202020204" pitchFamily="34" charset="0"/>
              </a:rPr>
              <a:t> </a:t>
            </a:r>
            <a:r>
              <a:rPr lang="es-ES" b="1" dirty="0" err="1">
                <a:latin typeface="Agency FB" panose="020B0503020202020204" pitchFamily="34" charset="0"/>
              </a:rPr>
              <a:t>kerja</a:t>
            </a:r>
            <a:r>
              <a:rPr lang="es-ES" b="1" dirty="0">
                <a:latin typeface="Agency FB" panose="020B0503020202020204" pitchFamily="34" charset="0"/>
              </a:rPr>
              <a:t>/</a:t>
            </a:r>
            <a:r>
              <a:rPr lang="es-ES" b="1" dirty="0" err="1">
                <a:latin typeface="Agency FB" panose="020B0503020202020204" pitchFamily="34" charset="0"/>
              </a:rPr>
              <a:t>satuan</a:t>
            </a:r>
            <a:r>
              <a:rPr lang="es-ES" b="1" dirty="0">
                <a:latin typeface="Agency FB" panose="020B0503020202020204" pitchFamily="34" charset="0"/>
              </a:rPr>
              <a:t> </a:t>
            </a:r>
            <a:r>
              <a:rPr lang="es-ES" b="1" dirty="0" err="1">
                <a:latin typeface="Agency FB" panose="020B0503020202020204" pitchFamily="34" charset="0"/>
              </a:rPr>
              <a:t>kerja</a:t>
            </a:r>
            <a:r>
              <a:rPr lang="es-ES" b="1" dirty="0">
                <a:latin typeface="Agency FB" panose="020B0503020202020204" pitchFamily="34" charset="0"/>
              </a:rPr>
              <a:t> </a:t>
            </a:r>
            <a:r>
              <a:rPr lang="es-ES" b="1" dirty="0" err="1">
                <a:latin typeface="Agency FB" panose="020B0503020202020204" pitchFamily="34" charset="0"/>
              </a:rPr>
              <a:t>berpredikat</a:t>
            </a:r>
            <a:r>
              <a:rPr lang="es-ES" b="1" dirty="0">
                <a:latin typeface="Agency FB" panose="020B0503020202020204" pitchFamily="34" charset="0"/>
              </a:rPr>
              <a:t> </a:t>
            </a:r>
            <a:r>
              <a:rPr lang="es-ES" b="1" dirty="0" err="1">
                <a:latin typeface="Agency FB" panose="020B0503020202020204" pitchFamily="34" charset="0"/>
              </a:rPr>
              <a:t>Menuju</a:t>
            </a:r>
            <a:r>
              <a:rPr lang="es-ES" b="1" dirty="0">
                <a:latin typeface="Agency FB" panose="020B0503020202020204" pitchFamily="34" charset="0"/>
              </a:rPr>
              <a:t> WBK </a:t>
            </a:r>
            <a:r>
              <a:rPr lang="es-ES" b="1" dirty="0" err="1">
                <a:latin typeface="Agency FB" panose="020B0503020202020204" pitchFamily="34" charset="0"/>
              </a:rPr>
              <a:t>atau</a:t>
            </a:r>
            <a:r>
              <a:rPr lang="es-ES" b="1" dirty="0">
                <a:latin typeface="Agency FB" panose="020B0503020202020204" pitchFamily="34" charset="0"/>
              </a:rPr>
              <a:t> WBBM </a:t>
            </a:r>
            <a:r>
              <a:rPr lang="es-ES" b="1" dirty="0" err="1">
                <a:latin typeface="Agency FB" panose="020B0503020202020204" pitchFamily="34" charset="0"/>
              </a:rPr>
              <a:t>telah</a:t>
            </a:r>
            <a:r>
              <a:rPr lang="es-ES" b="1" dirty="0">
                <a:latin typeface="Agency FB" panose="020B0503020202020204" pitchFamily="34" charset="0"/>
              </a:rPr>
              <a:t> </a:t>
            </a:r>
            <a:r>
              <a:rPr lang="es-ES" b="1" dirty="0" err="1">
                <a:latin typeface="Agency FB" panose="020B0503020202020204" pitchFamily="34" charset="0"/>
              </a:rPr>
              <a:t>memenuhi</a:t>
            </a:r>
            <a:r>
              <a:rPr lang="es-ES" b="1" dirty="0">
                <a:latin typeface="Agency FB" panose="020B0503020202020204" pitchFamily="34" charset="0"/>
              </a:rPr>
              <a:t> </a:t>
            </a:r>
            <a:r>
              <a:rPr lang="es-ES" b="1" dirty="0" err="1">
                <a:latin typeface="Agency FB" panose="020B0503020202020204" pitchFamily="34" charset="0"/>
              </a:rPr>
              <a:t>syarat</a:t>
            </a:r>
            <a:r>
              <a:rPr lang="es-ES" b="1" dirty="0">
                <a:latin typeface="Agency FB" panose="020B0503020202020204" pitchFamily="34" charset="0"/>
              </a:rPr>
              <a:t> </a:t>
            </a:r>
            <a:r>
              <a:rPr lang="es-ES" b="1" dirty="0" err="1">
                <a:latin typeface="Agency FB" panose="020B0503020202020204" pitchFamily="34" charset="0"/>
              </a:rPr>
              <a:t>pengusulan</a:t>
            </a:r>
            <a:r>
              <a:rPr lang="es-ES" b="1" dirty="0">
                <a:latin typeface="Agency FB" panose="020B0503020202020204" pitchFamily="34" charset="0"/>
              </a:rPr>
              <a:t> </a:t>
            </a:r>
            <a:r>
              <a:rPr lang="es-ES" b="1" dirty="0" err="1">
                <a:latin typeface="Agency FB" panose="020B0503020202020204" pitchFamily="34" charset="0"/>
              </a:rPr>
              <a:t>tingkat</a:t>
            </a:r>
            <a:r>
              <a:rPr lang="es-ES" b="1" dirty="0">
                <a:latin typeface="Agency FB" panose="020B0503020202020204" pitchFamily="34" charset="0"/>
              </a:rPr>
              <a:t> </a:t>
            </a:r>
            <a:r>
              <a:rPr lang="es-ES" b="1" dirty="0" err="1">
                <a:latin typeface="Agency FB" panose="020B0503020202020204" pitchFamily="34" charset="0"/>
              </a:rPr>
              <a:t>instansi</a:t>
            </a:r>
            <a:r>
              <a:rPr lang="es-ES" b="1" dirty="0">
                <a:latin typeface="Agency FB" panose="020B0503020202020204" pitchFamily="34" charset="0"/>
              </a:rPr>
              <a:t>. Apabila </a:t>
            </a:r>
            <a:r>
              <a:rPr lang="es-ES" b="1" dirty="0" err="1">
                <a:latin typeface="Agency FB" panose="020B0503020202020204" pitchFamily="34" charset="0"/>
              </a:rPr>
              <a:t>instansi</a:t>
            </a:r>
            <a:r>
              <a:rPr lang="es-ES" b="1" dirty="0">
                <a:latin typeface="Agency FB" panose="020B0503020202020204" pitchFamily="34" charset="0"/>
              </a:rPr>
              <a:t> </a:t>
            </a:r>
            <a:r>
              <a:rPr lang="es-ES" b="1" dirty="0" err="1">
                <a:latin typeface="Agency FB" panose="020B0503020202020204" pitchFamily="34" charset="0"/>
              </a:rPr>
              <a:t>pemerintah</a:t>
            </a:r>
            <a:r>
              <a:rPr lang="es-ES" b="1" dirty="0">
                <a:latin typeface="Agency FB" panose="020B0503020202020204" pitchFamily="34" charset="0"/>
              </a:rPr>
              <a:t> yang </a:t>
            </a:r>
            <a:r>
              <a:rPr lang="es-ES" b="1" dirty="0" err="1">
                <a:latin typeface="Agency FB" panose="020B0503020202020204" pitchFamily="34" charset="0"/>
              </a:rPr>
              <a:t>mengusulkan</a:t>
            </a:r>
            <a:r>
              <a:rPr lang="es-ES" b="1" dirty="0">
                <a:latin typeface="Agency FB" panose="020B0503020202020204" pitchFamily="34" charset="0"/>
              </a:rPr>
              <a:t> </a:t>
            </a:r>
            <a:r>
              <a:rPr lang="es-ES" b="1" dirty="0" err="1">
                <a:latin typeface="Agency FB" panose="020B0503020202020204" pitchFamily="34" charset="0"/>
              </a:rPr>
              <a:t>tidak</a:t>
            </a:r>
            <a:r>
              <a:rPr lang="es-ES" b="1" dirty="0">
                <a:latin typeface="Agency FB" panose="020B0503020202020204" pitchFamily="34" charset="0"/>
              </a:rPr>
              <a:t> </a:t>
            </a:r>
            <a:r>
              <a:rPr lang="es-ES" b="1" dirty="0" err="1">
                <a:latin typeface="Agency FB" panose="020B0503020202020204" pitchFamily="34" charset="0"/>
              </a:rPr>
              <a:t>memenuhi</a:t>
            </a:r>
            <a:r>
              <a:rPr lang="es-ES" b="1" dirty="0">
                <a:latin typeface="Agency FB" panose="020B0503020202020204" pitchFamily="34" charset="0"/>
              </a:rPr>
              <a:t> </a:t>
            </a:r>
            <a:r>
              <a:rPr lang="es-ES" b="1" dirty="0" err="1">
                <a:latin typeface="Agency FB" panose="020B0503020202020204" pitchFamily="34" charset="0"/>
              </a:rPr>
              <a:t>persyaratan</a:t>
            </a:r>
            <a:r>
              <a:rPr lang="es-ES" b="1" dirty="0">
                <a:latin typeface="Agency FB" panose="020B0503020202020204" pitchFamily="34" charset="0"/>
              </a:rPr>
              <a:t> di atas, </a:t>
            </a:r>
            <a:r>
              <a:rPr lang="es-ES" b="1" dirty="0" err="1">
                <a:latin typeface="Agency FB" panose="020B0503020202020204" pitchFamily="34" charset="0"/>
              </a:rPr>
              <a:t>maka</a:t>
            </a:r>
            <a:r>
              <a:rPr lang="es-ES" b="1" dirty="0">
                <a:latin typeface="Agency FB" panose="020B0503020202020204" pitchFamily="34" charset="0"/>
              </a:rPr>
              <a:t> </a:t>
            </a:r>
            <a:r>
              <a:rPr lang="es-ES" b="1" dirty="0" err="1">
                <a:latin typeface="Agency FB" panose="020B0503020202020204" pitchFamily="34" charset="0"/>
              </a:rPr>
              <a:t>pengusulan</a:t>
            </a:r>
            <a:r>
              <a:rPr lang="es-ES" b="1" dirty="0">
                <a:latin typeface="Agency FB" panose="020B0503020202020204" pitchFamily="34" charset="0"/>
              </a:rPr>
              <a:t> </a:t>
            </a:r>
            <a:r>
              <a:rPr lang="es-ES" b="1" dirty="0" err="1">
                <a:latin typeface="Agency FB" panose="020B0503020202020204" pitchFamily="34" charset="0"/>
              </a:rPr>
              <a:t>akan</a:t>
            </a:r>
            <a:r>
              <a:rPr lang="es-ES" b="1" dirty="0">
                <a:latin typeface="Agency FB" panose="020B0503020202020204" pitchFamily="34" charset="0"/>
              </a:rPr>
              <a:t> </a:t>
            </a:r>
            <a:r>
              <a:rPr lang="es-ES" b="1" dirty="0" err="1">
                <a:latin typeface="Agency FB" panose="020B0503020202020204" pitchFamily="34" charset="0"/>
              </a:rPr>
              <a:t>ditolak</a:t>
            </a:r>
            <a:r>
              <a:rPr lang="es-ES" b="1" dirty="0">
                <a:latin typeface="Agency FB" panose="020B0503020202020204" pitchFamily="34" charset="0"/>
              </a:rPr>
              <a:t> </a:t>
            </a:r>
            <a:r>
              <a:rPr lang="es-ES" b="1" dirty="0" err="1">
                <a:latin typeface="Agency FB" panose="020B0503020202020204" pitchFamily="34" charset="0"/>
              </a:rPr>
              <a:t>dengan</a:t>
            </a:r>
            <a:r>
              <a:rPr lang="es-ES" b="1" dirty="0">
                <a:latin typeface="Agency FB" panose="020B0503020202020204" pitchFamily="34" charset="0"/>
              </a:rPr>
              <a:t> </a:t>
            </a:r>
            <a:r>
              <a:rPr lang="es-ES" b="1" dirty="0" err="1">
                <a:latin typeface="Agency FB" panose="020B0503020202020204" pitchFamily="34" charset="0"/>
              </a:rPr>
              <a:t>pemberitahuan</a:t>
            </a:r>
            <a:r>
              <a:rPr lang="es-ES" b="1" dirty="0">
                <a:latin typeface="Agency FB" panose="020B0503020202020204" pitchFamily="34" charset="0"/>
              </a:rPr>
              <a:t> </a:t>
            </a:r>
            <a:r>
              <a:rPr lang="es-ES" b="1" dirty="0" err="1">
                <a:latin typeface="Agency FB" panose="020B0503020202020204" pitchFamily="34" charset="0"/>
              </a:rPr>
              <a:t>melalui</a:t>
            </a:r>
            <a:r>
              <a:rPr lang="es-ES" b="1" dirty="0">
                <a:latin typeface="Agency FB" panose="020B0503020202020204" pitchFamily="34" charset="0"/>
              </a:rPr>
              <a:t> PMPZI, </a:t>
            </a:r>
            <a:r>
              <a:rPr lang="es-ES" b="1" dirty="0" err="1">
                <a:latin typeface="Agency FB" panose="020B0503020202020204" pitchFamily="34" charset="0"/>
              </a:rPr>
              <a:t>kecuali</a:t>
            </a:r>
            <a:r>
              <a:rPr lang="es-ES" b="1" dirty="0">
                <a:latin typeface="Agency FB" panose="020B0503020202020204" pitchFamily="34" charset="0"/>
              </a:rPr>
              <a:t> </a:t>
            </a:r>
            <a:r>
              <a:rPr lang="es-ES" b="1" dirty="0" err="1">
                <a:latin typeface="Agency FB" panose="020B0503020202020204" pitchFamily="34" charset="0"/>
              </a:rPr>
              <a:t>ada</a:t>
            </a:r>
            <a:r>
              <a:rPr lang="es-ES" b="1" dirty="0">
                <a:latin typeface="Agency FB" panose="020B0503020202020204" pitchFamily="34" charset="0"/>
              </a:rPr>
              <a:t> </a:t>
            </a:r>
            <a:r>
              <a:rPr lang="es-ES" b="1" dirty="0" err="1">
                <a:latin typeface="Agency FB" panose="020B0503020202020204" pitchFamily="34" charset="0"/>
              </a:rPr>
              <a:t>pertimbangan</a:t>
            </a:r>
            <a:r>
              <a:rPr lang="es-ES" b="1" dirty="0">
                <a:latin typeface="Agency FB" panose="020B0503020202020204" pitchFamily="34" charset="0"/>
              </a:rPr>
              <a:t> </a:t>
            </a:r>
            <a:r>
              <a:rPr lang="es-ES" b="1" dirty="0" err="1">
                <a:latin typeface="Agency FB" panose="020B0503020202020204" pitchFamily="34" charset="0"/>
              </a:rPr>
              <a:t>teknis</a:t>
            </a:r>
            <a:r>
              <a:rPr lang="es-ES" b="1" dirty="0">
                <a:latin typeface="Agency FB" panose="020B0503020202020204" pitchFamily="34" charset="0"/>
              </a:rPr>
              <a:t> </a:t>
            </a:r>
            <a:r>
              <a:rPr lang="es-ES" b="1" dirty="0" err="1">
                <a:latin typeface="Agency FB" panose="020B0503020202020204" pitchFamily="34" charset="0"/>
              </a:rPr>
              <a:t>lain</a:t>
            </a:r>
            <a:r>
              <a:rPr lang="es-ES" b="1" dirty="0">
                <a:latin typeface="Agency FB" panose="020B0503020202020204" pitchFamily="34" charset="0"/>
              </a:rPr>
              <a:t> </a:t>
            </a:r>
            <a:r>
              <a:rPr lang="es-ES" b="1" dirty="0" err="1">
                <a:latin typeface="Agency FB" panose="020B0503020202020204" pitchFamily="34" charset="0"/>
              </a:rPr>
              <a:t>dari</a:t>
            </a:r>
            <a:r>
              <a:rPr lang="es-ES" b="1" dirty="0">
                <a:latin typeface="Agency FB" panose="020B0503020202020204" pitchFamily="34" charset="0"/>
              </a:rPr>
              <a:t> TPN;</a:t>
            </a:r>
          </a:p>
          <a:p>
            <a:pPr algn="just"/>
            <a:endParaRPr lang="es-ES" sz="400" b="1" dirty="0">
              <a:latin typeface="Agency FB" panose="020B0503020202020204" pitchFamily="34" charset="0"/>
            </a:endParaRPr>
          </a:p>
          <a:p>
            <a:pPr marL="268288" indent="-268288" algn="just">
              <a:buFont typeface="+mj-lt"/>
              <a:buAutoNum type="arabicPeriod" startAt="2"/>
            </a:pPr>
            <a:r>
              <a:rPr lang="es-ES" b="1" dirty="0" err="1">
                <a:latin typeface="Agency FB" panose="020B0503020202020204" pitchFamily="34" charset="0"/>
              </a:rPr>
              <a:t>Memastikan</a:t>
            </a:r>
            <a:r>
              <a:rPr lang="es-ES" b="1" dirty="0">
                <a:latin typeface="Agency FB" panose="020B0503020202020204" pitchFamily="34" charset="0"/>
              </a:rPr>
              <a:t> </a:t>
            </a:r>
            <a:r>
              <a:rPr lang="es-ES" b="1" dirty="0" err="1">
                <a:latin typeface="Agency FB" panose="020B0503020202020204" pitchFamily="34" charset="0"/>
              </a:rPr>
              <a:t>unit</a:t>
            </a:r>
            <a:r>
              <a:rPr lang="es-ES" b="1" dirty="0">
                <a:latin typeface="Agency FB" panose="020B0503020202020204" pitchFamily="34" charset="0"/>
              </a:rPr>
              <a:t> </a:t>
            </a:r>
            <a:r>
              <a:rPr lang="es-ES" b="1" dirty="0" err="1">
                <a:latin typeface="Agency FB" panose="020B0503020202020204" pitchFamily="34" charset="0"/>
              </a:rPr>
              <a:t>kerja</a:t>
            </a:r>
            <a:r>
              <a:rPr lang="es-ES" b="1" dirty="0">
                <a:latin typeface="Agency FB" panose="020B0503020202020204" pitchFamily="34" charset="0"/>
              </a:rPr>
              <a:t>/</a:t>
            </a:r>
            <a:r>
              <a:rPr lang="es-ES" b="1" dirty="0" err="1">
                <a:latin typeface="Agency FB" panose="020B0503020202020204" pitchFamily="34" charset="0"/>
              </a:rPr>
              <a:t>satuan</a:t>
            </a:r>
            <a:r>
              <a:rPr lang="es-ES" b="1" dirty="0">
                <a:latin typeface="Agency FB" panose="020B0503020202020204" pitchFamily="34" charset="0"/>
              </a:rPr>
              <a:t> </a:t>
            </a:r>
            <a:r>
              <a:rPr lang="es-ES" b="1" dirty="0" err="1">
                <a:latin typeface="Agency FB" panose="020B0503020202020204" pitchFamily="34" charset="0"/>
              </a:rPr>
              <a:t>kerja</a:t>
            </a:r>
            <a:r>
              <a:rPr lang="es-ES" b="1" dirty="0">
                <a:latin typeface="Agency FB" panose="020B0503020202020204" pitchFamily="34" charset="0"/>
              </a:rPr>
              <a:t> yang </a:t>
            </a:r>
            <a:r>
              <a:rPr lang="es-ES" b="1" dirty="0" err="1">
                <a:latin typeface="Agency FB" panose="020B0503020202020204" pitchFamily="34" charset="0"/>
              </a:rPr>
              <a:t>diusulkan</a:t>
            </a:r>
            <a:r>
              <a:rPr lang="es-ES" b="1" dirty="0">
                <a:latin typeface="Agency FB" panose="020B0503020202020204" pitchFamily="34" charset="0"/>
              </a:rPr>
              <a:t> </a:t>
            </a:r>
            <a:r>
              <a:rPr lang="es-ES" b="1" dirty="0" err="1">
                <a:latin typeface="Agency FB" panose="020B0503020202020204" pitchFamily="34" charset="0"/>
              </a:rPr>
              <a:t>memenuhi</a:t>
            </a:r>
            <a:r>
              <a:rPr lang="es-ES" b="1" dirty="0">
                <a:latin typeface="Agency FB" panose="020B0503020202020204" pitchFamily="34" charset="0"/>
              </a:rPr>
              <a:t> </a:t>
            </a:r>
            <a:r>
              <a:rPr lang="es-ES" b="1" dirty="0" err="1">
                <a:latin typeface="Agency FB" panose="020B0503020202020204" pitchFamily="34" charset="0"/>
              </a:rPr>
              <a:t>syarat</a:t>
            </a:r>
            <a:r>
              <a:rPr lang="es-ES" b="1" dirty="0">
                <a:latin typeface="Agency FB" panose="020B0503020202020204" pitchFamily="34" charset="0"/>
              </a:rPr>
              <a:t> </a:t>
            </a:r>
            <a:r>
              <a:rPr lang="es-ES" b="1" dirty="0" err="1">
                <a:latin typeface="Agency FB" panose="020B0503020202020204" pitchFamily="34" charset="0"/>
              </a:rPr>
              <a:t>pengusulan</a:t>
            </a:r>
            <a:r>
              <a:rPr lang="es-ES" b="1" dirty="0">
                <a:latin typeface="Agency FB" panose="020B0503020202020204" pitchFamily="34" charset="0"/>
              </a:rPr>
              <a:t> </a:t>
            </a:r>
            <a:r>
              <a:rPr lang="es-ES" b="1" dirty="0" err="1">
                <a:latin typeface="Agency FB" panose="020B0503020202020204" pitchFamily="34" charset="0"/>
              </a:rPr>
              <a:t>tingkat</a:t>
            </a:r>
            <a:r>
              <a:rPr lang="es-ES" b="1" dirty="0">
                <a:latin typeface="Agency FB" panose="020B0503020202020204" pitchFamily="34" charset="0"/>
              </a:rPr>
              <a:t> </a:t>
            </a:r>
            <a:r>
              <a:rPr lang="es-ES" b="1" dirty="0" err="1">
                <a:latin typeface="Agency FB" panose="020B0503020202020204" pitchFamily="34" charset="0"/>
              </a:rPr>
              <a:t>unit</a:t>
            </a:r>
            <a:r>
              <a:rPr lang="es-ES" b="1" dirty="0">
                <a:latin typeface="Agency FB" panose="020B0503020202020204" pitchFamily="34" charset="0"/>
              </a:rPr>
              <a:t>. Apabila </a:t>
            </a:r>
            <a:r>
              <a:rPr lang="es-ES" b="1" dirty="0" err="1">
                <a:latin typeface="Agency FB" panose="020B0503020202020204" pitchFamily="34" charset="0"/>
              </a:rPr>
              <a:t>unit</a:t>
            </a:r>
            <a:r>
              <a:rPr lang="es-ES" b="1" dirty="0">
                <a:latin typeface="Agency FB" panose="020B0503020202020204" pitchFamily="34" charset="0"/>
              </a:rPr>
              <a:t> </a:t>
            </a:r>
            <a:r>
              <a:rPr lang="es-ES" b="1" dirty="0" err="1">
                <a:latin typeface="Agency FB" panose="020B0503020202020204" pitchFamily="34" charset="0"/>
              </a:rPr>
              <a:t>kerja</a:t>
            </a:r>
            <a:r>
              <a:rPr lang="es-ES" b="1" dirty="0">
                <a:latin typeface="Agency FB" panose="020B0503020202020204" pitchFamily="34" charset="0"/>
              </a:rPr>
              <a:t>/</a:t>
            </a:r>
            <a:r>
              <a:rPr lang="es-ES" b="1" dirty="0" err="1">
                <a:latin typeface="Agency FB" panose="020B0503020202020204" pitchFamily="34" charset="0"/>
              </a:rPr>
              <a:t>satuan</a:t>
            </a:r>
            <a:r>
              <a:rPr lang="es-ES" b="1" dirty="0">
                <a:latin typeface="Agency FB" panose="020B0503020202020204" pitchFamily="34" charset="0"/>
              </a:rPr>
              <a:t> </a:t>
            </a:r>
            <a:r>
              <a:rPr lang="es-ES" b="1" dirty="0" err="1">
                <a:latin typeface="Agency FB" panose="020B0503020202020204" pitchFamily="34" charset="0"/>
              </a:rPr>
              <a:t>kerja</a:t>
            </a:r>
            <a:r>
              <a:rPr lang="es-ES" b="1" dirty="0">
                <a:latin typeface="Agency FB" panose="020B0503020202020204" pitchFamily="34" charset="0"/>
              </a:rPr>
              <a:t> yang </a:t>
            </a:r>
            <a:r>
              <a:rPr lang="es-ES" b="1" dirty="0" err="1">
                <a:latin typeface="Agency FB" panose="020B0503020202020204" pitchFamily="34" charset="0"/>
              </a:rPr>
              <a:t>diusulkan</a:t>
            </a:r>
            <a:r>
              <a:rPr lang="es-ES" b="1" dirty="0">
                <a:latin typeface="Agency FB" panose="020B0503020202020204" pitchFamily="34" charset="0"/>
              </a:rPr>
              <a:t> </a:t>
            </a:r>
            <a:r>
              <a:rPr lang="es-ES" b="1" dirty="0" err="1">
                <a:latin typeface="Agency FB" panose="020B0503020202020204" pitchFamily="34" charset="0"/>
              </a:rPr>
              <a:t>tidak</a:t>
            </a:r>
            <a:r>
              <a:rPr lang="es-ES" b="1" dirty="0">
                <a:latin typeface="Agency FB" panose="020B0503020202020204" pitchFamily="34" charset="0"/>
              </a:rPr>
              <a:t> </a:t>
            </a:r>
            <a:r>
              <a:rPr lang="es-ES" b="1" dirty="0" err="1">
                <a:latin typeface="Agency FB" panose="020B0503020202020204" pitchFamily="34" charset="0"/>
              </a:rPr>
              <a:t>memenuhi</a:t>
            </a:r>
            <a:r>
              <a:rPr lang="es-ES" b="1" dirty="0">
                <a:latin typeface="Agency FB" panose="020B0503020202020204" pitchFamily="34" charset="0"/>
              </a:rPr>
              <a:t> </a:t>
            </a:r>
            <a:r>
              <a:rPr lang="es-ES" b="1" dirty="0" err="1">
                <a:latin typeface="Agency FB" panose="020B0503020202020204" pitchFamily="34" charset="0"/>
              </a:rPr>
              <a:t>persyaratan</a:t>
            </a:r>
            <a:r>
              <a:rPr lang="es-ES" b="1" dirty="0">
                <a:latin typeface="Agency FB" panose="020B0503020202020204" pitchFamily="34" charset="0"/>
              </a:rPr>
              <a:t> </a:t>
            </a:r>
            <a:r>
              <a:rPr lang="es-ES" b="1" dirty="0" err="1">
                <a:latin typeface="Agency FB" panose="020B0503020202020204" pitchFamily="34" charset="0"/>
              </a:rPr>
              <a:t>diatas</a:t>
            </a:r>
            <a:r>
              <a:rPr lang="es-ES" b="1" dirty="0">
                <a:latin typeface="Agency FB" panose="020B0503020202020204" pitchFamily="34" charset="0"/>
              </a:rPr>
              <a:t>, </a:t>
            </a:r>
            <a:r>
              <a:rPr lang="es-ES" b="1" dirty="0" err="1">
                <a:latin typeface="Agency FB" panose="020B0503020202020204" pitchFamily="34" charset="0"/>
              </a:rPr>
              <a:t>maka</a:t>
            </a:r>
            <a:r>
              <a:rPr lang="es-ES" b="1" dirty="0">
                <a:latin typeface="Agency FB" panose="020B0503020202020204" pitchFamily="34" charset="0"/>
              </a:rPr>
              <a:t> </a:t>
            </a:r>
            <a:r>
              <a:rPr lang="es-ES" b="1" dirty="0" err="1">
                <a:latin typeface="Agency FB" panose="020B0503020202020204" pitchFamily="34" charset="0"/>
              </a:rPr>
              <a:t>pengusulan</a:t>
            </a:r>
            <a:r>
              <a:rPr lang="es-ES" b="1" dirty="0">
                <a:latin typeface="Agency FB" panose="020B0503020202020204" pitchFamily="34" charset="0"/>
              </a:rPr>
              <a:t> </a:t>
            </a:r>
            <a:r>
              <a:rPr lang="es-ES" b="1" dirty="0" err="1">
                <a:latin typeface="Agency FB" panose="020B0503020202020204" pitchFamily="34" charset="0"/>
              </a:rPr>
              <a:t>akan</a:t>
            </a:r>
            <a:r>
              <a:rPr lang="es-ES" b="1" dirty="0">
                <a:latin typeface="Agency FB" panose="020B0503020202020204" pitchFamily="34" charset="0"/>
              </a:rPr>
              <a:t> </a:t>
            </a:r>
            <a:r>
              <a:rPr lang="es-ES" b="1" dirty="0" err="1">
                <a:latin typeface="Agency FB" panose="020B0503020202020204" pitchFamily="34" charset="0"/>
              </a:rPr>
              <a:t>ditolak</a:t>
            </a:r>
            <a:r>
              <a:rPr lang="es-ES" b="1" dirty="0">
                <a:latin typeface="Agency FB" panose="020B0503020202020204" pitchFamily="34" charset="0"/>
              </a:rPr>
              <a:t> </a:t>
            </a:r>
            <a:r>
              <a:rPr lang="es-ES" b="1" dirty="0" err="1">
                <a:latin typeface="Agency FB" panose="020B0503020202020204" pitchFamily="34" charset="0"/>
              </a:rPr>
              <a:t>dengan</a:t>
            </a:r>
            <a:r>
              <a:rPr lang="es-ES" b="1" dirty="0">
                <a:latin typeface="Agency FB" panose="020B0503020202020204" pitchFamily="34" charset="0"/>
              </a:rPr>
              <a:t> </a:t>
            </a:r>
            <a:r>
              <a:rPr lang="es-ES" b="1" dirty="0" err="1">
                <a:latin typeface="Agency FB" panose="020B0503020202020204" pitchFamily="34" charset="0"/>
              </a:rPr>
              <a:t>pemberitahuan</a:t>
            </a:r>
            <a:r>
              <a:rPr lang="es-ES" b="1" dirty="0">
                <a:latin typeface="Agency FB" panose="020B0503020202020204" pitchFamily="34" charset="0"/>
              </a:rPr>
              <a:t> </a:t>
            </a:r>
            <a:r>
              <a:rPr lang="es-ES" b="1" dirty="0" err="1">
                <a:latin typeface="Agency FB" panose="020B0503020202020204" pitchFamily="34" charset="0"/>
              </a:rPr>
              <a:t>melalui</a:t>
            </a:r>
            <a:r>
              <a:rPr lang="es-ES" b="1" dirty="0">
                <a:latin typeface="Agency FB" panose="020B0503020202020204" pitchFamily="34" charset="0"/>
              </a:rPr>
              <a:t> PMPZI, </a:t>
            </a:r>
            <a:r>
              <a:rPr lang="es-ES" b="1" dirty="0" err="1">
                <a:latin typeface="Agency FB" panose="020B0503020202020204" pitchFamily="34" charset="0"/>
              </a:rPr>
              <a:t>kecuali</a:t>
            </a:r>
            <a:r>
              <a:rPr lang="es-ES" b="1" dirty="0">
                <a:latin typeface="Agency FB" panose="020B0503020202020204" pitchFamily="34" charset="0"/>
              </a:rPr>
              <a:t> </a:t>
            </a:r>
            <a:r>
              <a:rPr lang="es-ES" b="1" dirty="0" err="1">
                <a:latin typeface="Agency FB" panose="020B0503020202020204" pitchFamily="34" charset="0"/>
              </a:rPr>
              <a:t>ada</a:t>
            </a:r>
            <a:r>
              <a:rPr lang="es-ES" b="1" dirty="0">
                <a:latin typeface="Agency FB" panose="020B0503020202020204" pitchFamily="34" charset="0"/>
              </a:rPr>
              <a:t> </a:t>
            </a:r>
            <a:r>
              <a:rPr lang="es-ES" b="1" dirty="0" err="1">
                <a:latin typeface="Agency FB" panose="020B0503020202020204" pitchFamily="34" charset="0"/>
              </a:rPr>
              <a:t>pertimbangan</a:t>
            </a:r>
            <a:r>
              <a:rPr lang="es-ES" b="1" dirty="0">
                <a:latin typeface="Agency FB" panose="020B0503020202020204" pitchFamily="34" charset="0"/>
              </a:rPr>
              <a:t> </a:t>
            </a:r>
            <a:r>
              <a:rPr lang="es-ES" b="1" dirty="0" err="1">
                <a:latin typeface="Agency FB" panose="020B0503020202020204" pitchFamily="34" charset="0"/>
              </a:rPr>
              <a:t>teknis</a:t>
            </a:r>
            <a:r>
              <a:rPr lang="es-ES" b="1" dirty="0">
                <a:latin typeface="Agency FB" panose="020B0503020202020204" pitchFamily="34" charset="0"/>
              </a:rPr>
              <a:t> </a:t>
            </a:r>
            <a:r>
              <a:rPr lang="es-ES" b="1" dirty="0" err="1">
                <a:latin typeface="Agency FB" panose="020B0503020202020204" pitchFamily="34" charset="0"/>
              </a:rPr>
              <a:t>lain</a:t>
            </a:r>
            <a:r>
              <a:rPr lang="es-ES" b="1" dirty="0">
                <a:latin typeface="Agency FB" panose="020B0503020202020204" pitchFamily="34" charset="0"/>
              </a:rPr>
              <a:t> </a:t>
            </a:r>
            <a:r>
              <a:rPr lang="es-ES" b="1" dirty="0" err="1">
                <a:latin typeface="Agency FB" panose="020B0503020202020204" pitchFamily="34" charset="0"/>
              </a:rPr>
              <a:t>dari</a:t>
            </a:r>
            <a:r>
              <a:rPr lang="es-ES" b="1" dirty="0">
                <a:latin typeface="Agency FB" panose="020B0503020202020204" pitchFamily="34" charset="0"/>
              </a:rPr>
              <a:t> TPN. </a:t>
            </a:r>
            <a:r>
              <a:rPr lang="es-ES" b="1" dirty="0" err="1">
                <a:latin typeface="Agency FB" panose="020B0503020202020204" pitchFamily="34" charset="0"/>
              </a:rPr>
              <a:t>Selain</a:t>
            </a:r>
            <a:r>
              <a:rPr lang="es-ES" b="1" dirty="0">
                <a:latin typeface="Agency FB" panose="020B0503020202020204" pitchFamily="34" charset="0"/>
              </a:rPr>
              <a:t> </a:t>
            </a:r>
            <a:r>
              <a:rPr lang="es-ES" b="1" dirty="0" err="1">
                <a:latin typeface="Agency FB" panose="020B0503020202020204" pitchFamily="34" charset="0"/>
              </a:rPr>
              <a:t>itu</a:t>
            </a:r>
            <a:r>
              <a:rPr lang="es-ES" b="1" dirty="0">
                <a:latin typeface="Agency FB" panose="020B0503020202020204" pitchFamily="34" charset="0"/>
              </a:rPr>
              <a:t>, apabila </a:t>
            </a:r>
            <a:r>
              <a:rPr lang="es-ES" b="1" dirty="0" err="1">
                <a:latin typeface="Agency FB" panose="020B0503020202020204" pitchFamily="34" charset="0"/>
              </a:rPr>
              <a:t>unit</a:t>
            </a:r>
            <a:r>
              <a:rPr lang="es-ES" b="1" dirty="0">
                <a:latin typeface="Agency FB" panose="020B0503020202020204" pitchFamily="34" charset="0"/>
              </a:rPr>
              <a:t> </a:t>
            </a:r>
            <a:r>
              <a:rPr lang="es-ES" b="1" dirty="0" err="1">
                <a:latin typeface="Agency FB" panose="020B0503020202020204" pitchFamily="34" charset="0"/>
              </a:rPr>
              <a:t>kerja</a:t>
            </a:r>
            <a:r>
              <a:rPr lang="es-ES" b="1" dirty="0">
                <a:latin typeface="Agency FB" panose="020B0503020202020204" pitchFamily="34" charset="0"/>
              </a:rPr>
              <a:t>/</a:t>
            </a:r>
            <a:r>
              <a:rPr lang="es-ES" b="1" dirty="0" err="1">
                <a:latin typeface="Agency FB" panose="020B0503020202020204" pitchFamily="34" charset="0"/>
              </a:rPr>
              <a:t>satuan</a:t>
            </a:r>
            <a:r>
              <a:rPr lang="es-ES" b="1" dirty="0">
                <a:latin typeface="Agency FB" panose="020B0503020202020204" pitchFamily="34" charset="0"/>
              </a:rPr>
              <a:t> </a:t>
            </a:r>
            <a:r>
              <a:rPr lang="es-ES" b="1" dirty="0" err="1">
                <a:latin typeface="Agency FB" panose="020B0503020202020204" pitchFamily="34" charset="0"/>
              </a:rPr>
              <a:t>kerja</a:t>
            </a:r>
            <a:r>
              <a:rPr lang="es-ES" b="1" dirty="0">
                <a:latin typeface="Agency FB" panose="020B0503020202020204" pitchFamily="34" charset="0"/>
              </a:rPr>
              <a:t> yang </a:t>
            </a:r>
            <a:r>
              <a:rPr lang="es-ES" b="1" dirty="0" err="1">
                <a:latin typeface="Agency FB" panose="020B0503020202020204" pitchFamily="34" charset="0"/>
              </a:rPr>
              <a:t>diusulkan</a:t>
            </a:r>
            <a:r>
              <a:rPr lang="es-ES" b="1" dirty="0">
                <a:latin typeface="Agency FB" panose="020B0503020202020204" pitchFamily="34" charset="0"/>
              </a:rPr>
              <a:t> </a:t>
            </a:r>
            <a:r>
              <a:rPr lang="es-ES" b="1" dirty="0" err="1">
                <a:latin typeface="Agency FB" panose="020B0503020202020204" pitchFamily="34" charset="0"/>
              </a:rPr>
              <a:t>bukan</a:t>
            </a:r>
            <a:r>
              <a:rPr lang="es-ES" b="1" dirty="0">
                <a:latin typeface="Agency FB" panose="020B0503020202020204" pitchFamily="34" charset="0"/>
              </a:rPr>
              <a:t> </a:t>
            </a:r>
            <a:r>
              <a:rPr lang="es-ES" b="1" dirty="0" err="1">
                <a:latin typeface="Agency FB" panose="020B0503020202020204" pitchFamily="34" charset="0"/>
              </a:rPr>
              <a:t>unit</a:t>
            </a:r>
            <a:r>
              <a:rPr lang="es-ES" b="1" dirty="0">
                <a:latin typeface="Agency FB" panose="020B0503020202020204" pitchFamily="34" charset="0"/>
              </a:rPr>
              <a:t> </a:t>
            </a:r>
            <a:r>
              <a:rPr lang="es-ES" b="1" dirty="0" err="1">
                <a:latin typeface="Agency FB" panose="020B0503020202020204" pitchFamily="34" charset="0"/>
              </a:rPr>
              <a:t>kerja</a:t>
            </a:r>
            <a:r>
              <a:rPr lang="es-ES" b="1" dirty="0">
                <a:latin typeface="Agency FB" panose="020B0503020202020204" pitchFamily="34" charset="0"/>
              </a:rPr>
              <a:t>/</a:t>
            </a:r>
            <a:r>
              <a:rPr lang="es-ES" b="1" dirty="0" err="1">
                <a:latin typeface="Agency FB" panose="020B0503020202020204" pitchFamily="34" charset="0"/>
              </a:rPr>
              <a:t>satuan</a:t>
            </a:r>
            <a:r>
              <a:rPr lang="es-ES" b="1" dirty="0">
                <a:latin typeface="Agency FB" panose="020B0503020202020204" pitchFamily="34" charset="0"/>
              </a:rPr>
              <a:t> </a:t>
            </a:r>
            <a:r>
              <a:rPr lang="es-ES" b="1" dirty="0" err="1">
                <a:latin typeface="Agency FB" panose="020B0503020202020204" pitchFamily="34" charset="0"/>
              </a:rPr>
              <a:t>kerja</a:t>
            </a:r>
            <a:r>
              <a:rPr lang="es-ES" b="1" dirty="0">
                <a:latin typeface="Agency FB" panose="020B0503020202020204" pitchFamily="34" charset="0"/>
              </a:rPr>
              <a:t> yang </a:t>
            </a:r>
            <a:r>
              <a:rPr lang="es-ES" b="1" dirty="0" err="1">
                <a:latin typeface="Agency FB" panose="020B0503020202020204" pitchFamily="34" charset="0"/>
              </a:rPr>
              <a:t>menyelenggarakan</a:t>
            </a:r>
            <a:r>
              <a:rPr lang="es-ES" b="1" dirty="0">
                <a:latin typeface="Agency FB" panose="020B0503020202020204" pitchFamily="34" charset="0"/>
              </a:rPr>
              <a:t> </a:t>
            </a:r>
            <a:r>
              <a:rPr lang="es-ES" b="1" dirty="0" err="1">
                <a:latin typeface="Agency FB" panose="020B0503020202020204" pitchFamily="34" charset="0"/>
              </a:rPr>
              <a:t>fungsi</a:t>
            </a:r>
            <a:r>
              <a:rPr lang="es-ES" b="1" dirty="0">
                <a:latin typeface="Agency FB" panose="020B0503020202020204" pitchFamily="34" charset="0"/>
              </a:rPr>
              <a:t> </a:t>
            </a:r>
            <a:r>
              <a:rPr lang="es-ES" b="1" dirty="0" err="1">
                <a:latin typeface="Agency FB" panose="020B0503020202020204" pitchFamily="34" charset="0"/>
              </a:rPr>
              <a:t>layanan</a:t>
            </a:r>
            <a:r>
              <a:rPr lang="es-ES" b="1" dirty="0">
                <a:latin typeface="Agency FB" panose="020B0503020202020204" pitchFamily="34" charset="0"/>
              </a:rPr>
              <a:t> </a:t>
            </a:r>
            <a:r>
              <a:rPr lang="es-ES" b="1" dirty="0" err="1">
                <a:latin typeface="Agency FB" panose="020B0503020202020204" pitchFamily="34" charset="0"/>
              </a:rPr>
              <a:t>masyarakat</a:t>
            </a:r>
            <a:r>
              <a:rPr lang="es-ES" b="1" dirty="0">
                <a:latin typeface="Agency FB" panose="020B0503020202020204" pitchFamily="34" charset="0"/>
              </a:rPr>
              <a:t> </a:t>
            </a:r>
            <a:r>
              <a:rPr lang="es-ES" b="1" dirty="0" err="1">
                <a:latin typeface="Agency FB" panose="020B0503020202020204" pitchFamily="34" charset="0"/>
              </a:rPr>
              <a:t>langsung</a:t>
            </a:r>
            <a:r>
              <a:rPr lang="es-ES" b="1" dirty="0">
                <a:latin typeface="Agency FB" panose="020B0503020202020204" pitchFamily="34" charset="0"/>
              </a:rPr>
              <a:t>, </a:t>
            </a:r>
            <a:r>
              <a:rPr lang="es-ES" b="1" dirty="0" err="1">
                <a:latin typeface="Agency FB" panose="020B0503020202020204" pitchFamily="34" charset="0"/>
              </a:rPr>
              <a:t>maka</a:t>
            </a:r>
            <a:r>
              <a:rPr lang="es-ES" b="1" dirty="0">
                <a:latin typeface="Agency FB" panose="020B0503020202020204" pitchFamily="34" charset="0"/>
              </a:rPr>
              <a:t> </a:t>
            </a:r>
            <a:r>
              <a:rPr lang="es-ES" b="1" dirty="0" err="1">
                <a:latin typeface="Agency FB" panose="020B0503020202020204" pitchFamily="34" charset="0"/>
              </a:rPr>
              <a:t>jumlah</a:t>
            </a:r>
            <a:r>
              <a:rPr lang="es-ES" b="1" dirty="0">
                <a:latin typeface="Agency FB" panose="020B0503020202020204" pitchFamily="34" charset="0"/>
              </a:rPr>
              <a:t> </a:t>
            </a:r>
            <a:r>
              <a:rPr lang="es-ES" b="1" dirty="0" err="1">
                <a:latin typeface="Agency FB" panose="020B0503020202020204" pitchFamily="34" charset="0"/>
              </a:rPr>
              <a:t>unit</a:t>
            </a:r>
            <a:r>
              <a:rPr lang="es-ES" b="1" dirty="0">
                <a:latin typeface="Agency FB" panose="020B0503020202020204" pitchFamily="34" charset="0"/>
              </a:rPr>
              <a:t> </a:t>
            </a:r>
            <a:r>
              <a:rPr lang="es-ES" b="1" dirty="0" err="1">
                <a:latin typeface="Agency FB" panose="020B0503020202020204" pitchFamily="34" charset="0"/>
              </a:rPr>
              <a:t>kerja</a:t>
            </a:r>
            <a:r>
              <a:rPr lang="es-ES" b="1" dirty="0">
                <a:latin typeface="Agency FB" panose="020B0503020202020204" pitchFamily="34" charset="0"/>
              </a:rPr>
              <a:t>/</a:t>
            </a:r>
            <a:r>
              <a:rPr lang="es-ES" b="1" dirty="0" err="1">
                <a:latin typeface="Agency FB" panose="020B0503020202020204" pitchFamily="34" charset="0"/>
              </a:rPr>
              <a:t>satuan</a:t>
            </a:r>
            <a:r>
              <a:rPr lang="es-ES" b="1" dirty="0">
                <a:latin typeface="Agency FB" panose="020B0503020202020204" pitchFamily="34" charset="0"/>
              </a:rPr>
              <a:t> </a:t>
            </a:r>
            <a:r>
              <a:rPr lang="es-ES" b="1" dirty="0" err="1">
                <a:latin typeface="Agency FB" panose="020B0503020202020204" pitchFamily="34" charset="0"/>
              </a:rPr>
              <a:t>kerja</a:t>
            </a:r>
            <a:r>
              <a:rPr lang="es-ES" b="1" dirty="0">
                <a:latin typeface="Agency FB" panose="020B0503020202020204" pitchFamily="34" charset="0"/>
              </a:rPr>
              <a:t> yang </a:t>
            </a:r>
            <a:r>
              <a:rPr lang="es-ES" b="1" dirty="0" err="1">
                <a:latin typeface="Agency FB" panose="020B0503020202020204" pitchFamily="34" charset="0"/>
              </a:rPr>
              <a:t>sejenis</a:t>
            </a:r>
            <a:r>
              <a:rPr lang="es-ES" b="1" dirty="0">
                <a:latin typeface="Agency FB" panose="020B0503020202020204" pitchFamily="34" charset="0"/>
              </a:rPr>
              <a:t> yang </a:t>
            </a:r>
            <a:r>
              <a:rPr lang="es-ES" b="1" dirty="0" err="1">
                <a:latin typeface="Agency FB" panose="020B0503020202020204" pitchFamily="34" charset="0"/>
              </a:rPr>
              <a:t>akan</a:t>
            </a:r>
            <a:r>
              <a:rPr lang="es-ES" b="1" dirty="0">
                <a:latin typeface="Agency FB" panose="020B0503020202020204" pitchFamily="34" charset="0"/>
              </a:rPr>
              <a:t> </a:t>
            </a:r>
            <a:r>
              <a:rPr lang="es-ES" b="1" dirty="0" err="1">
                <a:latin typeface="Agency FB" panose="020B0503020202020204" pitchFamily="34" charset="0"/>
              </a:rPr>
              <a:t>dievaluasi</a:t>
            </a:r>
            <a:r>
              <a:rPr lang="es-ES" b="1" dirty="0">
                <a:latin typeface="Agency FB" panose="020B0503020202020204" pitchFamily="34" charset="0"/>
              </a:rPr>
              <a:t> </a:t>
            </a:r>
            <a:r>
              <a:rPr lang="es-ES" b="1" dirty="0" err="1">
                <a:latin typeface="Agency FB" panose="020B0503020202020204" pitchFamily="34" charset="0"/>
              </a:rPr>
              <a:t>ditentukan</a:t>
            </a:r>
            <a:r>
              <a:rPr lang="es-ES" b="1" dirty="0">
                <a:latin typeface="Agency FB" panose="020B0503020202020204" pitchFamily="34" charset="0"/>
              </a:rPr>
              <a:t> </a:t>
            </a:r>
            <a:r>
              <a:rPr lang="es-ES" b="1" dirty="0" err="1">
                <a:latin typeface="Agency FB" panose="020B0503020202020204" pitchFamily="34" charset="0"/>
              </a:rPr>
              <a:t>berdasarkan</a:t>
            </a:r>
            <a:r>
              <a:rPr lang="es-ES" b="1" dirty="0">
                <a:latin typeface="Agency FB" panose="020B0503020202020204" pitchFamily="34" charset="0"/>
              </a:rPr>
              <a:t> </a:t>
            </a:r>
            <a:r>
              <a:rPr lang="es-ES" b="1" dirty="0" err="1">
                <a:latin typeface="Agency FB" panose="020B0503020202020204" pitchFamily="34" charset="0"/>
              </a:rPr>
              <a:t>koordinasi</a:t>
            </a:r>
            <a:r>
              <a:rPr lang="es-ES" b="1" dirty="0">
                <a:latin typeface="Agency FB" panose="020B0503020202020204" pitchFamily="34" charset="0"/>
              </a:rPr>
              <a:t> antara TPN dan TPI; </a:t>
            </a:r>
          </a:p>
        </p:txBody>
      </p:sp>
      <p:graphicFrame>
        <p:nvGraphicFramePr>
          <p:cNvPr id="9" name="Table 8">
            <a:extLst>
              <a:ext uri="{FF2B5EF4-FFF2-40B4-BE49-F238E27FC236}">
                <a16:creationId xmlns:a16="http://schemas.microsoft.com/office/drawing/2014/main" id="{D327C400-CCE1-4083-AABC-AD2EC05B69C8}"/>
              </a:ext>
            </a:extLst>
          </p:cNvPr>
          <p:cNvGraphicFramePr>
            <a:graphicFrameLocks noGrp="1"/>
          </p:cNvGraphicFramePr>
          <p:nvPr/>
        </p:nvGraphicFramePr>
        <p:xfrm>
          <a:off x="6096000" y="1634316"/>
          <a:ext cx="5977001" cy="4626643"/>
        </p:xfrm>
        <a:graphic>
          <a:graphicData uri="http://schemas.openxmlformats.org/drawingml/2006/table">
            <a:tbl>
              <a:tblPr firstRow="1" bandRow="1">
                <a:tableStyleId>{5C22544A-7EE6-4342-B048-85BDC9FD1C3A}</a:tableStyleId>
              </a:tblPr>
              <a:tblGrid>
                <a:gridCol w="3047732">
                  <a:extLst>
                    <a:ext uri="{9D8B030D-6E8A-4147-A177-3AD203B41FA5}">
                      <a16:colId xmlns:a16="http://schemas.microsoft.com/office/drawing/2014/main" val="20000"/>
                    </a:ext>
                  </a:extLst>
                </a:gridCol>
                <a:gridCol w="1302032">
                  <a:extLst>
                    <a:ext uri="{9D8B030D-6E8A-4147-A177-3AD203B41FA5}">
                      <a16:colId xmlns:a16="http://schemas.microsoft.com/office/drawing/2014/main" val="20001"/>
                    </a:ext>
                  </a:extLst>
                </a:gridCol>
                <a:gridCol w="1627237">
                  <a:extLst>
                    <a:ext uri="{9D8B030D-6E8A-4147-A177-3AD203B41FA5}">
                      <a16:colId xmlns:a16="http://schemas.microsoft.com/office/drawing/2014/main" val="20002"/>
                    </a:ext>
                  </a:extLst>
                </a:gridCol>
              </a:tblGrid>
              <a:tr h="222823">
                <a:tc>
                  <a:txBody>
                    <a:bodyPr/>
                    <a:lstStyle/>
                    <a:p>
                      <a:pPr algn="ctr">
                        <a:lnSpc>
                          <a:spcPct val="150000"/>
                        </a:lnSpc>
                        <a:spcAft>
                          <a:spcPts val="0"/>
                        </a:spcAft>
                      </a:pPr>
                      <a:r>
                        <a:rPr lang="id-ID" sz="1300" dirty="0">
                          <a:effectLst/>
                          <a:latin typeface="Book Antiqua" panose="02040602050305030304" pitchFamily="18" charset="0"/>
                        </a:rPr>
                        <a:t>SYARAT</a:t>
                      </a:r>
                      <a:endParaRPr lang="en-US" sz="13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nchor="ctr"/>
                </a:tc>
                <a:tc>
                  <a:txBody>
                    <a:bodyPr/>
                    <a:lstStyle/>
                    <a:p>
                      <a:pPr algn="ctr">
                        <a:lnSpc>
                          <a:spcPct val="150000"/>
                        </a:lnSpc>
                        <a:spcAft>
                          <a:spcPts val="0"/>
                        </a:spcAft>
                      </a:pPr>
                      <a:r>
                        <a:rPr lang="en-US" sz="1300" dirty="0" err="1">
                          <a:effectLst/>
                          <a:latin typeface="Book Antiqua" panose="02040602050305030304" pitchFamily="18" charset="0"/>
                        </a:rPr>
                        <a:t>Menuju</a:t>
                      </a:r>
                      <a:r>
                        <a:rPr lang="en-US" sz="1300" dirty="0">
                          <a:effectLst/>
                          <a:latin typeface="Book Antiqua" panose="02040602050305030304" pitchFamily="18" charset="0"/>
                        </a:rPr>
                        <a:t> </a:t>
                      </a:r>
                      <a:r>
                        <a:rPr lang="id-ID" sz="1300" dirty="0">
                          <a:effectLst/>
                          <a:latin typeface="Book Antiqua" panose="02040602050305030304" pitchFamily="18" charset="0"/>
                        </a:rPr>
                        <a:t>WBK</a:t>
                      </a:r>
                      <a:endParaRPr lang="en-US" sz="13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nchor="ctr"/>
                </a:tc>
                <a:tc>
                  <a:txBody>
                    <a:bodyPr/>
                    <a:lstStyle/>
                    <a:p>
                      <a:pPr algn="ctr">
                        <a:lnSpc>
                          <a:spcPct val="150000"/>
                        </a:lnSpc>
                        <a:spcAft>
                          <a:spcPts val="0"/>
                        </a:spcAft>
                      </a:pPr>
                      <a:r>
                        <a:rPr lang="en-US" sz="1300" dirty="0" err="1">
                          <a:effectLst/>
                          <a:latin typeface="Book Antiqua" panose="02040602050305030304" pitchFamily="18" charset="0"/>
                        </a:rPr>
                        <a:t>Menuju</a:t>
                      </a:r>
                      <a:r>
                        <a:rPr lang="en-US" sz="1300" dirty="0">
                          <a:effectLst/>
                          <a:latin typeface="Book Antiqua" panose="02040602050305030304" pitchFamily="18" charset="0"/>
                        </a:rPr>
                        <a:t> </a:t>
                      </a:r>
                      <a:r>
                        <a:rPr lang="id-ID" sz="1300" dirty="0">
                          <a:effectLst/>
                          <a:latin typeface="Book Antiqua" panose="02040602050305030304" pitchFamily="18" charset="0"/>
                        </a:rPr>
                        <a:t>WBBM</a:t>
                      </a:r>
                      <a:endParaRPr lang="en-US" sz="13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nchor="ctr"/>
                </a:tc>
                <a:extLst>
                  <a:ext uri="{0D108BD9-81ED-4DB2-BD59-A6C34878D82A}">
                    <a16:rowId xmlns:a16="http://schemas.microsoft.com/office/drawing/2014/main" val="10000"/>
                  </a:ext>
                </a:extLst>
              </a:tr>
              <a:tr h="869161">
                <a:tc>
                  <a:txBody>
                    <a:bodyPr/>
                    <a:lstStyle/>
                    <a:p>
                      <a:pPr algn="just">
                        <a:lnSpc>
                          <a:spcPct val="150000"/>
                        </a:lnSpc>
                        <a:spcAft>
                          <a:spcPts val="0"/>
                        </a:spcAft>
                      </a:pPr>
                      <a:r>
                        <a:rPr lang="id-ID" sz="1200" dirty="0">
                          <a:effectLst/>
                          <a:latin typeface="Book Antiqua" panose="02040602050305030304" pitchFamily="18" charset="0"/>
                        </a:rPr>
                        <a:t> </a:t>
                      </a:r>
                      <a:endParaRPr lang="en-US" sz="1200" dirty="0">
                        <a:effectLst/>
                        <a:latin typeface="Book Antiqua" panose="02040602050305030304" pitchFamily="18" charset="0"/>
                      </a:endParaRPr>
                    </a:p>
                    <a:p>
                      <a:pPr algn="just">
                        <a:lnSpc>
                          <a:spcPct val="150000"/>
                        </a:lnSpc>
                        <a:spcAft>
                          <a:spcPts val="0"/>
                        </a:spcAft>
                      </a:pPr>
                      <a:r>
                        <a:rPr lang="id-ID" sz="1200" dirty="0">
                          <a:effectLst/>
                          <a:latin typeface="Book Antiqua" panose="02040602050305030304" pitchFamily="18" charset="0"/>
                        </a:rPr>
                        <a:t>Nilai Total</a:t>
                      </a:r>
                      <a:endParaRPr lang="en-US" sz="12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id-ID" sz="1200" dirty="0">
                          <a:effectLst/>
                          <a:latin typeface="Book Antiqua" panose="02040602050305030304" pitchFamily="18" charset="0"/>
                        </a:rPr>
                        <a:t>75</a:t>
                      </a:r>
                      <a:endParaRPr lang="en-US" sz="12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id-ID" sz="1200" dirty="0">
                          <a:effectLst/>
                          <a:latin typeface="Book Antiqua" panose="02040602050305030304" pitchFamily="18" charset="0"/>
                        </a:rPr>
                        <a:t>85</a:t>
                      </a:r>
                      <a:endParaRPr lang="en-US" sz="1200" dirty="0">
                        <a:effectLst/>
                        <a:latin typeface="Book Antiqua" panose="02040602050305030304" pitchFamily="18" charset="0"/>
                      </a:endParaRPr>
                    </a:p>
                    <a:p>
                      <a:pPr algn="ctr">
                        <a:lnSpc>
                          <a:spcPct val="150000"/>
                        </a:lnSpc>
                        <a:spcAft>
                          <a:spcPts val="0"/>
                        </a:spcAft>
                      </a:pPr>
                      <a:r>
                        <a:rPr lang="en-US" sz="1200" dirty="0">
                          <a:effectLst/>
                          <a:latin typeface="Book Antiqua" panose="02040602050305030304" pitchFamily="18" charset="0"/>
                        </a:rPr>
                        <a:t>Telah </a:t>
                      </a:r>
                      <a:r>
                        <a:rPr lang="en-US" sz="1200" dirty="0" err="1">
                          <a:effectLst/>
                          <a:latin typeface="Book Antiqua" panose="02040602050305030304" pitchFamily="18" charset="0"/>
                        </a:rPr>
                        <a:t>mendapatkan</a:t>
                      </a:r>
                      <a:r>
                        <a:rPr lang="en-US" sz="1200" dirty="0">
                          <a:effectLst/>
                          <a:latin typeface="Book Antiqua" panose="02040602050305030304" pitchFamily="18" charset="0"/>
                        </a:rPr>
                        <a:t> </a:t>
                      </a:r>
                      <a:r>
                        <a:rPr lang="en-US" sz="1200" dirty="0" err="1">
                          <a:effectLst/>
                          <a:latin typeface="Book Antiqua" panose="02040602050305030304" pitchFamily="18" charset="0"/>
                        </a:rPr>
                        <a:t>predikat</a:t>
                      </a:r>
                      <a:r>
                        <a:rPr lang="en-US" sz="1200" dirty="0">
                          <a:effectLst/>
                          <a:latin typeface="Book Antiqua" panose="02040602050305030304" pitchFamily="18" charset="0"/>
                        </a:rPr>
                        <a:t> </a:t>
                      </a:r>
                      <a:r>
                        <a:rPr lang="en-US" sz="1200" dirty="0" err="1">
                          <a:effectLst/>
                          <a:latin typeface="Book Antiqua" panose="02040602050305030304" pitchFamily="18" charset="0"/>
                        </a:rPr>
                        <a:t>Menuju</a:t>
                      </a:r>
                      <a:r>
                        <a:rPr lang="en-US" sz="1200" dirty="0">
                          <a:effectLst/>
                          <a:latin typeface="Book Antiqua" panose="02040602050305030304" pitchFamily="18" charset="0"/>
                        </a:rPr>
                        <a:t> WBK</a:t>
                      </a:r>
                      <a:endParaRPr lang="en-US" sz="12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1"/>
                  </a:ext>
                </a:extLst>
              </a:tr>
              <a:tr h="217290">
                <a:tc>
                  <a:txBody>
                    <a:bodyPr/>
                    <a:lstStyle/>
                    <a:p>
                      <a:pPr algn="just">
                        <a:lnSpc>
                          <a:spcPct val="150000"/>
                        </a:lnSpc>
                        <a:spcAft>
                          <a:spcPts val="0"/>
                        </a:spcAft>
                      </a:pPr>
                      <a:r>
                        <a:rPr lang="en-ID" sz="1200" dirty="0">
                          <a:effectLst/>
                          <a:latin typeface="Book Antiqua" panose="02040602050305030304" pitchFamily="18" charset="0"/>
                        </a:rPr>
                        <a:t>Nilai Minimal </a:t>
                      </a:r>
                      <a:r>
                        <a:rPr lang="en-ID" sz="1200" dirty="0" err="1">
                          <a:effectLst/>
                          <a:latin typeface="Book Antiqua" panose="02040602050305030304" pitchFamily="18" charset="0"/>
                        </a:rPr>
                        <a:t>Pengungkit</a:t>
                      </a:r>
                      <a:endParaRPr lang="en-US" sz="12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200">
                          <a:effectLst/>
                          <a:latin typeface="Book Antiqua" panose="02040602050305030304" pitchFamily="18" charset="0"/>
                        </a:rPr>
                        <a:t>40</a:t>
                      </a:r>
                      <a:endParaRPr lang="en-US" sz="120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200">
                          <a:effectLst/>
                          <a:latin typeface="Book Antiqua" panose="02040602050305030304" pitchFamily="18" charset="0"/>
                        </a:rPr>
                        <a:t>48</a:t>
                      </a:r>
                      <a:endParaRPr lang="en-US" sz="120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2"/>
                  </a:ext>
                </a:extLst>
              </a:tr>
              <a:tr h="434580">
                <a:tc>
                  <a:txBody>
                    <a:bodyPr/>
                    <a:lstStyle/>
                    <a:p>
                      <a:pPr algn="just">
                        <a:lnSpc>
                          <a:spcPct val="150000"/>
                        </a:lnSpc>
                        <a:spcAft>
                          <a:spcPts val="0"/>
                        </a:spcAft>
                      </a:pPr>
                      <a:r>
                        <a:rPr lang="en-ID" sz="1200">
                          <a:effectLst/>
                          <a:latin typeface="Book Antiqua" panose="02040602050305030304" pitchFamily="18" charset="0"/>
                        </a:rPr>
                        <a:t>Bobot nilai minimal per area pengungkit</a:t>
                      </a:r>
                      <a:endParaRPr lang="en-US" sz="120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200">
                          <a:effectLst/>
                          <a:latin typeface="Book Antiqua" panose="02040602050305030304" pitchFamily="18" charset="0"/>
                        </a:rPr>
                        <a:t>60%</a:t>
                      </a:r>
                      <a:endParaRPr lang="en-US" sz="120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200" dirty="0">
                          <a:effectLst/>
                          <a:latin typeface="Book Antiqua" panose="02040602050305030304" pitchFamily="18" charset="0"/>
                        </a:rPr>
                        <a:t>75%</a:t>
                      </a:r>
                      <a:endParaRPr lang="en-US" sz="12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3"/>
                  </a:ext>
                </a:extLst>
              </a:tr>
              <a:tr h="651871">
                <a:tc>
                  <a:txBody>
                    <a:bodyPr/>
                    <a:lstStyle/>
                    <a:p>
                      <a:pPr algn="just">
                        <a:lnSpc>
                          <a:spcPct val="150000"/>
                        </a:lnSpc>
                        <a:spcAft>
                          <a:spcPts val="0"/>
                        </a:spcAft>
                      </a:pPr>
                      <a:r>
                        <a:rPr lang="id-ID" sz="1200">
                          <a:effectLst/>
                          <a:latin typeface="Book Antiqua" panose="02040602050305030304" pitchFamily="18" charset="0"/>
                        </a:rPr>
                        <a:t>Nilai komponen hasil “Pemerintah yang Bersih dan </a:t>
                      </a:r>
                      <a:r>
                        <a:rPr lang="en-AU" sz="1200">
                          <a:effectLst/>
                          <a:latin typeface="Book Antiqua" panose="02040602050305030304" pitchFamily="18" charset="0"/>
                        </a:rPr>
                        <a:t>Akuntabel</a:t>
                      </a:r>
                      <a:r>
                        <a:rPr lang="id-ID" sz="1200">
                          <a:effectLst/>
                          <a:latin typeface="Book Antiqua" panose="02040602050305030304" pitchFamily="18" charset="0"/>
                        </a:rPr>
                        <a:t>” minimal</a:t>
                      </a:r>
                      <a:endParaRPr lang="en-US" sz="120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200">
                          <a:effectLst/>
                          <a:latin typeface="Book Antiqua" panose="02040602050305030304" pitchFamily="18" charset="0"/>
                        </a:rPr>
                        <a:t>18,25</a:t>
                      </a:r>
                      <a:endParaRPr lang="en-US" sz="120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AU" sz="1200" dirty="0">
                          <a:effectLst/>
                          <a:latin typeface="Book Antiqua" panose="02040602050305030304" pitchFamily="18" charset="0"/>
                        </a:rPr>
                        <a:t>19,50</a:t>
                      </a:r>
                      <a:endParaRPr lang="en-US" sz="12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4"/>
                  </a:ext>
                </a:extLst>
              </a:tr>
              <a:tr h="651871">
                <a:tc>
                  <a:txBody>
                    <a:bodyPr/>
                    <a:lstStyle/>
                    <a:p>
                      <a:pPr marL="342900" lvl="0" indent="-342900" algn="just">
                        <a:lnSpc>
                          <a:spcPct val="150000"/>
                        </a:lnSpc>
                        <a:spcAft>
                          <a:spcPts val="0"/>
                        </a:spcAft>
                        <a:buFont typeface="Symbol" panose="05050102010706020507" pitchFamily="18" charset="2"/>
                        <a:buChar char=""/>
                      </a:pPr>
                      <a:r>
                        <a:rPr lang="id-ID" sz="1200">
                          <a:effectLst/>
                          <a:latin typeface="Book Antiqua" panose="02040602050305030304" pitchFamily="18" charset="0"/>
                        </a:rPr>
                        <a:t>Nilai sub-komponen “Survei Persepsi Anti Korupsi” minimal</a:t>
                      </a:r>
                      <a:endParaRPr lang="en-US" sz="120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id-ID" sz="1200">
                          <a:effectLst/>
                          <a:latin typeface="Book Antiqua" panose="02040602050305030304" pitchFamily="18" charset="0"/>
                        </a:rPr>
                        <a:t>15,75</a:t>
                      </a:r>
                      <a:endParaRPr lang="en-US" sz="1200">
                        <a:effectLst/>
                        <a:latin typeface="Book Antiqua" panose="02040602050305030304" pitchFamily="18" charset="0"/>
                      </a:endParaRPr>
                    </a:p>
                    <a:p>
                      <a:pPr algn="ctr">
                        <a:lnSpc>
                          <a:spcPct val="150000"/>
                        </a:lnSpc>
                        <a:spcAft>
                          <a:spcPts val="0"/>
                        </a:spcAft>
                      </a:pPr>
                      <a:r>
                        <a:rPr lang="en-ID" sz="1200">
                          <a:effectLst/>
                          <a:latin typeface="Book Antiqua" panose="02040602050305030304" pitchFamily="18" charset="0"/>
                        </a:rPr>
                        <a:t>(survey 3,60)</a:t>
                      </a:r>
                      <a:endParaRPr lang="en-US" sz="120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id-ID" sz="1200">
                          <a:effectLst/>
                          <a:latin typeface="Book Antiqua" panose="02040602050305030304" pitchFamily="18" charset="0"/>
                        </a:rPr>
                        <a:t>15,75</a:t>
                      </a:r>
                      <a:endParaRPr lang="en-US" sz="1200">
                        <a:effectLst/>
                        <a:latin typeface="Book Antiqua" panose="02040602050305030304" pitchFamily="18" charset="0"/>
                      </a:endParaRPr>
                    </a:p>
                    <a:p>
                      <a:pPr algn="ctr">
                        <a:lnSpc>
                          <a:spcPct val="150000"/>
                        </a:lnSpc>
                        <a:spcAft>
                          <a:spcPts val="0"/>
                        </a:spcAft>
                      </a:pPr>
                      <a:r>
                        <a:rPr lang="en-ID" sz="1200">
                          <a:effectLst/>
                          <a:latin typeface="Book Antiqua" panose="02040602050305030304" pitchFamily="18" charset="0"/>
                        </a:rPr>
                        <a:t>(survey 3,60)</a:t>
                      </a:r>
                      <a:endParaRPr lang="en-US" sz="120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5"/>
                  </a:ext>
                </a:extLst>
              </a:tr>
              <a:tr h="651871">
                <a:tc>
                  <a:txBody>
                    <a:bodyPr/>
                    <a:lstStyle/>
                    <a:p>
                      <a:pPr marL="342900" lvl="0" indent="-342900" algn="just">
                        <a:lnSpc>
                          <a:spcPct val="150000"/>
                        </a:lnSpc>
                        <a:spcAft>
                          <a:spcPts val="0"/>
                        </a:spcAft>
                        <a:buFont typeface="Symbol" panose="05050102010706020507" pitchFamily="18" charset="2"/>
                        <a:buChar char=""/>
                      </a:pPr>
                      <a:r>
                        <a:rPr lang="id-ID" sz="1200">
                          <a:effectLst/>
                          <a:latin typeface="Book Antiqua" panose="02040602050305030304" pitchFamily="18" charset="0"/>
                        </a:rPr>
                        <a:t>Nilai sub-komponen “</a:t>
                      </a:r>
                      <a:r>
                        <a:rPr lang="en-ID" sz="1200">
                          <a:effectLst/>
                          <a:latin typeface="Book Antiqua" panose="02040602050305030304" pitchFamily="18" charset="0"/>
                        </a:rPr>
                        <a:t>Kinerja Lebih Baik</a:t>
                      </a:r>
                      <a:r>
                        <a:rPr lang="id-ID" sz="1200">
                          <a:effectLst/>
                          <a:latin typeface="Book Antiqua" panose="02040602050305030304" pitchFamily="18" charset="0"/>
                        </a:rPr>
                        <a:t>” minimal</a:t>
                      </a:r>
                      <a:endParaRPr lang="en-US" sz="120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200">
                          <a:effectLst/>
                          <a:latin typeface="Book Antiqua" panose="02040602050305030304" pitchFamily="18" charset="0"/>
                        </a:rPr>
                        <a:t>2,50</a:t>
                      </a:r>
                      <a:endParaRPr lang="en-US" sz="120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200">
                          <a:effectLst/>
                          <a:latin typeface="Book Antiqua" panose="02040602050305030304" pitchFamily="18" charset="0"/>
                        </a:rPr>
                        <a:t>3,75</a:t>
                      </a:r>
                      <a:endParaRPr lang="en-US" sz="120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6"/>
                  </a:ext>
                </a:extLst>
              </a:tr>
              <a:tr h="651871">
                <a:tc>
                  <a:txBody>
                    <a:bodyPr/>
                    <a:lstStyle/>
                    <a:p>
                      <a:pPr algn="just">
                        <a:lnSpc>
                          <a:spcPct val="150000"/>
                        </a:lnSpc>
                        <a:spcAft>
                          <a:spcPts val="0"/>
                        </a:spcAft>
                      </a:pPr>
                      <a:r>
                        <a:rPr lang="id-ID" sz="1200" dirty="0">
                          <a:effectLst/>
                          <a:latin typeface="Book Antiqua" panose="02040602050305030304" pitchFamily="18" charset="0"/>
                        </a:rPr>
                        <a:t>Nilai komponen hasil “</a:t>
                      </a:r>
                      <a:r>
                        <a:rPr lang="en-AU" sz="1200" dirty="0" err="1">
                          <a:effectLst/>
                          <a:latin typeface="Book Antiqua" panose="02040602050305030304" pitchFamily="18" charset="0"/>
                        </a:rPr>
                        <a:t>Pelayanan</a:t>
                      </a:r>
                      <a:r>
                        <a:rPr lang="en-AU" sz="1200" dirty="0">
                          <a:effectLst/>
                          <a:latin typeface="Book Antiqua" panose="02040602050305030304" pitchFamily="18" charset="0"/>
                        </a:rPr>
                        <a:t> </a:t>
                      </a:r>
                      <a:r>
                        <a:rPr lang="en-AU" sz="1200" dirty="0" err="1">
                          <a:effectLst/>
                          <a:latin typeface="Book Antiqua" panose="02040602050305030304" pitchFamily="18" charset="0"/>
                        </a:rPr>
                        <a:t>Publik</a:t>
                      </a:r>
                      <a:r>
                        <a:rPr lang="en-AU" sz="1200" dirty="0">
                          <a:effectLst/>
                          <a:latin typeface="Book Antiqua" panose="02040602050305030304" pitchFamily="18" charset="0"/>
                        </a:rPr>
                        <a:t> yang prima</a:t>
                      </a:r>
                      <a:r>
                        <a:rPr lang="id-ID" sz="1200" dirty="0">
                          <a:effectLst/>
                          <a:latin typeface="Book Antiqua" panose="02040602050305030304" pitchFamily="18" charset="0"/>
                        </a:rPr>
                        <a:t>” minimal</a:t>
                      </a:r>
                      <a:endParaRPr lang="en-US" sz="12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200">
                          <a:effectLst/>
                          <a:latin typeface="Book Antiqua" panose="02040602050305030304" pitchFamily="18" charset="0"/>
                        </a:rPr>
                        <a:t>14,00</a:t>
                      </a:r>
                      <a:endParaRPr lang="en-US" sz="1200">
                        <a:effectLst/>
                        <a:latin typeface="Book Antiqua" panose="02040602050305030304" pitchFamily="18" charset="0"/>
                      </a:endParaRPr>
                    </a:p>
                    <a:p>
                      <a:pPr algn="ctr">
                        <a:lnSpc>
                          <a:spcPct val="150000"/>
                        </a:lnSpc>
                        <a:spcAft>
                          <a:spcPts val="0"/>
                        </a:spcAft>
                      </a:pPr>
                      <a:r>
                        <a:rPr lang="en-ID" sz="1200">
                          <a:effectLst/>
                          <a:latin typeface="Book Antiqua" panose="02040602050305030304" pitchFamily="18" charset="0"/>
                        </a:rPr>
                        <a:t>(survey 3,20)</a:t>
                      </a:r>
                      <a:endParaRPr lang="en-US" sz="120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id-ID" sz="1200" dirty="0">
                          <a:effectLst/>
                          <a:latin typeface="Book Antiqua" panose="02040602050305030304" pitchFamily="18" charset="0"/>
                        </a:rPr>
                        <a:t>15,75</a:t>
                      </a:r>
                      <a:endParaRPr lang="en-US" sz="1200" dirty="0">
                        <a:effectLst/>
                        <a:latin typeface="Book Antiqua" panose="02040602050305030304" pitchFamily="18" charset="0"/>
                      </a:endParaRPr>
                    </a:p>
                    <a:p>
                      <a:pPr algn="ctr">
                        <a:lnSpc>
                          <a:spcPct val="150000"/>
                        </a:lnSpc>
                        <a:spcAft>
                          <a:spcPts val="0"/>
                        </a:spcAft>
                      </a:pPr>
                      <a:r>
                        <a:rPr lang="en-ID" sz="1200" dirty="0">
                          <a:effectLst/>
                          <a:latin typeface="Book Antiqua" panose="02040602050305030304" pitchFamily="18" charset="0"/>
                        </a:rPr>
                        <a:t>(survey 3,60)</a:t>
                      </a:r>
                      <a:endParaRPr lang="en-US" sz="12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7"/>
                  </a:ext>
                </a:extLst>
              </a:tr>
            </a:tbl>
          </a:graphicData>
        </a:graphic>
      </p:graphicFrame>
      <p:sp>
        <p:nvSpPr>
          <p:cNvPr id="10" name="object 2">
            <a:extLst>
              <a:ext uri="{FF2B5EF4-FFF2-40B4-BE49-F238E27FC236}">
                <a16:creationId xmlns:a16="http://schemas.microsoft.com/office/drawing/2014/main" id="{F64D33EA-0924-A147-8D80-D9FD6555E3A7}"/>
              </a:ext>
            </a:extLst>
          </p:cNvPr>
          <p:cNvSpPr txBox="1">
            <a:spLocks/>
          </p:cNvSpPr>
          <p:nvPr/>
        </p:nvSpPr>
        <p:spPr>
          <a:xfrm>
            <a:off x="144749" y="252075"/>
            <a:ext cx="6792404"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dirty="0" err="1">
                <a:solidFill>
                  <a:srgbClr val="000000"/>
                </a:solidFill>
                <a:latin typeface="+mn-lt"/>
              </a:rPr>
              <a:t>Metode</a:t>
            </a:r>
            <a:r>
              <a:rPr lang="en-ID" dirty="0">
                <a:solidFill>
                  <a:srgbClr val="000000"/>
                </a:solidFill>
                <a:latin typeface="+mn-lt"/>
              </a:rPr>
              <a:t> </a:t>
            </a:r>
            <a:r>
              <a:rPr lang="en-ID" dirty="0" err="1">
                <a:solidFill>
                  <a:srgbClr val="000000"/>
                </a:solidFill>
                <a:latin typeface="+mn-lt"/>
              </a:rPr>
              <a:t>Evaluasi</a:t>
            </a:r>
            <a:r>
              <a:rPr lang="en-ID" dirty="0">
                <a:solidFill>
                  <a:srgbClr val="000000"/>
                </a:solidFill>
                <a:latin typeface="+mn-lt"/>
              </a:rPr>
              <a:t> ZI oleh TPN</a:t>
            </a:r>
          </a:p>
        </p:txBody>
      </p:sp>
    </p:spTree>
    <p:extLst>
      <p:ext uri="{BB962C8B-B14F-4D97-AF65-F5344CB8AC3E}">
        <p14:creationId xmlns:p14="http://schemas.microsoft.com/office/powerpoint/2010/main" val="327966738"/>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ata 4">
            <a:extLst>
              <a:ext uri="{FF2B5EF4-FFF2-40B4-BE49-F238E27FC236}">
                <a16:creationId xmlns:a16="http://schemas.microsoft.com/office/drawing/2014/main" id="{8C9DC1D0-ABEA-4FC6-B0E1-75CA9D10AAAC}"/>
              </a:ext>
            </a:extLst>
          </p:cNvPr>
          <p:cNvSpPr/>
          <p:nvPr/>
        </p:nvSpPr>
        <p:spPr>
          <a:xfrm>
            <a:off x="-23853" y="1252332"/>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chemeClr val="tx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b="1" dirty="0">
                <a:latin typeface="Arial Rounded MT Bold" panose="020F0704030504030204" pitchFamily="34" charset="0"/>
              </a:rPr>
              <a:t>Desk </a:t>
            </a:r>
            <a:r>
              <a:rPr lang="en-US" sz="2400" b="1" dirty="0" err="1">
                <a:latin typeface="Arial Rounded MT Bold" panose="020F0704030504030204" pitchFamily="34" charset="0"/>
              </a:rPr>
              <a:t>Evaluasi</a:t>
            </a:r>
            <a:endParaRPr lang="en-ID" sz="2400" b="1" dirty="0">
              <a:latin typeface="Arial Rounded MT Bold" panose="020F0704030504030204" pitchFamily="34" charset="0"/>
            </a:endParaRPr>
          </a:p>
        </p:txBody>
      </p:sp>
      <p:sp>
        <p:nvSpPr>
          <p:cNvPr id="17" name="Rectangle 16">
            <a:extLst>
              <a:ext uri="{FF2B5EF4-FFF2-40B4-BE49-F238E27FC236}">
                <a16:creationId xmlns:a16="http://schemas.microsoft.com/office/drawing/2014/main" id="{8ADF6EDE-891D-4FEA-95A9-FA5218516015}"/>
              </a:ext>
            </a:extLst>
          </p:cNvPr>
          <p:cNvSpPr/>
          <p:nvPr/>
        </p:nvSpPr>
        <p:spPr>
          <a:xfrm>
            <a:off x="-23853" y="1838721"/>
            <a:ext cx="4019383" cy="10934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Rectangle 21">
            <a:extLst>
              <a:ext uri="{FF2B5EF4-FFF2-40B4-BE49-F238E27FC236}">
                <a16:creationId xmlns:a16="http://schemas.microsoft.com/office/drawing/2014/main" id="{AEF4B120-3321-4C86-AAAC-C133C5B56EAB}"/>
              </a:ext>
            </a:extLst>
          </p:cNvPr>
          <p:cNvSpPr/>
          <p:nvPr/>
        </p:nvSpPr>
        <p:spPr>
          <a:xfrm>
            <a:off x="144749" y="2057400"/>
            <a:ext cx="10221764" cy="4203559"/>
          </a:xfrm>
          <a:prstGeom prst="rect">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lgn="just">
              <a:buAutoNum type="arabicPeriod"/>
            </a:pPr>
            <a:r>
              <a:rPr lang="es-ES" sz="2200" b="1" dirty="0" err="1">
                <a:latin typeface="Agency FB" panose="020B0503020202020204" pitchFamily="34" charset="0"/>
              </a:rPr>
              <a:t>Desk</a:t>
            </a:r>
            <a:r>
              <a:rPr lang="es-ES" sz="2200" b="1" dirty="0">
                <a:latin typeface="Agency FB" panose="020B0503020202020204" pitchFamily="34" charset="0"/>
              </a:rPr>
              <a:t> </a:t>
            </a:r>
            <a:r>
              <a:rPr lang="es-ES" sz="2200" b="1" dirty="0" err="1">
                <a:latin typeface="Agency FB" panose="020B0503020202020204" pitchFamily="34" charset="0"/>
              </a:rPr>
              <a:t>evaluasi</a:t>
            </a:r>
            <a:r>
              <a:rPr lang="es-ES" sz="2200" b="1" dirty="0">
                <a:latin typeface="Agency FB" panose="020B0503020202020204" pitchFamily="34" charset="0"/>
              </a:rPr>
              <a:t> </a:t>
            </a:r>
            <a:r>
              <a:rPr lang="es-ES" sz="2200" b="1" dirty="0" err="1">
                <a:latin typeface="Agency FB" panose="020B0503020202020204" pitchFamily="34" charset="0"/>
              </a:rPr>
              <a:t>ini</a:t>
            </a:r>
            <a:r>
              <a:rPr lang="es-ES" sz="2200" b="1" dirty="0">
                <a:latin typeface="Agency FB" panose="020B0503020202020204" pitchFamily="34" charset="0"/>
              </a:rPr>
              <a:t> </a:t>
            </a:r>
            <a:r>
              <a:rPr lang="es-ES" sz="2200" b="1" dirty="0" err="1">
                <a:latin typeface="Agency FB" panose="020B0503020202020204" pitchFamily="34" charset="0"/>
              </a:rPr>
              <a:t>bertujuan</a:t>
            </a:r>
            <a:r>
              <a:rPr lang="es-ES" sz="2200" b="1" dirty="0">
                <a:latin typeface="Agency FB" panose="020B0503020202020204" pitchFamily="34" charset="0"/>
              </a:rPr>
              <a:t> </a:t>
            </a:r>
            <a:r>
              <a:rPr lang="es-ES" sz="2200" b="1" dirty="0" err="1">
                <a:latin typeface="Agency FB" panose="020B0503020202020204" pitchFamily="34" charset="0"/>
              </a:rPr>
              <a:t>untuk</a:t>
            </a:r>
            <a:r>
              <a:rPr lang="es-ES" sz="2200" b="1" dirty="0">
                <a:latin typeface="Agency FB" panose="020B0503020202020204" pitchFamily="34" charset="0"/>
              </a:rPr>
              <a:t> </a:t>
            </a:r>
            <a:r>
              <a:rPr lang="es-ES" sz="2200" b="1" dirty="0" err="1">
                <a:latin typeface="Agency FB" panose="020B0503020202020204" pitchFamily="34" charset="0"/>
              </a:rPr>
              <a:t>memastikan</a:t>
            </a:r>
            <a:r>
              <a:rPr lang="es-ES" sz="2200" b="1" dirty="0">
                <a:latin typeface="Agency FB" panose="020B0503020202020204" pitchFamily="34" charset="0"/>
              </a:rPr>
              <a:t> </a:t>
            </a:r>
            <a:r>
              <a:rPr lang="es-ES" sz="2200" b="1" dirty="0" err="1">
                <a:latin typeface="Agency FB" panose="020B0503020202020204" pitchFamily="34" charset="0"/>
              </a:rPr>
              <a:t>bahwa</a:t>
            </a:r>
            <a:r>
              <a:rPr lang="es-ES" sz="2200" b="1" dirty="0">
                <a:latin typeface="Agency FB" panose="020B0503020202020204" pitchFamily="34" charset="0"/>
              </a:rPr>
              <a:t> </a:t>
            </a:r>
            <a:r>
              <a:rPr lang="es-ES" sz="2200" b="1" dirty="0" err="1">
                <a:latin typeface="Agency FB" panose="020B0503020202020204" pitchFamily="34" charset="0"/>
              </a:rPr>
              <a:t>unit</a:t>
            </a:r>
            <a:r>
              <a:rPr lang="es-ES" sz="2200" b="1" dirty="0">
                <a:latin typeface="Agency FB" panose="020B0503020202020204" pitchFamily="34" charset="0"/>
              </a:rPr>
              <a:t> </a:t>
            </a:r>
            <a:r>
              <a:rPr lang="es-ES" sz="2200" b="1" dirty="0" err="1">
                <a:latin typeface="Agency FB" panose="020B0503020202020204" pitchFamily="34" charset="0"/>
              </a:rPr>
              <a:t>kerja</a:t>
            </a:r>
            <a:r>
              <a:rPr lang="es-ES" sz="2200" b="1" dirty="0">
                <a:latin typeface="Agency FB" panose="020B0503020202020204" pitchFamily="34" charset="0"/>
              </a:rPr>
              <a:t>/</a:t>
            </a:r>
            <a:r>
              <a:rPr lang="es-ES" sz="2200" b="1" dirty="0" err="1">
                <a:latin typeface="Agency FB" panose="020B0503020202020204" pitchFamily="34" charset="0"/>
              </a:rPr>
              <a:t>satuan</a:t>
            </a:r>
            <a:r>
              <a:rPr lang="es-ES" sz="2200" b="1" dirty="0">
                <a:latin typeface="Agency FB" panose="020B0503020202020204" pitchFamily="34" charset="0"/>
              </a:rPr>
              <a:t> </a:t>
            </a:r>
            <a:r>
              <a:rPr lang="es-ES" sz="2200" b="1" dirty="0" err="1">
                <a:latin typeface="Agency FB" panose="020B0503020202020204" pitchFamily="34" charset="0"/>
              </a:rPr>
              <a:t>kerja</a:t>
            </a:r>
            <a:r>
              <a:rPr lang="es-ES" sz="2200" b="1" dirty="0">
                <a:latin typeface="Agency FB" panose="020B0503020202020204" pitchFamily="34" charset="0"/>
              </a:rPr>
              <a:t> </a:t>
            </a:r>
            <a:r>
              <a:rPr lang="es-ES" sz="2200" b="1" dirty="0" err="1">
                <a:latin typeface="Agency FB" panose="020B0503020202020204" pitchFamily="34" charset="0"/>
              </a:rPr>
              <a:t>telah</a:t>
            </a:r>
            <a:r>
              <a:rPr lang="es-ES" sz="2200" b="1" dirty="0">
                <a:latin typeface="Agency FB" panose="020B0503020202020204" pitchFamily="34" charset="0"/>
              </a:rPr>
              <a:t> secara </a:t>
            </a:r>
            <a:r>
              <a:rPr lang="es-ES" sz="2200" b="1" dirty="0" err="1">
                <a:latin typeface="Agency FB" panose="020B0503020202020204" pitchFamily="34" charset="0"/>
              </a:rPr>
              <a:t>konsisten</a:t>
            </a:r>
            <a:r>
              <a:rPr lang="es-ES" sz="2200" b="1" dirty="0">
                <a:latin typeface="Agency FB" panose="020B0503020202020204" pitchFamily="34" charset="0"/>
              </a:rPr>
              <a:t> dan </a:t>
            </a:r>
            <a:r>
              <a:rPr lang="es-ES" sz="2200" b="1" dirty="0" err="1">
                <a:latin typeface="Agency FB" panose="020B0503020202020204" pitchFamily="34" charset="0"/>
              </a:rPr>
              <a:t>berkelanjutan</a:t>
            </a:r>
            <a:r>
              <a:rPr lang="es-ES" sz="2200" b="1" dirty="0">
                <a:latin typeface="Agency FB" panose="020B0503020202020204" pitchFamily="34" charset="0"/>
              </a:rPr>
              <a:t> </a:t>
            </a:r>
            <a:r>
              <a:rPr lang="es-ES" sz="2200" b="1" dirty="0" err="1">
                <a:latin typeface="Agency FB" panose="020B0503020202020204" pitchFamily="34" charset="0"/>
              </a:rPr>
              <a:t>dalam</a:t>
            </a:r>
            <a:r>
              <a:rPr lang="es-ES" sz="2200" b="1" dirty="0">
                <a:latin typeface="Agency FB" panose="020B0503020202020204" pitchFamily="34" charset="0"/>
              </a:rPr>
              <a:t> </a:t>
            </a:r>
            <a:r>
              <a:rPr lang="es-ES" sz="2200" b="1" dirty="0" err="1">
                <a:latin typeface="Agency FB" panose="020B0503020202020204" pitchFamily="34" charset="0"/>
              </a:rPr>
              <a:t>membangun</a:t>
            </a:r>
            <a:r>
              <a:rPr lang="es-ES" sz="2200" b="1" dirty="0">
                <a:latin typeface="Agency FB" panose="020B0503020202020204" pitchFamily="34" charset="0"/>
              </a:rPr>
              <a:t> ZI dan </a:t>
            </a:r>
            <a:r>
              <a:rPr lang="es-ES" sz="2200" b="1" dirty="0" err="1">
                <a:latin typeface="Agency FB" panose="020B0503020202020204" pitchFamily="34" charset="0"/>
              </a:rPr>
              <a:t>implementasi</a:t>
            </a:r>
            <a:r>
              <a:rPr lang="es-ES" sz="2200" b="1" dirty="0">
                <a:latin typeface="Agency FB" panose="020B0503020202020204" pitchFamily="34" charset="0"/>
              </a:rPr>
              <a:t> </a:t>
            </a:r>
            <a:r>
              <a:rPr lang="es-ES" sz="2200" b="1" dirty="0" err="1">
                <a:latin typeface="Agency FB" panose="020B0503020202020204" pitchFamily="34" charset="0"/>
              </a:rPr>
              <a:t>pembangunan</a:t>
            </a:r>
            <a:r>
              <a:rPr lang="es-ES" sz="2200" b="1" dirty="0">
                <a:latin typeface="Agency FB" panose="020B0503020202020204" pitchFamily="34" charset="0"/>
              </a:rPr>
              <a:t> ZI </a:t>
            </a:r>
            <a:r>
              <a:rPr lang="es-ES" sz="2200" b="1" dirty="0" err="1">
                <a:latin typeface="Agency FB" panose="020B0503020202020204" pitchFamily="34" charset="0"/>
              </a:rPr>
              <a:t>telah</a:t>
            </a:r>
            <a:r>
              <a:rPr lang="es-ES" sz="2200" b="1" dirty="0">
                <a:latin typeface="Agency FB" panose="020B0503020202020204" pitchFamily="34" charset="0"/>
              </a:rPr>
              <a:t> </a:t>
            </a:r>
            <a:r>
              <a:rPr lang="es-ES" sz="2200" b="1" dirty="0" err="1">
                <a:latin typeface="Agency FB" panose="020B0503020202020204" pitchFamily="34" charset="0"/>
              </a:rPr>
              <a:t>dilengkapi</a:t>
            </a:r>
            <a:r>
              <a:rPr lang="es-ES" sz="2200" b="1" dirty="0">
                <a:latin typeface="Agency FB" panose="020B0503020202020204" pitchFamily="34" charset="0"/>
              </a:rPr>
              <a:t> </a:t>
            </a:r>
            <a:r>
              <a:rPr lang="es-ES" sz="2200" b="1" dirty="0" err="1">
                <a:latin typeface="Agency FB" panose="020B0503020202020204" pitchFamily="34" charset="0"/>
              </a:rPr>
              <a:t>dengan</a:t>
            </a:r>
            <a:r>
              <a:rPr lang="es-ES" sz="2200" b="1" dirty="0">
                <a:latin typeface="Agency FB" panose="020B0503020202020204" pitchFamily="34" charset="0"/>
              </a:rPr>
              <a:t> data </a:t>
            </a:r>
            <a:r>
              <a:rPr lang="es-ES" sz="2200" b="1" dirty="0" err="1">
                <a:latin typeface="Agency FB" panose="020B0503020202020204" pitchFamily="34" charset="0"/>
              </a:rPr>
              <a:t>dukung</a:t>
            </a:r>
            <a:r>
              <a:rPr lang="es-ES" sz="2200" b="1" dirty="0">
                <a:latin typeface="Agency FB" panose="020B0503020202020204" pitchFamily="34" charset="0"/>
              </a:rPr>
              <a:t> yang </a:t>
            </a:r>
            <a:r>
              <a:rPr lang="es-ES" sz="2200" b="1" dirty="0" err="1">
                <a:latin typeface="Agency FB" panose="020B0503020202020204" pitchFamily="34" charset="0"/>
              </a:rPr>
              <a:t>sesuai</a:t>
            </a:r>
            <a:r>
              <a:rPr lang="es-ES" sz="2200" b="1" dirty="0">
                <a:latin typeface="Agency FB" panose="020B0503020202020204" pitchFamily="34" charset="0"/>
              </a:rPr>
              <a:t>; </a:t>
            </a:r>
          </a:p>
          <a:p>
            <a:pPr marL="268288" indent="-268288" algn="just">
              <a:buAutoNum type="arabicPeriod"/>
            </a:pPr>
            <a:r>
              <a:rPr lang="es-ES" sz="2200" b="1" dirty="0" err="1">
                <a:latin typeface="Agency FB" panose="020B0503020202020204" pitchFamily="34" charset="0"/>
              </a:rPr>
              <a:t>Desk</a:t>
            </a:r>
            <a:r>
              <a:rPr lang="es-ES" sz="2200" b="1" dirty="0">
                <a:latin typeface="Agency FB" panose="020B0503020202020204" pitchFamily="34" charset="0"/>
              </a:rPr>
              <a:t> </a:t>
            </a:r>
            <a:r>
              <a:rPr lang="es-ES" sz="2200" b="1" dirty="0" err="1">
                <a:latin typeface="Agency FB" panose="020B0503020202020204" pitchFamily="34" charset="0"/>
              </a:rPr>
              <a:t>evaluasi</a:t>
            </a:r>
            <a:r>
              <a:rPr lang="es-ES" sz="2200" b="1" dirty="0">
                <a:latin typeface="Agency FB" panose="020B0503020202020204" pitchFamily="34" charset="0"/>
              </a:rPr>
              <a:t> </a:t>
            </a:r>
            <a:r>
              <a:rPr lang="es-ES" sz="2200" b="1" dirty="0" err="1">
                <a:latin typeface="Agency FB" panose="020B0503020202020204" pitchFamily="34" charset="0"/>
              </a:rPr>
              <a:t>dilakukan</a:t>
            </a:r>
            <a:r>
              <a:rPr lang="es-ES" sz="2200" b="1" dirty="0">
                <a:latin typeface="Agency FB" panose="020B0503020202020204" pitchFamily="34" charset="0"/>
              </a:rPr>
              <a:t> </a:t>
            </a:r>
            <a:r>
              <a:rPr lang="es-ES" sz="2200" b="1" dirty="0" err="1">
                <a:latin typeface="Agency FB" panose="020B0503020202020204" pitchFamily="34" charset="0"/>
              </a:rPr>
              <a:t>melalui</a:t>
            </a:r>
            <a:r>
              <a:rPr lang="es-ES" sz="2200" b="1" dirty="0">
                <a:latin typeface="Agency FB" panose="020B0503020202020204" pitchFamily="34" charset="0"/>
              </a:rPr>
              <a:t> </a:t>
            </a:r>
            <a:r>
              <a:rPr lang="es-ES" sz="2200" b="1" dirty="0" err="1">
                <a:latin typeface="Agency FB" panose="020B0503020202020204" pitchFamily="34" charset="0"/>
              </a:rPr>
              <a:t>pendalaman</a:t>
            </a:r>
            <a:r>
              <a:rPr lang="es-ES" sz="2200" b="1" dirty="0">
                <a:latin typeface="Agency FB" panose="020B0503020202020204" pitchFamily="34" charset="0"/>
              </a:rPr>
              <a:t> dan </a:t>
            </a:r>
            <a:r>
              <a:rPr lang="es-ES" sz="2200" b="1" dirty="0" err="1">
                <a:latin typeface="Agency FB" panose="020B0503020202020204" pitchFamily="34" charset="0"/>
              </a:rPr>
              <a:t>pengujian</a:t>
            </a:r>
            <a:r>
              <a:rPr lang="es-ES" sz="2200" b="1" dirty="0">
                <a:latin typeface="Agency FB" panose="020B0503020202020204" pitchFamily="34" charset="0"/>
              </a:rPr>
              <a:t> LKE  </a:t>
            </a:r>
            <a:r>
              <a:rPr lang="es-ES" sz="2200" b="1" dirty="0" err="1">
                <a:latin typeface="Agency FB" panose="020B0503020202020204" pitchFamily="34" charset="0"/>
              </a:rPr>
              <a:t>serta</a:t>
            </a:r>
            <a:r>
              <a:rPr lang="es-ES" sz="2200" b="1" dirty="0">
                <a:latin typeface="Agency FB" panose="020B0503020202020204" pitchFamily="34" charset="0"/>
              </a:rPr>
              <a:t> data </a:t>
            </a:r>
            <a:r>
              <a:rPr lang="es-ES" sz="2200" b="1" dirty="0" err="1">
                <a:latin typeface="Agency FB" panose="020B0503020202020204" pitchFamily="34" charset="0"/>
              </a:rPr>
              <a:t>dukungan</a:t>
            </a:r>
            <a:r>
              <a:rPr lang="es-ES" sz="2200" b="1" dirty="0">
                <a:latin typeface="Agency FB" panose="020B0503020202020204" pitchFamily="34" charset="0"/>
              </a:rPr>
              <a:t> yang </a:t>
            </a:r>
            <a:r>
              <a:rPr lang="es-ES" sz="2200" b="1" dirty="0" err="1">
                <a:latin typeface="Agency FB" panose="020B0503020202020204" pitchFamily="34" charset="0"/>
              </a:rPr>
              <a:t>telah</a:t>
            </a:r>
            <a:r>
              <a:rPr lang="es-ES" sz="2200" b="1" dirty="0">
                <a:latin typeface="Agency FB" panose="020B0503020202020204" pitchFamily="34" charset="0"/>
              </a:rPr>
              <a:t> </a:t>
            </a:r>
            <a:r>
              <a:rPr lang="es-ES" sz="2200" b="1" dirty="0" err="1">
                <a:latin typeface="Agency FB" panose="020B0503020202020204" pitchFamily="34" charset="0"/>
              </a:rPr>
              <a:t>disampaikan</a:t>
            </a:r>
            <a:r>
              <a:rPr lang="es-ES" sz="2200" b="1" dirty="0">
                <a:latin typeface="Agency FB" panose="020B0503020202020204" pitchFamily="34" charset="0"/>
              </a:rPr>
              <a:t> </a:t>
            </a:r>
            <a:r>
              <a:rPr lang="es-ES" sz="2200" b="1" dirty="0" err="1">
                <a:latin typeface="Agency FB" panose="020B0503020202020204" pitchFamily="34" charset="0"/>
              </a:rPr>
              <a:t>oleh</a:t>
            </a:r>
            <a:r>
              <a:rPr lang="es-ES" sz="2200" b="1" dirty="0">
                <a:latin typeface="Agency FB" panose="020B0503020202020204" pitchFamily="34" charset="0"/>
              </a:rPr>
              <a:t> TPI </a:t>
            </a:r>
            <a:r>
              <a:rPr lang="es-ES" sz="2200" b="1" dirty="0" err="1">
                <a:latin typeface="Agency FB" panose="020B0503020202020204" pitchFamily="34" charset="0"/>
              </a:rPr>
              <a:t>serta</a:t>
            </a:r>
            <a:r>
              <a:rPr lang="es-ES" sz="2200" b="1" dirty="0">
                <a:latin typeface="Agency FB" panose="020B0503020202020204" pitchFamily="34" charset="0"/>
              </a:rPr>
              <a:t> </a:t>
            </a:r>
            <a:r>
              <a:rPr lang="es-ES" sz="2200" b="1" dirty="0" err="1">
                <a:latin typeface="Agency FB" panose="020B0503020202020204" pitchFamily="34" charset="0"/>
              </a:rPr>
              <a:t>dengan</a:t>
            </a:r>
            <a:r>
              <a:rPr lang="es-ES" sz="2200" b="1" dirty="0">
                <a:latin typeface="Agency FB" panose="020B0503020202020204" pitchFamily="34" charset="0"/>
              </a:rPr>
              <a:t> </a:t>
            </a:r>
            <a:r>
              <a:rPr lang="es-ES" sz="2200" b="1" dirty="0" err="1">
                <a:latin typeface="Agency FB" panose="020B0503020202020204" pitchFamily="34" charset="0"/>
              </a:rPr>
              <a:t>mengidentifikasi</a:t>
            </a:r>
            <a:r>
              <a:rPr lang="es-ES" sz="2200" b="1" dirty="0">
                <a:latin typeface="Agency FB" panose="020B0503020202020204" pitchFamily="34" charset="0"/>
              </a:rPr>
              <a:t> </a:t>
            </a:r>
            <a:r>
              <a:rPr lang="es-ES" sz="2200" b="1" dirty="0" err="1">
                <a:latin typeface="Agency FB" panose="020B0503020202020204" pitchFamily="34" charset="0"/>
              </a:rPr>
              <a:t>informasi</a:t>
            </a:r>
            <a:r>
              <a:rPr lang="es-ES" sz="2200" b="1" dirty="0">
                <a:latin typeface="Agency FB" panose="020B0503020202020204" pitchFamily="34" charset="0"/>
              </a:rPr>
              <a:t> </a:t>
            </a:r>
            <a:r>
              <a:rPr lang="es-ES" sz="2200" b="1" dirty="0" err="1">
                <a:latin typeface="Agency FB" panose="020B0503020202020204" pitchFamily="34" charset="0"/>
              </a:rPr>
              <a:t>dari</a:t>
            </a:r>
            <a:r>
              <a:rPr lang="es-ES" sz="2200" b="1" dirty="0">
                <a:latin typeface="Agency FB" panose="020B0503020202020204" pitchFamily="34" charset="0"/>
              </a:rPr>
              <a:t> </a:t>
            </a:r>
            <a:r>
              <a:rPr lang="es-ES" sz="2200" b="1" dirty="0" err="1">
                <a:latin typeface="Agency FB" panose="020B0503020202020204" pitchFamily="34" charset="0"/>
              </a:rPr>
              <a:t>berbagai</a:t>
            </a:r>
            <a:r>
              <a:rPr lang="es-ES" sz="2200" b="1" dirty="0">
                <a:latin typeface="Agency FB" panose="020B0503020202020204" pitchFamily="34" charset="0"/>
              </a:rPr>
              <a:t> media </a:t>
            </a:r>
            <a:r>
              <a:rPr lang="es-ES" sz="2200" b="1" dirty="0" err="1">
                <a:latin typeface="Agency FB" panose="020B0503020202020204" pitchFamily="34" charset="0"/>
              </a:rPr>
              <a:t>terkait</a:t>
            </a:r>
            <a:r>
              <a:rPr lang="es-ES" sz="2200" b="1" dirty="0">
                <a:latin typeface="Agency FB" panose="020B0503020202020204" pitchFamily="34" charset="0"/>
              </a:rPr>
              <a:t> </a:t>
            </a:r>
            <a:r>
              <a:rPr lang="es-ES" sz="2200" b="1" dirty="0" err="1">
                <a:latin typeface="Agency FB" panose="020B0503020202020204" pitchFamily="34" charset="0"/>
              </a:rPr>
              <a:t>unit</a:t>
            </a:r>
            <a:r>
              <a:rPr lang="es-ES" sz="2200" b="1" dirty="0">
                <a:latin typeface="Agency FB" panose="020B0503020202020204" pitchFamily="34" charset="0"/>
              </a:rPr>
              <a:t>/</a:t>
            </a:r>
            <a:r>
              <a:rPr lang="es-ES" sz="2200" b="1" dirty="0" err="1">
                <a:latin typeface="Agency FB" panose="020B0503020202020204" pitchFamily="34" charset="0"/>
              </a:rPr>
              <a:t>satuan</a:t>
            </a:r>
            <a:r>
              <a:rPr lang="es-ES" sz="2200" b="1" dirty="0">
                <a:latin typeface="Agency FB" panose="020B0503020202020204" pitchFamily="34" charset="0"/>
              </a:rPr>
              <a:t> </a:t>
            </a:r>
            <a:r>
              <a:rPr lang="es-ES" sz="2200" b="1" dirty="0" err="1">
                <a:latin typeface="Agency FB" panose="020B0503020202020204" pitchFamily="34" charset="0"/>
              </a:rPr>
              <a:t>kerja</a:t>
            </a:r>
            <a:r>
              <a:rPr lang="es-ES" sz="2200" b="1" dirty="0">
                <a:latin typeface="Agency FB" panose="020B0503020202020204" pitchFamily="34" charset="0"/>
              </a:rPr>
              <a:t> yang </a:t>
            </a:r>
            <a:r>
              <a:rPr lang="es-ES" sz="2200" b="1" dirty="0" err="1">
                <a:latin typeface="Agency FB" panose="020B0503020202020204" pitchFamily="34" charset="0"/>
              </a:rPr>
              <a:t>dilakukan</a:t>
            </a:r>
            <a:r>
              <a:rPr lang="es-ES" sz="2200" b="1" dirty="0">
                <a:latin typeface="Agency FB" panose="020B0503020202020204" pitchFamily="34" charset="0"/>
              </a:rPr>
              <a:t> </a:t>
            </a:r>
            <a:r>
              <a:rPr lang="es-ES" sz="2200" b="1" dirty="0" err="1">
                <a:latin typeface="Agency FB" panose="020B0503020202020204" pitchFamily="34" charset="0"/>
              </a:rPr>
              <a:t>evaluasi</a:t>
            </a:r>
            <a:endParaRPr lang="es-ES" sz="2200" b="1" dirty="0">
              <a:latin typeface="Agency FB" panose="020B0503020202020204" pitchFamily="34" charset="0"/>
            </a:endParaRPr>
          </a:p>
          <a:p>
            <a:pPr marL="268288" indent="-268288" algn="just">
              <a:buAutoNum type="arabicPeriod"/>
            </a:pPr>
            <a:r>
              <a:rPr lang="es-ES" sz="2200" b="1" dirty="0">
                <a:latin typeface="Agency FB" panose="020B0503020202020204" pitchFamily="34" charset="0"/>
              </a:rPr>
              <a:t>Apabila </a:t>
            </a:r>
            <a:r>
              <a:rPr lang="es-ES" sz="2200" b="1" dirty="0" err="1">
                <a:latin typeface="Agency FB" panose="020B0503020202020204" pitchFamily="34" charset="0"/>
              </a:rPr>
              <a:t>diperlukan</a:t>
            </a:r>
            <a:r>
              <a:rPr lang="es-ES" sz="2200" b="1" dirty="0">
                <a:latin typeface="Agency FB" panose="020B0503020202020204" pitchFamily="34" charset="0"/>
              </a:rPr>
              <a:t>, </a:t>
            </a:r>
            <a:r>
              <a:rPr lang="es-ES" sz="2200" b="1" dirty="0" err="1">
                <a:latin typeface="Agency FB" panose="020B0503020202020204" pitchFamily="34" charset="0"/>
              </a:rPr>
              <a:t>desk</a:t>
            </a:r>
            <a:r>
              <a:rPr lang="es-ES" sz="2200" b="1" dirty="0">
                <a:latin typeface="Agency FB" panose="020B0503020202020204" pitchFamily="34" charset="0"/>
              </a:rPr>
              <a:t> </a:t>
            </a:r>
            <a:r>
              <a:rPr lang="es-ES" sz="2200" b="1" dirty="0" err="1">
                <a:latin typeface="Agency FB" panose="020B0503020202020204" pitchFamily="34" charset="0"/>
              </a:rPr>
              <a:t>evaluasi</a:t>
            </a:r>
            <a:r>
              <a:rPr lang="es-ES" sz="2200" b="1" dirty="0">
                <a:latin typeface="Agency FB" panose="020B0503020202020204" pitchFamily="34" charset="0"/>
              </a:rPr>
              <a:t> </a:t>
            </a:r>
            <a:r>
              <a:rPr lang="es-ES" sz="2200" b="1" dirty="0" err="1">
                <a:latin typeface="Agency FB" panose="020B0503020202020204" pitchFamily="34" charset="0"/>
              </a:rPr>
              <a:t>dapat</a:t>
            </a:r>
            <a:r>
              <a:rPr lang="es-ES" sz="2200" b="1" dirty="0">
                <a:latin typeface="Agency FB" panose="020B0503020202020204" pitchFamily="34" charset="0"/>
              </a:rPr>
              <a:t> </a:t>
            </a:r>
            <a:r>
              <a:rPr lang="es-ES" sz="2200" b="1" dirty="0" err="1">
                <a:latin typeface="Agency FB" panose="020B0503020202020204" pitchFamily="34" charset="0"/>
              </a:rPr>
              <a:t>dilakukan</a:t>
            </a:r>
            <a:r>
              <a:rPr lang="es-ES" sz="2200" b="1" dirty="0">
                <a:latin typeface="Agency FB" panose="020B0503020202020204" pitchFamily="34" charset="0"/>
              </a:rPr>
              <a:t> </a:t>
            </a:r>
            <a:r>
              <a:rPr lang="es-ES" sz="2200" b="1" dirty="0" err="1">
                <a:latin typeface="Agency FB" panose="020B0503020202020204" pitchFamily="34" charset="0"/>
              </a:rPr>
              <a:t>dengan</a:t>
            </a:r>
            <a:r>
              <a:rPr lang="es-ES" sz="2200" b="1" dirty="0">
                <a:latin typeface="Agency FB" panose="020B0503020202020204" pitchFamily="34" charset="0"/>
              </a:rPr>
              <a:t> </a:t>
            </a:r>
            <a:r>
              <a:rPr lang="es-ES" sz="2200" b="1" dirty="0" err="1">
                <a:latin typeface="Agency FB" panose="020B0503020202020204" pitchFamily="34" charset="0"/>
              </a:rPr>
              <a:t>meminta</a:t>
            </a:r>
            <a:r>
              <a:rPr lang="es-ES" sz="2200" b="1" dirty="0">
                <a:latin typeface="Agency FB" panose="020B0503020202020204" pitchFamily="34" charset="0"/>
              </a:rPr>
              <a:t> </a:t>
            </a:r>
            <a:r>
              <a:rPr lang="es-ES" sz="2200" b="1" dirty="0" err="1">
                <a:latin typeface="Agency FB" panose="020B0503020202020204" pitchFamily="34" charset="0"/>
              </a:rPr>
              <a:t>unit</a:t>
            </a:r>
            <a:r>
              <a:rPr lang="es-ES" sz="2200" b="1" dirty="0">
                <a:latin typeface="Agency FB" panose="020B0503020202020204" pitchFamily="34" charset="0"/>
              </a:rPr>
              <a:t> </a:t>
            </a:r>
            <a:r>
              <a:rPr lang="es-ES" sz="2200" b="1" dirty="0" err="1">
                <a:latin typeface="Agency FB" panose="020B0503020202020204" pitchFamily="34" charset="0"/>
              </a:rPr>
              <a:t>kerja</a:t>
            </a:r>
            <a:r>
              <a:rPr lang="es-ES" sz="2200" b="1" dirty="0">
                <a:latin typeface="Agency FB" panose="020B0503020202020204" pitchFamily="34" charset="0"/>
              </a:rPr>
              <a:t>/</a:t>
            </a:r>
            <a:r>
              <a:rPr lang="es-ES" sz="2200" b="1" dirty="0" err="1">
                <a:latin typeface="Agency FB" panose="020B0503020202020204" pitchFamily="34" charset="0"/>
              </a:rPr>
              <a:t>satuan</a:t>
            </a:r>
            <a:r>
              <a:rPr lang="es-ES" sz="2200" b="1" dirty="0">
                <a:latin typeface="Agency FB" panose="020B0503020202020204" pitchFamily="34" charset="0"/>
              </a:rPr>
              <a:t> </a:t>
            </a:r>
            <a:r>
              <a:rPr lang="es-ES" sz="2200" b="1" dirty="0" err="1">
                <a:latin typeface="Agency FB" panose="020B0503020202020204" pitchFamily="34" charset="0"/>
              </a:rPr>
              <a:t>kerja</a:t>
            </a:r>
            <a:r>
              <a:rPr lang="es-ES" sz="2200" b="1" dirty="0">
                <a:latin typeface="Agency FB" panose="020B0503020202020204" pitchFamily="34" charset="0"/>
              </a:rPr>
              <a:t> </a:t>
            </a:r>
            <a:r>
              <a:rPr lang="es-ES" sz="2200" b="1" dirty="0" err="1">
                <a:latin typeface="Agency FB" panose="020B0503020202020204" pitchFamily="34" charset="0"/>
              </a:rPr>
              <a:t>untuk</a:t>
            </a:r>
            <a:r>
              <a:rPr lang="es-ES" sz="2200" b="1" dirty="0">
                <a:latin typeface="Agency FB" panose="020B0503020202020204" pitchFamily="34" charset="0"/>
              </a:rPr>
              <a:t> </a:t>
            </a:r>
            <a:r>
              <a:rPr lang="es-ES" sz="2200" b="1" dirty="0" err="1">
                <a:latin typeface="Agency FB" panose="020B0503020202020204" pitchFamily="34" charset="0"/>
              </a:rPr>
              <a:t>memaparkan</a:t>
            </a:r>
            <a:r>
              <a:rPr lang="es-ES" sz="2200" b="1" dirty="0">
                <a:latin typeface="Agency FB" panose="020B0503020202020204" pitchFamily="34" charset="0"/>
              </a:rPr>
              <a:t> </a:t>
            </a:r>
            <a:r>
              <a:rPr lang="es-ES" sz="2200" b="1" dirty="0" err="1">
                <a:latin typeface="Agency FB" panose="020B0503020202020204" pitchFamily="34" charset="0"/>
              </a:rPr>
              <a:t>hasil</a:t>
            </a:r>
            <a:r>
              <a:rPr lang="es-ES" sz="2200" b="1" dirty="0">
                <a:latin typeface="Agency FB" panose="020B0503020202020204" pitchFamily="34" charset="0"/>
              </a:rPr>
              <a:t> </a:t>
            </a:r>
            <a:r>
              <a:rPr lang="es-ES" sz="2200" b="1" dirty="0" err="1">
                <a:latin typeface="Agency FB" panose="020B0503020202020204" pitchFamily="34" charset="0"/>
              </a:rPr>
              <a:t>pembangunan</a:t>
            </a:r>
            <a:r>
              <a:rPr lang="es-ES" sz="2200" b="1" dirty="0">
                <a:latin typeface="Agency FB" panose="020B0503020202020204" pitchFamily="34" charset="0"/>
              </a:rPr>
              <a:t> zona </a:t>
            </a:r>
            <a:r>
              <a:rPr lang="es-ES" sz="2200" b="1" dirty="0" err="1">
                <a:latin typeface="Agency FB" panose="020B0503020202020204" pitchFamily="34" charset="0"/>
              </a:rPr>
              <a:t>integritas</a:t>
            </a:r>
            <a:r>
              <a:rPr lang="es-ES" sz="2200" b="1" dirty="0">
                <a:latin typeface="Agency FB" panose="020B0503020202020204" pitchFamily="34" charset="0"/>
              </a:rPr>
              <a:t> yang </a:t>
            </a:r>
            <a:r>
              <a:rPr lang="es-ES" sz="2200" b="1" dirty="0" err="1">
                <a:latin typeface="Agency FB" panose="020B0503020202020204" pitchFamily="34" charset="0"/>
              </a:rPr>
              <a:t>dilanjutkan</a:t>
            </a:r>
            <a:r>
              <a:rPr lang="es-ES" sz="2200" b="1" dirty="0">
                <a:latin typeface="Agency FB" panose="020B0503020202020204" pitchFamily="34" charset="0"/>
              </a:rPr>
              <a:t> </a:t>
            </a:r>
            <a:r>
              <a:rPr lang="es-ES" sz="2200" b="1" dirty="0" err="1">
                <a:latin typeface="Agency FB" panose="020B0503020202020204" pitchFamily="34" charset="0"/>
              </a:rPr>
              <a:t>dengan</a:t>
            </a:r>
            <a:r>
              <a:rPr lang="es-ES" sz="2200" b="1" dirty="0">
                <a:latin typeface="Agency FB" panose="020B0503020202020204" pitchFamily="34" charset="0"/>
              </a:rPr>
              <a:t> </a:t>
            </a:r>
            <a:r>
              <a:rPr lang="es-ES" sz="2200" b="1" dirty="0" err="1">
                <a:latin typeface="Agency FB" panose="020B0503020202020204" pitchFamily="34" charset="0"/>
              </a:rPr>
              <a:t>diskusi</a:t>
            </a:r>
            <a:r>
              <a:rPr lang="es-ES" sz="2200" b="1" dirty="0">
                <a:latin typeface="Agency FB" panose="020B0503020202020204" pitchFamily="34" charset="0"/>
              </a:rPr>
              <a:t> </a:t>
            </a:r>
            <a:r>
              <a:rPr lang="es-ES" sz="2200" b="1" dirty="0" err="1">
                <a:latin typeface="Agency FB" panose="020B0503020202020204" pitchFamily="34" charset="0"/>
              </a:rPr>
              <a:t>melalui</a:t>
            </a:r>
            <a:r>
              <a:rPr lang="es-ES" sz="2200" b="1" dirty="0">
                <a:latin typeface="Agency FB" panose="020B0503020202020204" pitchFamily="34" charset="0"/>
              </a:rPr>
              <a:t> media/</a:t>
            </a:r>
            <a:r>
              <a:rPr lang="es-ES" sz="2200" b="1" dirty="0" err="1">
                <a:latin typeface="Agency FB" panose="020B0503020202020204" pitchFamily="34" charset="0"/>
              </a:rPr>
              <a:t>sarana</a:t>
            </a:r>
            <a:r>
              <a:rPr lang="es-ES" sz="2200" b="1" dirty="0">
                <a:latin typeface="Agency FB" panose="020B0503020202020204" pitchFamily="34" charset="0"/>
              </a:rPr>
              <a:t> yang </a:t>
            </a:r>
            <a:r>
              <a:rPr lang="es-ES" sz="2200" b="1" dirty="0" err="1">
                <a:latin typeface="Agency FB" panose="020B0503020202020204" pitchFamily="34" charset="0"/>
              </a:rPr>
              <a:t>efektif</a:t>
            </a:r>
            <a:endParaRPr lang="es-ES" sz="2200" b="1" dirty="0">
              <a:latin typeface="Agency FB" panose="020B0503020202020204" pitchFamily="34" charset="0"/>
            </a:endParaRPr>
          </a:p>
          <a:p>
            <a:pPr marL="268288" indent="-268288" algn="just">
              <a:buAutoNum type="arabicPeriod"/>
            </a:pPr>
            <a:r>
              <a:rPr lang="es-ES" sz="2200" b="1" dirty="0" err="1">
                <a:latin typeface="Agency FB" panose="020B0503020202020204" pitchFamily="34" charset="0"/>
              </a:rPr>
              <a:t>Hasil</a:t>
            </a:r>
            <a:r>
              <a:rPr lang="es-ES" sz="2200" b="1" dirty="0">
                <a:latin typeface="Agency FB" panose="020B0503020202020204" pitchFamily="34" charset="0"/>
              </a:rPr>
              <a:t> </a:t>
            </a:r>
            <a:r>
              <a:rPr lang="es-ES" sz="2200" b="1" dirty="0" err="1">
                <a:latin typeface="Agency FB" panose="020B0503020202020204" pitchFamily="34" charset="0"/>
              </a:rPr>
              <a:t>desk</a:t>
            </a:r>
            <a:r>
              <a:rPr lang="es-ES" sz="2200" b="1" dirty="0">
                <a:latin typeface="Agency FB" panose="020B0503020202020204" pitchFamily="34" charset="0"/>
              </a:rPr>
              <a:t> </a:t>
            </a:r>
            <a:r>
              <a:rPr lang="es-ES" sz="2200" b="1" dirty="0" err="1">
                <a:latin typeface="Agency FB" panose="020B0503020202020204" pitchFamily="34" charset="0"/>
              </a:rPr>
              <a:t>evaluasi</a:t>
            </a:r>
            <a:r>
              <a:rPr lang="es-ES" sz="2200" b="1" dirty="0">
                <a:latin typeface="Agency FB" panose="020B0503020202020204" pitchFamily="34" charset="0"/>
              </a:rPr>
              <a:t> </a:t>
            </a:r>
            <a:r>
              <a:rPr lang="es-ES" sz="2200" b="1" dirty="0" err="1">
                <a:latin typeface="Agency FB" panose="020B0503020202020204" pitchFamily="34" charset="0"/>
              </a:rPr>
              <a:t>selanjutnya</a:t>
            </a:r>
            <a:r>
              <a:rPr lang="es-ES" sz="2200" b="1" dirty="0">
                <a:latin typeface="Agency FB" panose="020B0503020202020204" pitchFamily="34" charset="0"/>
              </a:rPr>
              <a:t> </a:t>
            </a:r>
            <a:r>
              <a:rPr lang="es-ES" sz="2200" b="1" dirty="0" err="1">
                <a:latin typeface="Agency FB" panose="020B0503020202020204" pitchFamily="34" charset="0"/>
              </a:rPr>
              <a:t>menjadi</a:t>
            </a:r>
            <a:r>
              <a:rPr lang="es-ES" sz="2200" b="1" dirty="0">
                <a:latin typeface="Agency FB" panose="020B0503020202020204" pitchFamily="34" charset="0"/>
              </a:rPr>
              <a:t> </a:t>
            </a:r>
            <a:r>
              <a:rPr lang="es-ES" sz="2200" b="1" dirty="0" err="1">
                <a:latin typeface="Agency FB" panose="020B0503020202020204" pitchFamily="34" charset="0"/>
              </a:rPr>
              <a:t>bahan</a:t>
            </a:r>
            <a:r>
              <a:rPr lang="es-ES" sz="2200" b="1" dirty="0">
                <a:latin typeface="Agency FB" panose="020B0503020202020204" pitchFamily="34" charset="0"/>
              </a:rPr>
              <a:t> </a:t>
            </a:r>
            <a:r>
              <a:rPr lang="es-ES" sz="2200" b="1" dirty="0" err="1">
                <a:latin typeface="Agency FB" panose="020B0503020202020204" pitchFamily="34" charset="0"/>
              </a:rPr>
              <a:t>bagi</a:t>
            </a:r>
            <a:r>
              <a:rPr lang="es-ES" sz="2200" b="1" dirty="0">
                <a:latin typeface="Agency FB" panose="020B0503020202020204" pitchFamily="34" charset="0"/>
              </a:rPr>
              <a:t> TPN </a:t>
            </a:r>
            <a:r>
              <a:rPr lang="es-ES" sz="2200" b="1" dirty="0" err="1">
                <a:latin typeface="Agency FB" panose="020B0503020202020204" pitchFamily="34" charset="0"/>
              </a:rPr>
              <a:t>untuk</a:t>
            </a:r>
            <a:r>
              <a:rPr lang="es-ES" sz="2200" b="1" dirty="0">
                <a:latin typeface="Agency FB" panose="020B0503020202020204" pitchFamily="34" charset="0"/>
              </a:rPr>
              <a:t> </a:t>
            </a:r>
            <a:r>
              <a:rPr lang="es-ES" sz="2200" b="1" dirty="0" err="1">
                <a:latin typeface="Agency FB" panose="020B0503020202020204" pitchFamily="34" charset="0"/>
              </a:rPr>
              <a:t>menentukan</a:t>
            </a:r>
            <a:r>
              <a:rPr lang="es-ES" sz="2200" b="1" dirty="0">
                <a:latin typeface="Agency FB" panose="020B0503020202020204" pitchFamily="34" charset="0"/>
              </a:rPr>
              <a:t> </a:t>
            </a:r>
            <a:r>
              <a:rPr lang="es-ES" sz="2200" b="1" dirty="0" err="1">
                <a:latin typeface="Agency FB" panose="020B0503020202020204" pitchFamily="34" charset="0"/>
              </a:rPr>
              <a:t>keberlanjutan</a:t>
            </a:r>
            <a:r>
              <a:rPr lang="es-ES" sz="2200" b="1" dirty="0">
                <a:latin typeface="Agency FB" panose="020B0503020202020204" pitchFamily="34" charset="0"/>
              </a:rPr>
              <a:t> </a:t>
            </a:r>
            <a:r>
              <a:rPr lang="es-ES" sz="2200" b="1" dirty="0" err="1">
                <a:latin typeface="Agency FB" panose="020B0503020202020204" pitchFamily="34" charset="0"/>
              </a:rPr>
              <a:t>proses</a:t>
            </a:r>
            <a:r>
              <a:rPr lang="es-ES" sz="2200" b="1" dirty="0">
                <a:latin typeface="Agency FB" panose="020B0503020202020204" pitchFamily="34" charset="0"/>
              </a:rPr>
              <a:t> </a:t>
            </a:r>
            <a:r>
              <a:rPr lang="es-ES" sz="2200" b="1" dirty="0" err="1">
                <a:latin typeface="Agency FB" panose="020B0503020202020204" pitchFamily="34" charset="0"/>
              </a:rPr>
              <a:t>evaluasi</a:t>
            </a:r>
            <a:r>
              <a:rPr lang="es-ES" sz="2200" b="1" dirty="0">
                <a:latin typeface="Agency FB" panose="020B0503020202020204" pitchFamily="34" charset="0"/>
              </a:rPr>
              <a:t> </a:t>
            </a:r>
            <a:r>
              <a:rPr lang="es-ES" sz="2200" b="1" dirty="0" err="1">
                <a:latin typeface="Agency FB" panose="020B0503020202020204" pitchFamily="34" charset="0"/>
              </a:rPr>
              <a:t>selanjutnya</a:t>
            </a:r>
            <a:r>
              <a:rPr lang="es-ES" sz="2200" b="1" dirty="0">
                <a:latin typeface="Agency FB" panose="020B0503020202020204" pitchFamily="34" charset="0"/>
              </a:rPr>
              <a:t> </a:t>
            </a:r>
            <a:r>
              <a:rPr lang="es-ES" sz="2200" b="1" dirty="0" err="1">
                <a:latin typeface="Agency FB" panose="020B0503020202020204" pitchFamily="34" charset="0"/>
              </a:rPr>
              <a:t>bagi</a:t>
            </a:r>
            <a:r>
              <a:rPr lang="es-ES" sz="2200" b="1" dirty="0">
                <a:latin typeface="Agency FB" panose="020B0503020202020204" pitchFamily="34" charset="0"/>
              </a:rPr>
              <a:t> </a:t>
            </a:r>
            <a:r>
              <a:rPr lang="es-ES" sz="2200" b="1" dirty="0" err="1">
                <a:latin typeface="Agency FB" panose="020B0503020202020204" pitchFamily="34" charset="0"/>
              </a:rPr>
              <a:t>unit</a:t>
            </a:r>
            <a:r>
              <a:rPr lang="es-ES" sz="2200" b="1" dirty="0">
                <a:latin typeface="Agency FB" panose="020B0503020202020204" pitchFamily="34" charset="0"/>
              </a:rPr>
              <a:t> </a:t>
            </a:r>
            <a:r>
              <a:rPr lang="es-ES" sz="2200" b="1" dirty="0" err="1">
                <a:latin typeface="Agency FB" panose="020B0503020202020204" pitchFamily="34" charset="0"/>
              </a:rPr>
              <a:t>kerja</a:t>
            </a:r>
            <a:r>
              <a:rPr lang="es-ES" sz="2200" b="1" dirty="0">
                <a:latin typeface="Agency FB" panose="020B0503020202020204" pitchFamily="34" charset="0"/>
              </a:rPr>
              <a:t>/</a:t>
            </a:r>
            <a:r>
              <a:rPr lang="es-ES" sz="2200" b="1" dirty="0" err="1">
                <a:latin typeface="Agency FB" panose="020B0503020202020204" pitchFamily="34" charset="0"/>
              </a:rPr>
              <a:t>satuan</a:t>
            </a:r>
            <a:r>
              <a:rPr lang="es-ES" sz="2200" b="1" dirty="0">
                <a:latin typeface="Agency FB" panose="020B0503020202020204" pitchFamily="34" charset="0"/>
              </a:rPr>
              <a:t> </a:t>
            </a:r>
            <a:r>
              <a:rPr lang="es-ES" sz="2200" b="1" dirty="0" err="1">
                <a:latin typeface="Agency FB" panose="020B0503020202020204" pitchFamily="34" charset="0"/>
              </a:rPr>
              <a:t>kerja</a:t>
            </a:r>
            <a:endParaRPr lang="es-ES" sz="2200" b="1" dirty="0">
              <a:latin typeface="Agency FB" panose="020B0503020202020204" pitchFamily="34" charset="0"/>
            </a:endParaRPr>
          </a:p>
        </p:txBody>
      </p:sp>
      <p:sp>
        <p:nvSpPr>
          <p:cNvPr id="9" name="object 2">
            <a:extLst>
              <a:ext uri="{FF2B5EF4-FFF2-40B4-BE49-F238E27FC236}">
                <a16:creationId xmlns:a16="http://schemas.microsoft.com/office/drawing/2014/main" id="{FBA652CD-9F8A-CE40-B9C0-6CB98B889360}"/>
              </a:ext>
            </a:extLst>
          </p:cNvPr>
          <p:cNvSpPr txBox="1">
            <a:spLocks/>
          </p:cNvSpPr>
          <p:nvPr/>
        </p:nvSpPr>
        <p:spPr>
          <a:xfrm>
            <a:off x="144749" y="252075"/>
            <a:ext cx="6792404"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dirty="0" err="1">
                <a:solidFill>
                  <a:srgbClr val="000000"/>
                </a:solidFill>
                <a:latin typeface="+mn-lt"/>
              </a:rPr>
              <a:t>Metode</a:t>
            </a:r>
            <a:r>
              <a:rPr lang="en-ID" dirty="0">
                <a:solidFill>
                  <a:srgbClr val="000000"/>
                </a:solidFill>
                <a:latin typeface="+mn-lt"/>
              </a:rPr>
              <a:t> </a:t>
            </a:r>
            <a:r>
              <a:rPr lang="en-ID" dirty="0" err="1">
                <a:solidFill>
                  <a:srgbClr val="000000"/>
                </a:solidFill>
                <a:latin typeface="+mn-lt"/>
              </a:rPr>
              <a:t>Evaluasi</a:t>
            </a:r>
            <a:r>
              <a:rPr lang="en-ID" dirty="0">
                <a:solidFill>
                  <a:srgbClr val="000000"/>
                </a:solidFill>
                <a:latin typeface="+mn-lt"/>
              </a:rPr>
              <a:t> ZI oleh TPN</a:t>
            </a:r>
          </a:p>
        </p:txBody>
      </p:sp>
    </p:spTree>
    <p:extLst>
      <p:ext uri="{BB962C8B-B14F-4D97-AF65-F5344CB8AC3E}">
        <p14:creationId xmlns:p14="http://schemas.microsoft.com/office/powerpoint/2010/main" val="373191800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rsegi Panjang 37">
            <a:extLst>
              <a:ext uri="{FF2B5EF4-FFF2-40B4-BE49-F238E27FC236}">
                <a16:creationId xmlns:a16="http://schemas.microsoft.com/office/drawing/2014/main" id="{5F3D5948-69D3-C84E-902A-E7E0B83311FA}"/>
              </a:ext>
            </a:extLst>
          </p:cNvPr>
          <p:cNvSpPr/>
          <p:nvPr/>
        </p:nvSpPr>
        <p:spPr>
          <a:xfrm>
            <a:off x="3416038" y="0"/>
            <a:ext cx="5771769" cy="6858000"/>
          </a:xfrm>
          <a:prstGeom prst="rect">
            <a:avLst/>
          </a:prstGeom>
          <a:solidFill>
            <a:srgbClr val="C3AD84">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Persegi Panjang 36">
            <a:extLst>
              <a:ext uri="{FF2B5EF4-FFF2-40B4-BE49-F238E27FC236}">
                <a16:creationId xmlns:a16="http://schemas.microsoft.com/office/drawing/2014/main" id="{069E0EAC-C56F-2446-A35D-623CCD905D01}"/>
              </a:ext>
            </a:extLst>
          </p:cNvPr>
          <p:cNvSpPr/>
          <p:nvPr/>
        </p:nvSpPr>
        <p:spPr>
          <a:xfrm>
            <a:off x="9266185" y="0"/>
            <a:ext cx="2925815" cy="6858000"/>
          </a:xfrm>
          <a:prstGeom prst="rect">
            <a:avLst/>
          </a:prstGeom>
          <a:solidFill>
            <a:srgbClr val="9DC3D0">
              <a:alpha val="4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Persegi Panjang 35">
            <a:extLst>
              <a:ext uri="{FF2B5EF4-FFF2-40B4-BE49-F238E27FC236}">
                <a16:creationId xmlns:a16="http://schemas.microsoft.com/office/drawing/2014/main" id="{27B4FFA6-9ADD-B84E-9571-0010F1C8B312}"/>
              </a:ext>
            </a:extLst>
          </p:cNvPr>
          <p:cNvSpPr/>
          <p:nvPr/>
        </p:nvSpPr>
        <p:spPr>
          <a:xfrm>
            <a:off x="11151" y="-1357"/>
            <a:ext cx="3342613" cy="6858000"/>
          </a:xfrm>
          <a:prstGeom prst="rect">
            <a:avLst/>
          </a:prstGeom>
          <a:solidFill>
            <a:srgbClr val="9DC3D0">
              <a:alpha val="474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Judul 1">
            <a:extLst>
              <a:ext uri="{FF2B5EF4-FFF2-40B4-BE49-F238E27FC236}">
                <a16:creationId xmlns:a16="http://schemas.microsoft.com/office/drawing/2014/main" id="{6BAD94E5-2B74-8646-BAB6-5C3928F680A4}"/>
              </a:ext>
            </a:extLst>
          </p:cNvPr>
          <p:cNvSpPr>
            <a:spLocks noGrp="1"/>
          </p:cNvSpPr>
          <p:nvPr>
            <p:ph type="title"/>
          </p:nvPr>
        </p:nvSpPr>
        <p:spPr>
          <a:xfrm>
            <a:off x="1046945" y="53790"/>
            <a:ext cx="10515600" cy="775676"/>
          </a:xfrm>
        </p:spPr>
        <p:txBody>
          <a:bodyPr>
            <a:normAutofit/>
          </a:bodyPr>
          <a:lstStyle/>
          <a:p>
            <a:pPr algn="ctr"/>
            <a:r>
              <a:rPr lang="id-ID" sz="3200" b="1" dirty="0">
                <a:solidFill>
                  <a:srgbClr val="646871"/>
                </a:solidFill>
                <a:latin typeface="Avenir Book" panose="02000503020000020003" pitchFamily="2" charset="0"/>
              </a:rPr>
              <a:t>STRUKTUR PERMENPAN 90/2021</a:t>
            </a:r>
          </a:p>
        </p:txBody>
      </p:sp>
      <p:sp>
        <p:nvSpPr>
          <p:cNvPr id="19" name="Persegi Lengkung 18">
            <a:extLst>
              <a:ext uri="{FF2B5EF4-FFF2-40B4-BE49-F238E27FC236}">
                <a16:creationId xmlns:a16="http://schemas.microsoft.com/office/drawing/2014/main" id="{2E212732-4A76-4F4E-BA5E-2B9F7B3F12B2}"/>
              </a:ext>
            </a:extLst>
          </p:cNvPr>
          <p:cNvSpPr/>
          <p:nvPr/>
        </p:nvSpPr>
        <p:spPr>
          <a:xfrm>
            <a:off x="625225" y="967545"/>
            <a:ext cx="1776549" cy="627017"/>
          </a:xfrm>
          <a:prstGeom prst="roundRect">
            <a:avLst/>
          </a:prstGeom>
          <a:solidFill>
            <a:srgbClr val="646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Lampiran I</a:t>
            </a:r>
          </a:p>
        </p:txBody>
      </p:sp>
      <p:sp>
        <p:nvSpPr>
          <p:cNvPr id="20" name="Persegi Lengkung 19">
            <a:extLst>
              <a:ext uri="{FF2B5EF4-FFF2-40B4-BE49-F238E27FC236}">
                <a16:creationId xmlns:a16="http://schemas.microsoft.com/office/drawing/2014/main" id="{9F745562-C700-BA4A-A6DF-9ED6048B4597}"/>
              </a:ext>
            </a:extLst>
          </p:cNvPr>
          <p:cNvSpPr/>
          <p:nvPr/>
        </p:nvSpPr>
        <p:spPr>
          <a:xfrm>
            <a:off x="9840816" y="895296"/>
            <a:ext cx="1776549" cy="627017"/>
          </a:xfrm>
          <a:prstGeom prst="roundRect">
            <a:avLst/>
          </a:prstGeom>
          <a:solidFill>
            <a:srgbClr val="646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Lampiran III</a:t>
            </a:r>
          </a:p>
        </p:txBody>
      </p:sp>
      <p:sp>
        <p:nvSpPr>
          <p:cNvPr id="21" name="Persegi Lengkung 20">
            <a:extLst>
              <a:ext uri="{FF2B5EF4-FFF2-40B4-BE49-F238E27FC236}">
                <a16:creationId xmlns:a16="http://schemas.microsoft.com/office/drawing/2014/main" id="{76C76A9F-4A1F-9F49-A200-8D869656C813}"/>
              </a:ext>
            </a:extLst>
          </p:cNvPr>
          <p:cNvSpPr/>
          <p:nvPr/>
        </p:nvSpPr>
        <p:spPr>
          <a:xfrm>
            <a:off x="5413647" y="982560"/>
            <a:ext cx="1776549" cy="627017"/>
          </a:xfrm>
          <a:prstGeom prst="roundRect">
            <a:avLst/>
          </a:prstGeom>
          <a:solidFill>
            <a:srgbClr val="646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Lampiran II</a:t>
            </a:r>
          </a:p>
        </p:txBody>
      </p:sp>
      <p:sp>
        <p:nvSpPr>
          <p:cNvPr id="22" name="Persegi Lengkung 21">
            <a:extLst>
              <a:ext uri="{FF2B5EF4-FFF2-40B4-BE49-F238E27FC236}">
                <a16:creationId xmlns:a16="http://schemas.microsoft.com/office/drawing/2014/main" id="{D479AC76-A80F-6541-936E-B9B709BA58E9}"/>
              </a:ext>
            </a:extLst>
          </p:cNvPr>
          <p:cNvSpPr/>
          <p:nvPr/>
        </p:nvSpPr>
        <p:spPr>
          <a:xfrm>
            <a:off x="625223" y="1790530"/>
            <a:ext cx="1776549" cy="627017"/>
          </a:xfrm>
          <a:prstGeom prst="roundRect">
            <a:avLst/>
          </a:prstGeom>
          <a:solidFill>
            <a:srgbClr val="838F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Bab I Pendahuluan</a:t>
            </a:r>
          </a:p>
        </p:txBody>
      </p:sp>
      <p:sp>
        <p:nvSpPr>
          <p:cNvPr id="23" name="Persegi Lengkung 22">
            <a:extLst>
              <a:ext uri="{FF2B5EF4-FFF2-40B4-BE49-F238E27FC236}">
                <a16:creationId xmlns:a16="http://schemas.microsoft.com/office/drawing/2014/main" id="{6B266847-F5C4-944C-A9C7-9370BE728719}"/>
              </a:ext>
            </a:extLst>
          </p:cNvPr>
          <p:cNvSpPr/>
          <p:nvPr/>
        </p:nvSpPr>
        <p:spPr>
          <a:xfrm>
            <a:off x="3765458" y="1803847"/>
            <a:ext cx="2081866" cy="627017"/>
          </a:xfrm>
          <a:prstGeom prst="roundRect">
            <a:avLst/>
          </a:prstGeom>
          <a:solidFill>
            <a:srgbClr val="838F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t>Bab I </a:t>
            </a:r>
          </a:p>
          <a:p>
            <a:pPr algn="ctr"/>
            <a:r>
              <a:rPr lang="id-ID" sz="1400" dirty="0"/>
              <a:t>Evaluasi Pembangunan ZI oleh TPI</a:t>
            </a:r>
          </a:p>
        </p:txBody>
      </p:sp>
      <p:sp>
        <p:nvSpPr>
          <p:cNvPr id="24" name="Persegi Lengkung 23">
            <a:extLst>
              <a:ext uri="{FF2B5EF4-FFF2-40B4-BE49-F238E27FC236}">
                <a16:creationId xmlns:a16="http://schemas.microsoft.com/office/drawing/2014/main" id="{8D1CDC04-02A6-7540-899E-AF916DB513A1}"/>
              </a:ext>
            </a:extLst>
          </p:cNvPr>
          <p:cNvSpPr/>
          <p:nvPr/>
        </p:nvSpPr>
        <p:spPr>
          <a:xfrm>
            <a:off x="9840817" y="1790530"/>
            <a:ext cx="1776549" cy="627017"/>
          </a:xfrm>
          <a:prstGeom prst="roundRect">
            <a:avLst/>
          </a:prstGeom>
          <a:solidFill>
            <a:srgbClr val="838F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LKE ZI</a:t>
            </a:r>
          </a:p>
        </p:txBody>
      </p:sp>
      <p:sp>
        <p:nvSpPr>
          <p:cNvPr id="25" name="Persegi Lengkung 24">
            <a:extLst>
              <a:ext uri="{FF2B5EF4-FFF2-40B4-BE49-F238E27FC236}">
                <a16:creationId xmlns:a16="http://schemas.microsoft.com/office/drawing/2014/main" id="{48BDA1AD-18A0-C543-9632-6D3C9A9493B6}"/>
              </a:ext>
            </a:extLst>
          </p:cNvPr>
          <p:cNvSpPr/>
          <p:nvPr/>
        </p:nvSpPr>
        <p:spPr>
          <a:xfrm>
            <a:off x="625223" y="2611058"/>
            <a:ext cx="1776549" cy="6270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rgbClr val="645755"/>
                </a:solidFill>
              </a:rPr>
              <a:t>Latar Belakang</a:t>
            </a:r>
          </a:p>
        </p:txBody>
      </p:sp>
      <p:sp>
        <p:nvSpPr>
          <p:cNvPr id="26" name="Persegi Lengkung 25">
            <a:extLst>
              <a:ext uri="{FF2B5EF4-FFF2-40B4-BE49-F238E27FC236}">
                <a16:creationId xmlns:a16="http://schemas.microsoft.com/office/drawing/2014/main" id="{C953930C-61BB-2148-B45E-67BA6662AF7C}"/>
              </a:ext>
            </a:extLst>
          </p:cNvPr>
          <p:cNvSpPr/>
          <p:nvPr/>
        </p:nvSpPr>
        <p:spPr>
          <a:xfrm>
            <a:off x="625224" y="3659912"/>
            <a:ext cx="1776549" cy="563505"/>
          </a:xfrm>
          <a:prstGeom prst="roundRect">
            <a:avLst/>
          </a:prstGeom>
          <a:solidFill>
            <a:srgbClr val="838F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Bab II </a:t>
            </a:r>
            <a:r>
              <a:rPr lang="id-ID" sz="1600" dirty="0"/>
              <a:t>Pembangunan ZI</a:t>
            </a:r>
          </a:p>
        </p:txBody>
      </p:sp>
      <p:sp>
        <p:nvSpPr>
          <p:cNvPr id="27" name="Persegi Panjang 26">
            <a:extLst>
              <a:ext uri="{FF2B5EF4-FFF2-40B4-BE49-F238E27FC236}">
                <a16:creationId xmlns:a16="http://schemas.microsoft.com/office/drawing/2014/main" id="{D4AABFF5-CC99-A44F-9416-E4C8FAD70C53}"/>
              </a:ext>
            </a:extLst>
          </p:cNvPr>
          <p:cNvSpPr/>
          <p:nvPr/>
        </p:nvSpPr>
        <p:spPr>
          <a:xfrm>
            <a:off x="290647" y="4300664"/>
            <a:ext cx="2976411" cy="2412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UcPeriod"/>
            </a:pPr>
            <a:r>
              <a:rPr lang="id-ID" sz="1400" dirty="0">
                <a:solidFill>
                  <a:srgbClr val="645755"/>
                </a:solidFill>
              </a:rPr>
              <a:t>Konsep ZI</a:t>
            </a:r>
          </a:p>
          <a:p>
            <a:pPr marL="342900" indent="-342900" algn="just">
              <a:buAutoNum type="alphaUcPeriod"/>
            </a:pPr>
            <a:r>
              <a:rPr lang="id-ID" sz="1400" dirty="0">
                <a:solidFill>
                  <a:srgbClr val="645755"/>
                </a:solidFill>
              </a:rPr>
              <a:t>Mekanisme Pembangunan ZI</a:t>
            </a:r>
          </a:p>
          <a:p>
            <a:pPr marL="342900" indent="-342900" algn="just">
              <a:buAutoNum type="alphaUcPeriod"/>
            </a:pPr>
            <a:r>
              <a:rPr lang="id-ID" sz="1400" dirty="0">
                <a:solidFill>
                  <a:srgbClr val="645755"/>
                </a:solidFill>
              </a:rPr>
              <a:t>Kerangka logis ZI</a:t>
            </a:r>
          </a:p>
          <a:p>
            <a:pPr marL="342900" indent="-342900" algn="just">
              <a:buAutoNum type="alphaUcPeriod"/>
            </a:pPr>
            <a:r>
              <a:rPr lang="id-ID" sz="1400" dirty="0">
                <a:solidFill>
                  <a:srgbClr val="645755"/>
                </a:solidFill>
              </a:rPr>
              <a:t>Pembangunan ZI berdasarkan Stranas PK</a:t>
            </a:r>
          </a:p>
          <a:p>
            <a:pPr marL="342900" indent="-342900" algn="just">
              <a:buAutoNum type="alphaUcPeriod"/>
            </a:pPr>
            <a:r>
              <a:rPr lang="id-ID" sz="1400" dirty="0">
                <a:solidFill>
                  <a:srgbClr val="645755"/>
                </a:solidFill>
              </a:rPr>
              <a:t>Pembangunan ZI </a:t>
            </a:r>
            <a:r>
              <a:rPr lang="id-ID" sz="1400" dirty="0" err="1">
                <a:solidFill>
                  <a:srgbClr val="645755"/>
                </a:solidFill>
              </a:rPr>
              <a:t>pd</a:t>
            </a:r>
            <a:r>
              <a:rPr lang="id-ID" sz="1400" dirty="0">
                <a:solidFill>
                  <a:srgbClr val="645755"/>
                </a:solidFill>
              </a:rPr>
              <a:t> sektor prioritas tertentu</a:t>
            </a:r>
          </a:p>
          <a:p>
            <a:pPr marL="342900" indent="-342900" algn="just">
              <a:buAutoNum type="alphaUcPeriod"/>
            </a:pPr>
            <a:r>
              <a:rPr lang="id-ID" sz="1400" dirty="0">
                <a:solidFill>
                  <a:srgbClr val="645755"/>
                </a:solidFill>
              </a:rPr>
              <a:t>Strategi Percepatan Pembangunan ZI</a:t>
            </a:r>
          </a:p>
          <a:p>
            <a:pPr marL="342900" indent="-342900" algn="just">
              <a:buAutoNum type="alphaUcPeriod"/>
            </a:pPr>
            <a:r>
              <a:rPr lang="id-ID" sz="1400" dirty="0">
                <a:solidFill>
                  <a:srgbClr val="645755"/>
                </a:solidFill>
              </a:rPr>
              <a:t>Pengusulan unit kerja</a:t>
            </a:r>
          </a:p>
        </p:txBody>
      </p:sp>
      <p:sp>
        <p:nvSpPr>
          <p:cNvPr id="28" name="Persegi Panjang 27">
            <a:extLst>
              <a:ext uri="{FF2B5EF4-FFF2-40B4-BE49-F238E27FC236}">
                <a16:creationId xmlns:a16="http://schemas.microsoft.com/office/drawing/2014/main" id="{B250260B-3012-2846-A303-1493E09A6482}"/>
              </a:ext>
            </a:extLst>
          </p:cNvPr>
          <p:cNvSpPr/>
          <p:nvPr/>
        </p:nvSpPr>
        <p:spPr>
          <a:xfrm>
            <a:off x="3450214" y="2733744"/>
            <a:ext cx="2712357" cy="627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UcPeriod"/>
            </a:pPr>
            <a:r>
              <a:rPr lang="id-ID" sz="1600" dirty="0">
                <a:solidFill>
                  <a:srgbClr val="645755"/>
                </a:solidFill>
              </a:rPr>
              <a:t>Mekanisme evaluasi ZI mandiri oleh TPI</a:t>
            </a:r>
          </a:p>
          <a:p>
            <a:pPr marL="342900" indent="-342900" algn="just">
              <a:buAutoNum type="alphaUcPeriod"/>
            </a:pPr>
            <a:r>
              <a:rPr lang="id-ID" sz="1600" dirty="0">
                <a:solidFill>
                  <a:srgbClr val="645755"/>
                </a:solidFill>
              </a:rPr>
              <a:t>Mekanisme evaluasi ZI </a:t>
            </a:r>
            <a:r>
              <a:rPr lang="id-ID" sz="1600" dirty="0" err="1">
                <a:solidFill>
                  <a:srgbClr val="645755"/>
                </a:solidFill>
              </a:rPr>
              <a:t>pd</a:t>
            </a:r>
            <a:r>
              <a:rPr lang="id-ID" sz="1600" dirty="0">
                <a:solidFill>
                  <a:srgbClr val="645755"/>
                </a:solidFill>
              </a:rPr>
              <a:t> Stranas PK oleh TPI</a:t>
            </a:r>
          </a:p>
        </p:txBody>
      </p:sp>
      <p:sp>
        <p:nvSpPr>
          <p:cNvPr id="29" name="Persegi Lengkung 28">
            <a:extLst>
              <a:ext uri="{FF2B5EF4-FFF2-40B4-BE49-F238E27FC236}">
                <a16:creationId xmlns:a16="http://schemas.microsoft.com/office/drawing/2014/main" id="{456CF21F-4AB8-3C49-A026-4C17AAC7AD2E}"/>
              </a:ext>
            </a:extLst>
          </p:cNvPr>
          <p:cNvSpPr/>
          <p:nvPr/>
        </p:nvSpPr>
        <p:spPr>
          <a:xfrm>
            <a:off x="6772005" y="1803846"/>
            <a:ext cx="2221463" cy="627017"/>
          </a:xfrm>
          <a:prstGeom prst="roundRect">
            <a:avLst/>
          </a:prstGeom>
          <a:solidFill>
            <a:srgbClr val="838F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t>Bab II</a:t>
            </a:r>
          </a:p>
          <a:p>
            <a:pPr algn="ctr"/>
            <a:r>
              <a:rPr lang="id-ID" sz="1400" dirty="0"/>
              <a:t>Pengajuan Unit kerja menuju WBK/WBBM</a:t>
            </a:r>
          </a:p>
        </p:txBody>
      </p:sp>
      <p:sp>
        <p:nvSpPr>
          <p:cNvPr id="31" name="Persegi Lengkung 30">
            <a:extLst>
              <a:ext uri="{FF2B5EF4-FFF2-40B4-BE49-F238E27FC236}">
                <a16:creationId xmlns:a16="http://schemas.microsoft.com/office/drawing/2014/main" id="{EB276FFB-53F3-B244-9267-AC8D936A0F99}"/>
              </a:ext>
            </a:extLst>
          </p:cNvPr>
          <p:cNvSpPr/>
          <p:nvPr/>
        </p:nvSpPr>
        <p:spPr>
          <a:xfrm>
            <a:off x="3725908" y="3676211"/>
            <a:ext cx="2221463" cy="640753"/>
          </a:xfrm>
          <a:prstGeom prst="roundRect">
            <a:avLst/>
          </a:prstGeom>
          <a:solidFill>
            <a:srgbClr val="838F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t>Bab III</a:t>
            </a:r>
          </a:p>
          <a:p>
            <a:pPr algn="ctr"/>
            <a:r>
              <a:rPr lang="id-ID" sz="1400" dirty="0"/>
              <a:t>Evaluasi Pembangunan ZI oleh TPN</a:t>
            </a:r>
          </a:p>
        </p:txBody>
      </p:sp>
      <p:sp>
        <p:nvSpPr>
          <p:cNvPr id="32" name="Persegi Panjang 31">
            <a:extLst>
              <a:ext uri="{FF2B5EF4-FFF2-40B4-BE49-F238E27FC236}">
                <a16:creationId xmlns:a16="http://schemas.microsoft.com/office/drawing/2014/main" id="{BE703D52-9360-5543-8F40-CEFE77D370A5}"/>
              </a:ext>
            </a:extLst>
          </p:cNvPr>
          <p:cNvSpPr/>
          <p:nvPr/>
        </p:nvSpPr>
        <p:spPr>
          <a:xfrm>
            <a:off x="3450213" y="4313980"/>
            <a:ext cx="2712357" cy="1747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UcPeriod"/>
            </a:pPr>
            <a:r>
              <a:rPr lang="id-ID" sz="1600" dirty="0">
                <a:solidFill>
                  <a:srgbClr val="645755"/>
                </a:solidFill>
              </a:rPr>
              <a:t>Pra Evaluasi</a:t>
            </a:r>
          </a:p>
          <a:p>
            <a:pPr marL="342900" indent="-342900" algn="just">
              <a:buAutoNum type="alphaUcPeriod"/>
            </a:pPr>
            <a:r>
              <a:rPr lang="id-ID" sz="1600" dirty="0" err="1">
                <a:solidFill>
                  <a:srgbClr val="645755"/>
                </a:solidFill>
              </a:rPr>
              <a:t>Desk</a:t>
            </a:r>
            <a:r>
              <a:rPr lang="id-ID" sz="1600" dirty="0">
                <a:solidFill>
                  <a:srgbClr val="645755"/>
                </a:solidFill>
              </a:rPr>
              <a:t> Evaluasi Oleh TPN</a:t>
            </a:r>
          </a:p>
          <a:p>
            <a:pPr marL="342900" indent="-342900" algn="just">
              <a:buAutoNum type="alphaUcPeriod"/>
            </a:pPr>
            <a:r>
              <a:rPr lang="id-ID" sz="1600" dirty="0">
                <a:solidFill>
                  <a:srgbClr val="645755"/>
                </a:solidFill>
              </a:rPr>
              <a:t>Evaluasi Lapangan oleh TPN</a:t>
            </a:r>
          </a:p>
          <a:p>
            <a:pPr marL="342900" indent="-342900" algn="just">
              <a:buAutoNum type="alphaUcPeriod"/>
            </a:pPr>
            <a:r>
              <a:rPr lang="id-ID" sz="1600" dirty="0">
                <a:solidFill>
                  <a:srgbClr val="645755"/>
                </a:solidFill>
              </a:rPr>
              <a:t>Penetapan predikat menuju WBK/WBBM</a:t>
            </a:r>
          </a:p>
        </p:txBody>
      </p:sp>
      <p:sp>
        <p:nvSpPr>
          <p:cNvPr id="33" name="Persegi Lengkung 32">
            <a:extLst>
              <a:ext uri="{FF2B5EF4-FFF2-40B4-BE49-F238E27FC236}">
                <a16:creationId xmlns:a16="http://schemas.microsoft.com/office/drawing/2014/main" id="{B6B38900-59D0-2948-AEAC-39D9522363C2}"/>
              </a:ext>
            </a:extLst>
          </p:cNvPr>
          <p:cNvSpPr/>
          <p:nvPr/>
        </p:nvSpPr>
        <p:spPr>
          <a:xfrm>
            <a:off x="6772006" y="3684688"/>
            <a:ext cx="2221463" cy="640753"/>
          </a:xfrm>
          <a:prstGeom prst="roundRect">
            <a:avLst/>
          </a:prstGeom>
          <a:solidFill>
            <a:srgbClr val="838F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t>Bab IV</a:t>
            </a:r>
          </a:p>
          <a:p>
            <a:pPr algn="ctr"/>
            <a:r>
              <a:rPr lang="id-ID" sz="1400" dirty="0"/>
              <a:t>Pemantauan unit kerja berpredikat WBK/WBBM</a:t>
            </a:r>
          </a:p>
        </p:txBody>
      </p:sp>
      <p:sp>
        <p:nvSpPr>
          <p:cNvPr id="34" name="Persegi Panjang 33">
            <a:extLst>
              <a:ext uri="{FF2B5EF4-FFF2-40B4-BE49-F238E27FC236}">
                <a16:creationId xmlns:a16="http://schemas.microsoft.com/office/drawing/2014/main" id="{EEBBDB28-7C49-804B-AD79-E6E1B438719E}"/>
              </a:ext>
            </a:extLst>
          </p:cNvPr>
          <p:cNvSpPr/>
          <p:nvPr/>
        </p:nvSpPr>
        <p:spPr>
          <a:xfrm>
            <a:off x="6449324" y="4300664"/>
            <a:ext cx="2712357" cy="2212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UcPeriod"/>
            </a:pPr>
            <a:r>
              <a:rPr lang="id-ID" sz="1600" dirty="0">
                <a:solidFill>
                  <a:srgbClr val="645755"/>
                </a:solidFill>
              </a:rPr>
              <a:t>Pemantauan unit kerja /kawasan berpredikat WBK/WBBM</a:t>
            </a:r>
          </a:p>
          <a:p>
            <a:pPr marL="342900" indent="-342900" algn="just">
              <a:buAutoNum type="alphaUcPeriod"/>
            </a:pPr>
            <a:r>
              <a:rPr lang="id-ID" sz="1600" dirty="0">
                <a:solidFill>
                  <a:srgbClr val="645755"/>
                </a:solidFill>
              </a:rPr>
              <a:t>Pemberian penghargaan</a:t>
            </a:r>
          </a:p>
          <a:p>
            <a:pPr marL="342900" indent="-342900" algn="just">
              <a:buAutoNum type="alphaUcPeriod"/>
            </a:pPr>
            <a:r>
              <a:rPr lang="id-ID" sz="1600" dirty="0">
                <a:solidFill>
                  <a:srgbClr val="645755"/>
                </a:solidFill>
              </a:rPr>
              <a:t>Pencabutan predikat</a:t>
            </a:r>
          </a:p>
          <a:p>
            <a:pPr marL="342900" indent="-342900" algn="just">
              <a:buAutoNum type="alphaUcPeriod"/>
            </a:pPr>
            <a:r>
              <a:rPr lang="id-ID" sz="1600" dirty="0">
                <a:solidFill>
                  <a:srgbClr val="645755"/>
                </a:solidFill>
              </a:rPr>
              <a:t>Replikasi </a:t>
            </a:r>
            <a:r>
              <a:rPr lang="id-ID" sz="1600" dirty="0" err="1">
                <a:solidFill>
                  <a:srgbClr val="645755"/>
                </a:solidFill>
              </a:rPr>
              <a:t>pd</a:t>
            </a:r>
            <a:r>
              <a:rPr lang="id-ID" sz="1600" dirty="0">
                <a:solidFill>
                  <a:srgbClr val="645755"/>
                </a:solidFill>
              </a:rPr>
              <a:t> unit kerja yang telah berpredikat WBK/WBBM </a:t>
            </a:r>
          </a:p>
        </p:txBody>
      </p:sp>
      <p:sp>
        <p:nvSpPr>
          <p:cNvPr id="35" name="Persegi Panjang 34">
            <a:extLst>
              <a:ext uri="{FF2B5EF4-FFF2-40B4-BE49-F238E27FC236}">
                <a16:creationId xmlns:a16="http://schemas.microsoft.com/office/drawing/2014/main" id="{92B80F2A-0AE5-7B46-BD0C-A93237550FB1}"/>
              </a:ext>
            </a:extLst>
          </p:cNvPr>
          <p:cNvSpPr/>
          <p:nvPr/>
        </p:nvSpPr>
        <p:spPr>
          <a:xfrm>
            <a:off x="6649280" y="2634104"/>
            <a:ext cx="2466911" cy="627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600" dirty="0">
                <a:solidFill>
                  <a:srgbClr val="645755"/>
                </a:solidFill>
              </a:rPr>
              <a:t>Kriteria pengajuan usulan ZI menuju WBK/WBBM</a:t>
            </a:r>
          </a:p>
        </p:txBody>
      </p:sp>
      <p:sp>
        <p:nvSpPr>
          <p:cNvPr id="39" name="Persegi Panjang 38">
            <a:extLst>
              <a:ext uri="{FF2B5EF4-FFF2-40B4-BE49-F238E27FC236}">
                <a16:creationId xmlns:a16="http://schemas.microsoft.com/office/drawing/2014/main" id="{1074ABBD-88B2-054D-B6EA-864A3AEECC4D}"/>
              </a:ext>
            </a:extLst>
          </p:cNvPr>
          <p:cNvSpPr/>
          <p:nvPr/>
        </p:nvSpPr>
        <p:spPr>
          <a:xfrm>
            <a:off x="7597862" y="6992465"/>
            <a:ext cx="627400" cy="434674"/>
          </a:xfrm>
          <a:prstGeom prst="rect">
            <a:avLst/>
          </a:prstGeom>
          <a:solidFill>
            <a:srgbClr val="838F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Persegi Panjang 39">
            <a:extLst>
              <a:ext uri="{FF2B5EF4-FFF2-40B4-BE49-F238E27FC236}">
                <a16:creationId xmlns:a16="http://schemas.microsoft.com/office/drawing/2014/main" id="{67B12E43-8032-7047-848B-FD990E1D2A57}"/>
              </a:ext>
            </a:extLst>
          </p:cNvPr>
          <p:cNvSpPr/>
          <p:nvPr/>
        </p:nvSpPr>
        <p:spPr>
          <a:xfrm>
            <a:off x="9027208" y="6982218"/>
            <a:ext cx="627400" cy="434674"/>
          </a:xfrm>
          <a:prstGeom prst="rect">
            <a:avLst/>
          </a:prstGeom>
          <a:solidFill>
            <a:srgbClr val="6455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Persegi Panjang 40">
            <a:extLst>
              <a:ext uri="{FF2B5EF4-FFF2-40B4-BE49-F238E27FC236}">
                <a16:creationId xmlns:a16="http://schemas.microsoft.com/office/drawing/2014/main" id="{79EDCEA5-8086-2146-A02C-139FF94DAB06}"/>
              </a:ext>
            </a:extLst>
          </p:cNvPr>
          <p:cNvSpPr/>
          <p:nvPr/>
        </p:nvSpPr>
        <p:spPr>
          <a:xfrm>
            <a:off x="6876496" y="6987189"/>
            <a:ext cx="627400" cy="434674"/>
          </a:xfrm>
          <a:prstGeom prst="rect">
            <a:avLst/>
          </a:prstGeom>
          <a:solidFill>
            <a:srgbClr val="8970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Persegi Panjang 41">
            <a:extLst>
              <a:ext uri="{FF2B5EF4-FFF2-40B4-BE49-F238E27FC236}">
                <a16:creationId xmlns:a16="http://schemas.microsoft.com/office/drawing/2014/main" id="{FE9BA48C-DDCD-F04D-A5F3-7FBBE6426630}"/>
              </a:ext>
            </a:extLst>
          </p:cNvPr>
          <p:cNvSpPr/>
          <p:nvPr/>
        </p:nvSpPr>
        <p:spPr>
          <a:xfrm>
            <a:off x="6135624" y="6981947"/>
            <a:ext cx="627400" cy="434674"/>
          </a:xfrm>
          <a:prstGeom prst="rect">
            <a:avLst/>
          </a:prstGeom>
          <a:solidFill>
            <a:srgbClr val="C3AD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Persegi Panjang 42">
            <a:extLst>
              <a:ext uri="{FF2B5EF4-FFF2-40B4-BE49-F238E27FC236}">
                <a16:creationId xmlns:a16="http://schemas.microsoft.com/office/drawing/2014/main" id="{36476711-ED67-A649-A458-95FE4829A44D}"/>
              </a:ext>
            </a:extLst>
          </p:cNvPr>
          <p:cNvSpPr/>
          <p:nvPr/>
        </p:nvSpPr>
        <p:spPr>
          <a:xfrm>
            <a:off x="5385493" y="6981947"/>
            <a:ext cx="627400" cy="434674"/>
          </a:xfrm>
          <a:prstGeom prst="rect">
            <a:avLst/>
          </a:prstGeom>
          <a:solidFill>
            <a:srgbClr val="646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Persegi Panjang 43">
            <a:extLst>
              <a:ext uri="{FF2B5EF4-FFF2-40B4-BE49-F238E27FC236}">
                <a16:creationId xmlns:a16="http://schemas.microsoft.com/office/drawing/2014/main" id="{417A6193-7E84-CC4E-A9D9-8CED137925A9}"/>
              </a:ext>
            </a:extLst>
          </p:cNvPr>
          <p:cNvSpPr/>
          <p:nvPr/>
        </p:nvSpPr>
        <p:spPr>
          <a:xfrm>
            <a:off x="9739981" y="6982218"/>
            <a:ext cx="627400" cy="434674"/>
          </a:xfrm>
          <a:prstGeom prst="rect">
            <a:avLst/>
          </a:prstGeom>
          <a:solidFill>
            <a:srgbClr val="FFF1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Persegi Panjang 44">
            <a:extLst>
              <a:ext uri="{FF2B5EF4-FFF2-40B4-BE49-F238E27FC236}">
                <a16:creationId xmlns:a16="http://schemas.microsoft.com/office/drawing/2014/main" id="{88589819-D0E2-104A-A174-7EB3D6038FC4}"/>
              </a:ext>
            </a:extLst>
          </p:cNvPr>
          <p:cNvSpPr/>
          <p:nvPr/>
        </p:nvSpPr>
        <p:spPr>
          <a:xfrm>
            <a:off x="8314435" y="6981947"/>
            <a:ext cx="627400" cy="434674"/>
          </a:xfrm>
          <a:prstGeom prst="rect">
            <a:avLst/>
          </a:prstGeom>
          <a:solidFill>
            <a:srgbClr val="FFD4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Persegi Panjang 45">
            <a:extLst>
              <a:ext uri="{FF2B5EF4-FFF2-40B4-BE49-F238E27FC236}">
                <a16:creationId xmlns:a16="http://schemas.microsoft.com/office/drawing/2014/main" id="{10568E35-8635-2142-835C-249474F24210}"/>
              </a:ext>
            </a:extLst>
          </p:cNvPr>
          <p:cNvSpPr/>
          <p:nvPr/>
        </p:nvSpPr>
        <p:spPr>
          <a:xfrm>
            <a:off x="10452754" y="6982218"/>
            <a:ext cx="627400" cy="434674"/>
          </a:xfrm>
          <a:prstGeom prst="rect">
            <a:avLst/>
          </a:prstGeom>
          <a:solidFill>
            <a:srgbClr val="5EAD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Persegi Panjang 46">
            <a:extLst>
              <a:ext uri="{FF2B5EF4-FFF2-40B4-BE49-F238E27FC236}">
                <a16:creationId xmlns:a16="http://schemas.microsoft.com/office/drawing/2014/main" id="{29E6A791-5F1A-FE43-80B8-3752974DB209}"/>
              </a:ext>
            </a:extLst>
          </p:cNvPr>
          <p:cNvSpPr/>
          <p:nvPr/>
        </p:nvSpPr>
        <p:spPr>
          <a:xfrm>
            <a:off x="11878300" y="6982218"/>
            <a:ext cx="627400" cy="434674"/>
          </a:xfrm>
          <a:prstGeom prst="rect">
            <a:avLst/>
          </a:prstGeom>
          <a:solidFill>
            <a:srgbClr val="9DC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Persegi Panjang 47">
            <a:extLst>
              <a:ext uri="{FF2B5EF4-FFF2-40B4-BE49-F238E27FC236}">
                <a16:creationId xmlns:a16="http://schemas.microsoft.com/office/drawing/2014/main" id="{87CC75F0-B32B-5D4C-81A0-B754210679FA}"/>
              </a:ext>
            </a:extLst>
          </p:cNvPr>
          <p:cNvSpPr/>
          <p:nvPr/>
        </p:nvSpPr>
        <p:spPr>
          <a:xfrm>
            <a:off x="11165527" y="6982218"/>
            <a:ext cx="627400" cy="434674"/>
          </a:xfrm>
          <a:prstGeom prst="rect">
            <a:avLst/>
          </a:prstGeom>
          <a:solidFill>
            <a:srgbClr val="8DC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Persegi Panjang 48">
            <a:extLst>
              <a:ext uri="{FF2B5EF4-FFF2-40B4-BE49-F238E27FC236}">
                <a16:creationId xmlns:a16="http://schemas.microsoft.com/office/drawing/2014/main" id="{9942F766-4974-034F-9264-1720EF033ACC}"/>
              </a:ext>
            </a:extLst>
          </p:cNvPr>
          <p:cNvSpPr/>
          <p:nvPr/>
        </p:nvSpPr>
        <p:spPr>
          <a:xfrm>
            <a:off x="12591073" y="6982218"/>
            <a:ext cx="627400" cy="434674"/>
          </a:xfrm>
          <a:prstGeom prst="rect">
            <a:avLst/>
          </a:prstGeom>
          <a:solidFill>
            <a:srgbClr val="65A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Persegi Panjang 49">
            <a:extLst>
              <a:ext uri="{FF2B5EF4-FFF2-40B4-BE49-F238E27FC236}">
                <a16:creationId xmlns:a16="http://schemas.microsoft.com/office/drawing/2014/main" id="{DB683134-299D-1C47-8AC7-7622209FB249}"/>
              </a:ext>
            </a:extLst>
          </p:cNvPr>
          <p:cNvSpPr/>
          <p:nvPr/>
        </p:nvSpPr>
        <p:spPr>
          <a:xfrm>
            <a:off x="3750878" y="6981225"/>
            <a:ext cx="677046" cy="384447"/>
          </a:xfrm>
          <a:prstGeom prst="rect">
            <a:avLst/>
          </a:prstGeom>
          <a:solidFill>
            <a:srgbClr val="2E4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Persegi Panjang 50">
            <a:extLst>
              <a:ext uri="{FF2B5EF4-FFF2-40B4-BE49-F238E27FC236}">
                <a16:creationId xmlns:a16="http://schemas.microsoft.com/office/drawing/2014/main" id="{CF7612E9-DEAF-3C42-8CB4-F9942662A66A}"/>
              </a:ext>
            </a:extLst>
          </p:cNvPr>
          <p:cNvSpPr/>
          <p:nvPr/>
        </p:nvSpPr>
        <p:spPr>
          <a:xfrm>
            <a:off x="4550655" y="6981226"/>
            <a:ext cx="677046" cy="384447"/>
          </a:xfrm>
          <a:prstGeom prst="rect">
            <a:avLst/>
          </a:prstGeom>
          <a:solidFill>
            <a:srgbClr val="C4C4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927254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ata 4">
            <a:extLst>
              <a:ext uri="{FF2B5EF4-FFF2-40B4-BE49-F238E27FC236}">
                <a16:creationId xmlns:a16="http://schemas.microsoft.com/office/drawing/2014/main" id="{8C9DC1D0-ABEA-4FC6-B0E1-75CA9D10AAAC}"/>
              </a:ext>
            </a:extLst>
          </p:cNvPr>
          <p:cNvSpPr/>
          <p:nvPr/>
        </p:nvSpPr>
        <p:spPr>
          <a:xfrm>
            <a:off x="-23853" y="1252332"/>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chemeClr val="tx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b="1" dirty="0" err="1">
                <a:latin typeface="Arial Rounded MT Bold" panose="020F0704030504030204" pitchFamily="34" charset="0"/>
              </a:rPr>
              <a:t>Evaluasi</a:t>
            </a:r>
            <a:r>
              <a:rPr lang="en-US" sz="2400" b="1" dirty="0">
                <a:latin typeface="Arial Rounded MT Bold" panose="020F0704030504030204" pitchFamily="34" charset="0"/>
              </a:rPr>
              <a:t> </a:t>
            </a:r>
            <a:r>
              <a:rPr lang="en-US" sz="2400" b="1" dirty="0" err="1">
                <a:latin typeface="Arial Rounded MT Bold" panose="020F0704030504030204" pitchFamily="34" charset="0"/>
              </a:rPr>
              <a:t>Lapangan</a:t>
            </a:r>
            <a:endParaRPr lang="en-ID" sz="2400" b="1" dirty="0">
              <a:latin typeface="Arial Rounded MT Bold" panose="020F0704030504030204" pitchFamily="34" charset="0"/>
            </a:endParaRPr>
          </a:p>
        </p:txBody>
      </p:sp>
      <p:sp>
        <p:nvSpPr>
          <p:cNvPr id="17" name="Rectangle 16">
            <a:extLst>
              <a:ext uri="{FF2B5EF4-FFF2-40B4-BE49-F238E27FC236}">
                <a16:creationId xmlns:a16="http://schemas.microsoft.com/office/drawing/2014/main" id="{8ADF6EDE-891D-4FEA-95A9-FA5218516015}"/>
              </a:ext>
            </a:extLst>
          </p:cNvPr>
          <p:cNvSpPr/>
          <p:nvPr/>
        </p:nvSpPr>
        <p:spPr>
          <a:xfrm>
            <a:off x="-23853" y="1838721"/>
            <a:ext cx="4019383" cy="10934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Rectangle 21">
            <a:extLst>
              <a:ext uri="{FF2B5EF4-FFF2-40B4-BE49-F238E27FC236}">
                <a16:creationId xmlns:a16="http://schemas.microsoft.com/office/drawing/2014/main" id="{AEF4B120-3321-4C86-AAAC-C133C5B56EAB}"/>
              </a:ext>
            </a:extLst>
          </p:cNvPr>
          <p:cNvSpPr/>
          <p:nvPr/>
        </p:nvSpPr>
        <p:spPr>
          <a:xfrm>
            <a:off x="144749" y="2057400"/>
            <a:ext cx="7031303" cy="4203559"/>
          </a:xfrm>
          <a:prstGeom prst="rect">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200" b="1" dirty="0" err="1">
                <a:latin typeface="Agency FB" panose="020B0503020202020204" pitchFamily="34" charset="0"/>
              </a:rPr>
              <a:t>Evaluasi</a:t>
            </a:r>
            <a:r>
              <a:rPr lang="es-ES" sz="2200" b="1" dirty="0">
                <a:latin typeface="Agency FB" panose="020B0503020202020204" pitchFamily="34" charset="0"/>
              </a:rPr>
              <a:t> </a:t>
            </a:r>
            <a:r>
              <a:rPr lang="es-ES" sz="2200" b="1" dirty="0" err="1">
                <a:latin typeface="Agency FB" panose="020B0503020202020204" pitchFamily="34" charset="0"/>
              </a:rPr>
              <a:t>lapangan</a:t>
            </a:r>
            <a:r>
              <a:rPr lang="es-ES" sz="2200" b="1" dirty="0">
                <a:latin typeface="Agency FB" panose="020B0503020202020204" pitchFamily="34" charset="0"/>
              </a:rPr>
              <a:t> </a:t>
            </a:r>
            <a:r>
              <a:rPr lang="es-ES" sz="2200" b="1" dirty="0" err="1">
                <a:latin typeface="Agency FB" panose="020B0503020202020204" pitchFamily="34" charset="0"/>
              </a:rPr>
              <a:t>bertujuan</a:t>
            </a:r>
            <a:r>
              <a:rPr lang="es-ES" sz="2200" b="1" dirty="0">
                <a:latin typeface="Agency FB" panose="020B0503020202020204" pitchFamily="34" charset="0"/>
              </a:rPr>
              <a:t> </a:t>
            </a:r>
            <a:r>
              <a:rPr lang="es-ES" sz="2200" b="1" dirty="0" err="1">
                <a:latin typeface="Agency FB" panose="020B0503020202020204" pitchFamily="34" charset="0"/>
              </a:rPr>
              <a:t>untuk</a:t>
            </a:r>
            <a:r>
              <a:rPr lang="es-ES" sz="2200" b="1" dirty="0">
                <a:latin typeface="Agency FB" panose="020B0503020202020204" pitchFamily="34" charset="0"/>
              </a:rPr>
              <a:t> </a:t>
            </a:r>
            <a:r>
              <a:rPr lang="es-ES" sz="2200" b="1" dirty="0" err="1">
                <a:latin typeface="Agency FB" panose="020B0503020202020204" pitchFamily="34" charset="0"/>
              </a:rPr>
              <a:t>melihat</a:t>
            </a:r>
            <a:r>
              <a:rPr lang="es-ES" sz="2200" b="1" dirty="0">
                <a:latin typeface="Agency FB" panose="020B0503020202020204" pitchFamily="34" charset="0"/>
              </a:rPr>
              <a:t> secara </a:t>
            </a:r>
            <a:r>
              <a:rPr lang="es-ES" sz="2200" b="1" dirty="0" err="1">
                <a:latin typeface="Agency FB" panose="020B0503020202020204" pitchFamily="34" charset="0"/>
              </a:rPr>
              <a:t>langsung</a:t>
            </a:r>
            <a:r>
              <a:rPr lang="es-ES" sz="2200" b="1" dirty="0">
                <a:latin typeface="Agency FB" panose="020B0503020202020204" pitchFamily="34" charset="0"/>
              </a:rPr>
              <a:t> </a:t>
            </a:r>
            <a:r>
              <a:rPr lang="es-ES" sz="2200" b="1" dirty="0" err="1">
                <a:latin typeface="Agency FB" panose="020B0503020202020204" pitchFamily="34" charset="0"/>
              </a:rPr>
              <a:t>implementasi</a:t>
            </a:r>
            <a:r>
              <a:rPr lang="es-ES" sz="2200" b="1" dirty="0">
                <a:latin typeface="Agency FB" panose="020B0503020202020204" pitchFamily="34" charset="0"/>
              </a:rPr>
              <a:t> </a:t>
            </a:r>
            <a:r>
              <a:rPr lang="es-ES" sz="2200" b="1" dirty="0" err="1">
                <a:latin typeface="Agency FB" panose="020B0503020202020204" pitchFamily="34" charset="0"/>
              </a:rPr>
              <a:t>pembangunan</a:t>
            </a:r>
            <a:r>
              <a:rPr lang="es-ES" sz="2200" b="1" dirty="0">
                <a:latin typeface="Agency FB" panose="020B0503020202020204" pitchFamily="34" charset="0"/>
              </a:rPr>
              <a:t> zona </a:t>
            </a:r>
            <a:r>
              <a:rPr lang="es-ES" sz="2200" b="1" dirty="0" err="1">
                <a:latin typeface="Agency FB" panose="020B0503020202020204" pitchFamily="34" charset="0"/>
              </a:rPr>
              <a:t>integritas</a:t>
            </a:r>
            <a:r>
              <a:rPr lang="es-ES" sz="2200" b="1" dirty="0">
                <a:latin typeface="Agency FB" panose="020B0503020202020204" pitchFamily="34" charset="0"/>
              </a:rPr>
              <a:t> pada </a:t>
            </a:r>
            <a:r>
              <a:rPr lang="es-ES" sz="2200" b="1" dirty="0" err="1">
                <a:latin typeface="Agency FB" panose="020B0503020202020204" pitchFamily="34" charset="0"/>
              </a:rPr>
              <a:t>unit</a:t>
            </a:r>
            <a:r>
              <a:rPr lang="es-ES" sz="2200" b="1" dirty="0">
                <a:latin typeface="Agency FB" panose="020B0503020202020204" pitchFamily="34" charset="0"/>
              </a:rPr>
              <a:t> </a:t>
            </a:r>
            <a:r>
              <a:rPr lang="es-ES" sz="2200" b="1" dirty="0" err="1">
                <a:latin typeface="Agency FB" panose="020B0503020202020204" pitchFamily="34" charset="0"/>
              </a:rPr>
              <a:t>kerja</a:t>
            </a:r>
            <a:r>
              <a:rPr lang="es-ES" sz="2200" b="1" dirty="0">
                <a:latin typeface="Agency FB" panose="020B0503020202020204" pitchFamily="34" charset="0"/>
              </a:rPr>
              <a:t>/</a:t>
            </a:r>
            <a:r>
              <a:rPr lang="es-ES" sz="2200" b="1" dirty="0" err="1">
                <a:latin typeface="Agency FB" panose="020B0503020202020204" pitchFamily="34" charset="0"/>
              </a:rPr>
              <a:t>satuan</a:t>
            </a:r>
            <a:r>
              <a:rPr lang="es-ES" sz="2200" b="1" dirty="0">
                <a:latin typeface="Agency FB" panose="020B0503020202020204" pitchFamily="34" charset="0"/>
              </a:rPr>
              <a:t> </a:t>
            </a:r>
            <a:r>
              <a:rPr lang="es-ES" sz="2200" b="1" dirty="0" err="1">
                <a:latin typeface="Agency FB" panose="020B0503020202020204" pitchFamily="34" charset="0"/>
              </a:rPr>
              <a:t>kerja</a:t>
            </a:r>
            <a:r>
              <a:rPr lang="es-ES" sz="2200" b="1" dirty="0">
                <a:latin typeface="Agency FB" panose="020B0503020202020204" pitchFamily="34" charset="0"/>
              </a:rPr>
              <a:t>. Pada </a:t>
            </a:r>
            <a:r>
              <a:rPr lang="es-ES" sz="2200" b="1" dirty="0" err="1">
                <a:latin typeface="Agency FB" panose="020B0503020202020204" pitchFamily="34" charset="0"/>
              </a:rPr>
              <a:t>saat</a:t>
            </a:r>
            <a:r>
              <a:rPr lang="es-ES" sz="2200" b="1" dirty="0">
                <a:latin typeface="Agency FB" panose="020B0503020202020204" pitchFamily="34" charset="0"/>
              </a:rPr>
              <a:t> </a:t>
            </a:r>
            <a:r>
              <a:rPr lang="es-ES" sz="2200" b="1" dirty="0" err="1">
                <a:latin typeface="Agency FB" panose="020B0503020202020204" pitchFamily="34" charset="0"/>
              </a:rPr>
              <a:t>evaluasi</a:t>
            </a:r>
            <a:r>
              <a:rPr lang="es-ES" sz="2200" b="1" dirty="0">
                <a:latin typeface="Agency FB" panose="020B0503020202020204" pitchFamily="34" charset="0"/>
              </a:rPr>
              <a:t> </a:t>
            </a:r>
            <a:r>
              <a:rPr lang="es-ES" sz="2200" b="1" dirty="0" err="1">
                <a:latin typeface="Agency FB" panose="020B0503020202020204" pitchFamily="34" charset="0"/>
              </a:rPr>
              <a:t>lapangan</a:t>
            </a:r>
            <a:r>
              <a:rPr lang="es-ES" sz="2200" b="1" dirty="0">
                <a:latin typeface="Agency FB" panose="020B0503020202020204" pitchFamily="34" charset="0"/>
              </a:rPr>
              <a:t> TPN </a:t>
            </a:r>
            <a:r>
              <a:rPr lang="es-ES" sz="2200" b="1" dirty="0" err="1">
                <a:latin typeface="Agency FB" panose="020B0503020202020204" pitchFamily="34" charset="0"/>
              </a:rPr>
              <a:t>dapat</a:t>
            </a:r>
            <a:r>
              <a:rPr lang="es-ES" sz="2200" b="1" dirty="0">
                <a:latin typeface="Agency FB" panose="020B0503020202020204" pitchFamily="34" charset="0"/>
              </a:rPr>
              <a:t> </a:t>
            </a:r>
            <a:r>
              <a:rPr lang="es-ES" sz="2200" b="1" dirty="0" err="1">
                <a:latin typeface="Agency FB" panose="020B0503020202020204" pitchFamily="34" charset="0"/>
              </a:rPr>
              <a:t>melibatkan</a:t>
            </a:r>
            <a:r>
              <a:rPr lang="es-ES" sz="2200" b="1" dirty="0">
                <a:latin typeface="Agency FB" panose="020B0503020202020204" pitchFamily="34" charset="0"/>
              </a:rPr>
              <a:t>:</a:t>
            </a:r>
          </a:p>
          <a:p>
            <a:pPr marL="457200" indent="-457200" algn="just">
              <a:buAutoNum type="arabicPeriod"/>
            </a:pPr>
            <a:r>
              <a:rPr lang="es-ES" sz="2200" b="1" dirty="0" err="1">
                <a:latin typeface="Agency FB" panose="020B0503020202020204" pitchFamily="34" charset="0"/>
              </a:rPr>
              <a:t>Perwakilan</a:t>
            </a:r>
            <a:r>
              <a:rPr lang="es-ES" sz="2200" b="1" dirty="0">
                <a:latin typeface="Agency FB" panose="020B0503020202020204" pitchFamily="34" charset="0"/>
              </a:rPr>
              <a:t> </a:t>
            </a:r>
            <a:r>
              <a:rPr lang="es-ES" sz="2200" b="1" dirty="0" err="1">
                <a:latin typeface="Agency FB" panose="020B0503020202020204" pitchFamily="34" charset="0"/>
              </a:rPr>
              <a:t>instansi</a:t>
            </a:r>
            <a:r>
              <a:rPr lang="es-ES" sz="2200" b="1" dirty="0">
                <a:latin typeface="Agency FB" panose="020B0503020202020204" pitchFamily="34" charset="0"/>
              </a:rPr>
              <a:t> yang </a:t>
            </a:r>
            <a:r>
              <a:rPr lang="es-ES" sz="2200" b="1" dirty="0" err="1">
                <a:latin typeface="Agency FB" panose="020B0503020202020204" pitchFamily="34" charset="0"/>
              </a:rPr>
              <a:t>berada</a:t>
            </a:r>
            <a:r>
              <a:rPr lang="es-ES" sz="2200" b="1" dirty="0">
                <a:latin typeface="Agency FB" panose="020B0503020202020204" pitchFamily="34" charset="0"/>
              </a:rPr>
              <a:t> pada </a:t>
            </a:r>
            <a:r>
              <a:rPr lang="es-ES" sz="2200" b="1" dirty="0" err="1">
                <a:latin typeface="Agency FB" panose="020B0503020202020204" pitchFamily="34" charset="0"/>
              </a:rPr>
              <a:t>level</a:t>
            </a:r>
            <a:r>
              <a:rPr lang="es-ES" sz="2200" b="1" dirty="0">
                <a:latin typeface="Agency FB" panose="020B0503020202020204" pitchFamily="34" charset="0"/>
              </a:rPr>
              <a:t> </a:t>
            </a:r>
            <a:r>
              <a:rPr lang="es-ES" sz="2200" b="1" dirty="0" err="1">
                <a:latin typeface="Agency FB" panose="020B0503020202020204" pitchFamily="34" charset="0"/>
              </a:rPr>
              <a:t>provinsi</a:t>
            </a:r>
            <a:r>
              <a:rPr lang="es-ES" sz="2200" b="1" dirty="0">
                <a:latin typeface="Agency FB" panose="020B0503020202020204" pitchFamily="34" charset="0"/>
              </a:rPr>
              <a:t> yang </a:t>
            </a:r>
            <a:r>
              <a:rPr lang="es-ES" sz="2200" b="1" dirty="0" err="1">
                <a:latin typeface="Agency FB" panose="020B0503020202020204" pitchFamily="34" charset="0"/>
              </a:rPr>
              <a:t>mempunyai</a:t>
            </a:r>
            <a:r>
              <a:rPr lang="es-ES" sz="2200" b="1" dirty="0">
                <a:latin typeface="Agency FB" panose="020B0503020202020204" pitchFamily="34" charset="0"/>
              </a:rPr>
              <a:t> </a:t>
            </a:r>
            <a:r>
              <a:rPr lang="es-ES" sz="2200" b="1" dirty="0" err="1">
                <a:latin typeface="Agency FB" panose="020B0503020202020204" pitchFamily="34" charset="0"/>
              </a:rPr>
              <a:t>fungsi</a:t>
            </a:r>
            <a:r>
              <a:rPr lang="es-ES" sz="2200" b="1" dirty="0">
                <a:latin typeface="Agency FB" panose="020B0503020202020204" pitchFamily="34" charset="0"/>
              </a:rPr>
              <a:t> </a:t>
            </a:r>
            <a:r>
              <a:rPr lang="es-ES" sz="2200" b="1" dirty="0" err="1">
                <a:latin typeface="Agency FB" panose="020B0503020202020204" pitchFamily="34" charset="0"/>
              </a:rPr>
              <a:t>pembinaan</a:t>
            </a:r>
            <a:r>
              <a:rPr lang="es-ES" sz="2200" b="1" dirty="0">
                <a:latin typeface="Agency FB" panose="020B0503020202020204" pitchFamily="34" charset="0"/>
              </a:rPr>
              <a:t> </a:t>
            </a:r>
            <a:r>
              <a:rPr lang="es-ES" sz="2200" b="1" dirty="0" err="1">
                <a:latin typeface="Agency FB" panose="020B0503020202020204" pitchFamily="34" charset="0"/>
              </a:rPr>
              <a:t>layanan</a:t>
            </a:r>
            <a:r>
              <a:rPr lang="es-ES" sz="2200" b="1" dirty="0">
                <a:latin typeface="Agency FB" panose="020B0503020202020204" pitchFamily="34" charset="0"/>
              </a:rPr>
              <a:t> </a:t>
            </a:r>
            <a:r>
              <a:rPr lang="es-ES" sz="2200" b="1" dirty="0" err="1">
                <a:latin typeface="Agency FB" panose="020B0503020202020204" pitchFamily="34" charset="0"/>
              </a:rPr>
              <a:t>utama</a:t>
            </a:r>
            <a:r>
              <a:rPr lang="es-ES" sz="2200" b="1" dirty="0">
                <a:latin typeface="Agency FB" panose="020B0503020202020204" pitchFamily="34" charset="0"/>
              </a:rPr>
              <a:t> </a:t>
            </a:r>
            <a:r>
              <a:rPr lang="es-ES" sz="2200" b="1" dirty="0" err="1">
                <a:latin typeface="Agency FB" panose="020B0503020202020204" pitchFamily="34" charset="0"/>
              </a:rPr>
              <a:t>dari</a:t>
            </a:r>
            <a:r>
              <a:rPr lang="es-ES" sz="2200" b="1" dirty="0">
                <a:latin typeface="Agency FB" panose="020B0503020202020204" pitchFamily="34" charset="0"/>
              </a:rPr>
              <a:t> </a:t>
            </a:r>
            <a:r>
              <a:rPr lang="es-ES" sz="2200" b="1" dirty="0" err="1">
                <a:latin typeface="Agency FB" panose="020B0503020202020204" pitchFamily="34" charset="0"/>
              </a:rPr>
              <a:t>unit</a:t>
            </a:r>
            <a:r>
              <a:rPr lang="es-ES" sz="2200" b="1" dirty="0">
                <a:latin typeface="Agency FB" panose="020B0503020202020204" pitchFamily="34" charset="0"/>
              </a:rPr>
              <a:t> </a:t>
            </a:r>
            <a:r>
              <a:rPr lang="es-ES" sz="2200" b="1" dirty="0" err="1">
                <a:latin typeface="Agency FB" panose="020B0503020202020204" pitchFamily="34" charset="0"/>
              </a:rPr>
              <a:t>kerja</a:t>
            </a:r>
            <a:r>
              <a:rPr lang="es-ES" sz="2200" b="1" dirty="0">
                <a:latin typeface="Agency FB" panose="020B0503020202020204" pitchFamily="34" charset="0"/>
              </a:rPr>
              <a:t>/</a:t>
            </a:r>
            <a:r>
              <a:rPr lang="es-ES" sz="2200" b="1" dirty="0" err="1">
                <a:latin typeface="Agency FB" panose="020B0503020202020204" pitchFamily="34" charset="0"/>
              </a:rPr>
              <a:t>satuan</a:t>
            </a:r>
            <a:r>
              <a:rPr lang="es-ES" sz="2200" b="1" dirty="0">
                <a:latin typeface="Agency FB" panose="020B0503020202020204" pitchFamily="34" charset="0"/>
              </a:rPr>
              <a:t> </a:t>
            </a:r>
            <a:r>
              <a:rPr lang="es-ES" sz="2200" b="1" dirty="0" err="1">
                <a:latin typeface="Agency FB" panose="020B0503020202020204" pitchFamily="34" charset="0"/>
              </a:rPr>
              <a:t>kerja</a:t>
            </a:r>
            <a:r>
              <a:rPr lang="es-ES" sz="2200" b="1" dirty="0">
                <a:latin typeface="Agency FB" panose="020B0503020202020204" pitchFamily="34" charset="0"/>
              </a:rPr>
              <a:t> </a:t>
            </a:r>
            <a:r>
              <a:rPr lang="es-ES" sz="2200" b="1" dirty="0" err="1">
                <a:latin typeface="Agency FB" panose="020B0503020202020204" pitchFamily="34" charset="0"/>
              </a:rPr>
              <a:t>dengan</a:t>
            </a:r>
            <a:r>
              <a:rPr lang="es-ES" sz="2200" b="1" dirty="0">
                <a:latin typeface="Agency FB" panose="020B0503020202020204" pitchFamily="34" charset="0"/>
              </a:rPr>
              <a:t> </a:t>
            </a:r>
            <a:r>
              <a:rPr lang="es-ES" sz="2200" b="1" dirty="0" err="1">
                <a:latin typeface="Agency FB" panose="020B0503020202020204" pitchFamily="34" charset="0"/>
              </a:rPr>
              <a:t>memperhatikan</a:t>
            </a:r>
            <a:r>
              <a:rPr lang="es-ES" sz="2200" b="1" dirty="0">
                <a:latin typeface="Agency FB" panose="020B0503020202020204" pitchFamily="34" charset="0"/>
              </a:rPr>
              <a:t> </a:t>
            </a:r>
            <a:r>
              <a:rPr lang="es-ES" sz="2200" b="1" dirty="0" err="1">
                <a:latin typeface="Agency FB" panose="020B0503020202020204" pitchFamily="34" charset="0"/>
              </a:rPr>
              <a:t>adanya</a:t>
            </a:r>
            <a:r>
              <a:rPr lang="es-ES" sz="2200" b="1" dirty="0">
                <a:latin typeface="Agency FB" panose="020B0503020202020204" pitchFamily="34" charset="0"/>
              </a:rPr>
              <a:t> </a:t>
            </a:r>
            <a:r>
              <a:rPr lang="es-ES" sz="2200" b="1" dirty="0" err="1">
                <a:latin typeface="Agency FB" panose="020B0503020202020204" pitchFamily="34" charset="0"/>
              </a:rPr>
              <a:t>potensi</a:t>
            </a:r>
            <a:r>
              <a:rPr lang="es-ES" sz="2200" b="1" dirty="0">
                <a:latin typeface="Agency FB" panose="020B0503020202020204" pitchFamily="34" charset="0"/>
              </a:rPr>
              <a:t> </a:t>
            </a:r>
            <a:r>
              <a:rPr lang="es-ES" sz="2200" b="1" dirty="0" err="1">
                <a:latin typeface="Agency FB" panose="020B0503020202020204" pitchFamily="34" charset="0"/>
              </a:rPr>
              <a:t>benturan</a:t>
            </a:r>
            <a:r>
              <a:rPr lang="es-ES" sz="2200" b="1" dirty="0">
                <a:latin typeface="Agency FB" panose="020B0503020202020204" pitchFamily="34" charset="0"/>
              </a:rPr>
              <a:t> </a:t>
            </a:r>
            <a:r>
              <a:rPr lang="es-ES" sz="2200" b="1" dirty="0" err="1">
                <a:latin typeface="Agency FB" panose="020B0503020202020204" pitchFamily="34" charset="0"/>
              </a:rPr>
              <a:t>kepentingan</a:t>
            </a:r>
            <a:r>
              <a:rPr lang="es-ES" sz="2200" b="1" dirty="0">
                <a:latin typeface="Agency FB" panose="020B0503020202020204" pitchFamily="34" charset="0"/>
              </a:rPr>
              <a:t>; </a:t>
            </a:r>
          </a:p>
          <a:p>
            <a:pPr marL="457200" indent="-457200" algn="just">
              <a:buAutoNum type="arabicPeriod"/>
            </a:pPr>
            <a:r>
              <a:rPr lang="es-ES" sz="2200" b="1" dirty="0" err="1">
                <a:latin typeface="Agency FB" panose="020B0503020202020204" pitchFamily="34" charset="0"/>
              </a:rPr>
              <a:t>Instansi</a:t>
            </a:r>
            <a:r>
              <a:rPr lang="es-ES" sz="2200" b="1" dirty="0">
                <a:latin typeface="Agency FB" panose="020B0503020202020204" pitchFamily="34" charset="0"/>
              </a:rPr>
              <a:t> </a:t>
            </a:r>
            <a:r>
              <a:rPr lang="es-ES" sz="2200" b="1" dirty="0" err="1">
                <a:latin typeface="Agency FB" panose="020B0503020202020204" pitchFamily="34" charset="0"/>
              </a:rPr>
              <a:t>lain</a:t>
            </a:r>
            <a:r>
              <a:rPr lang="es-ES" sz="2200" b="1" dirty="0">
                <a:latin typeface="Agency FB" panose="020B0503020202020204" pitchFamily="34" charset="0"/>
              </a:rPr>
              <a:t> yang </a:t>
            </a:r>
            <a:r>
              <a:rPr lang="es-ES" sz="2200" b="1" dirty="0" err="1">
                <a:latin typeface="Agency FB" panose="020B0503020202020204" pitchFamily="34" charset="0"/>
              </a:rPr>
              <a:t>mempunyai</a:t>
            </a:r>
            <a:r>
              <a:rPr lang="es-ES" sz="2200" b="1" dirty="0">
                <a:latin typeface="Agency FB" panose="020B0503020202020204" pitchFamily="34" charset="0"/>
              </a:rPr>
              <a:t> </a:t>
            </a:r>
            <a:r>
              <a:rPr lang="es-ES" sz="2200" b="1" dirty="0" err="1">
                <a:latin typeface="Agency FB" panose="020B0503020202020204" pitchFamily="34" charset="0"/>
              </a:rPr>
              <a:t>kapasitas</a:t>
            </a:r>
            <a:r>
              <a:rPr lang="es-ES" sz="2200" b="1" dirty="0">
                <a:latin typeface="Agency FB" panose="020B0503020202020204" pitchFamily="34" charset="0"/>
              </a:rPr>
              <a:t> </a:t>
            </a:r>
            <a:r>
              <a:rPr lang="es-ES" sz="2200" b="1" dirty="0" err="1">
                <a:latin typeface="Agency FB" panose="020B0503020202020204" pitchFamily="34" charset="0"/>
              </a:rPr>
              <a:t>untuk</a:t>
            </a:r>
            <a:r>
              <a:rPr lang="es-ES" sz="2200" b="1" dirty="0">
                <a:latin typeface="Agency FB" panose="020B0503020202020204" pitchFamily="34" charset="0"/>
              </a:rPr>
              <a:t> </a:t>
            </a:r>
            <a:r>
              <a:rPr lang="es-ES" sz="2200" b="1" dirty="0" err="1">
                <a:latin typeface="Agency FB" panose="020B0503020202020204" pitchFamily="34" charset="0"/>
              </a:rPr>
              <a:t>melakukan</a:t>
            </a:r>
            <a:r>
              <a:rPr lang="es-ES" sz="2200" b="1" dirty="0">
                <a:latin typeface="Agency FB" panose="020B0503020202020204" pitchFamily="34" charset="0"/>
              </a:rPr>
              <a:t> </a:t>
            </a:r>
            <a:r>
              <a:rPr lang="es-ES" sz="2200" b="1" dirty="0" err="1">
                <a:latin typeface="Agency FB" panose="020B0503020202020204" pitchFamily="34" charset="0"/>
              </a:rPr>
              <a:t>evaluasi</a:t>
            </a:r>
            <a:r>
              <a:rPr lang="es-ES" sz="2200" b="1" dirty="0">
                <a:latin typeface="Agency FB" panose="020B0503020202020204" pitchFamily="34" charset="0"/>
              </a:rPr>
              <a:t> </a:t>
            </a:r>
            <a:r>
              <a:rPr lang="es-ES" sz="2200" b="1" dirty="0" err="1">
                <a:latin typeface="Agency FB" panose="020B0503020202020204" pitchFamily="34" charset="0"/>
              </a:rPr>
              <a:t>pembangunan</a:t>
            </a:r>
            <a:r>
              <a:rPr lang="es-ES" sz="2200" b="1" dirty="0">
                <a:latin typeface="Agency FB" panose="020B0503020202020204" pitchFamily="34" charset="0"/>
              </a:rPr>
              <a:t> zona </a:t>
            </a:r>
            <a:r>
              <a:rPr lang="es-ES" sz="2200" b="1" dirty="0" err="1">
                <a:latin typeface="Agency FB" panose="020B0503020202020204" pitchFamily="34" charset="0"/>
              </a:rPr>
              <a:t>integritas</a:t>
            </a:r>
            <a:r>
              <a:rPr lang="es-ES" sz="2200" b="1" dirty="0">
                <a:latin typeface="Agency FB" panose="020B0503020202020204" pitchFamily="34" charset="0"/>
              </a:rPr>
              <a:t> </a:t>
            </a:r>
            <a:r>
              <a:rPr lang="es-ES" sz="2200" b="1" dirty="0" err="1">
                <a:latin typeface="Agency FB" panose="020B0503020202020204" pitchFamily="34" charset="0"/>
              </a:rPr>
              <a:t>dengan</a:t>
            </a:r>
            <a:r>
              <a:rPr lang="es-ES" sz="2200" b="1" dirty="0">
                <a:latin typeface="Agency FB" panose="020B0503020202020204" pitchFamily="34" charset="0"/>
              </a:rPr>
              <a:t> </a:t>
            </a:r>
            <a:r>
              <a:rPr lang="es-ES" sz="2200" b="1" dirty="0" err="1">
                <a:latin typeface="Agency FB" panose="020B0503020202020204" pitchFamily="34" charset="0"/>
              </a:rPr>
              <a:t>memperhatikan</a:t>
            </a:r>
            <a:r>
              <a:rPr lang="es-ES" sz="2200" b="1" dirty="0">
                <a:latin typeface="Agency FB" panose="020B0503020202020204" pitchFamily="34" charset="0"/>
              </a:rPr>
              <a:t> </a:t>
            </a:r>
            <a:r>
              <a:rPr lang="es-ES" sz="2200" b="1" dirty="0" err="1">
                <a:latin typeface="Agency FB" panose="020B0503020202020204" pitchFamily="34" charset="0"/>
              </a:rPr>
              <a:t>adanya</a:t>
            </a:r>
            <a:r>
              <a:rPr lang="es-ES" sz="2200" b="1" dirty="0">
                <a:latin typeface="Agency FB" panose="020B0503020202020204" pitchFamily="34" charset="0"/>
              </a:rPr>
              <a:t> </a:t>
            </a:r>
            <a:r>
              <a:rPr lang="es-ES" sz="2200" b="1" dirty="0" err="1">
                <a:latin typeface="Agency FB" panose="020B0503020202020204" pitchFamily="34" charset="0"/>
              </a:rPr>
              <a:t>potensi</a:t>
            </a:r>
            <a:r>
              <a:rPr lang="es-ES" sz="2200" b="1" dirty="0">
                <a:latin typeface="Agency FB" panose="020B0503020202020204" pitchFamily="34" charset="0"/>
              </a:rPr>
              <a:t> </a:t>
            </a:r>
            <a:r>
              <a:rPr lang="es-ES" sz="2200" b="1" dirty="0" err="1">
                <a:latin typeface="Agency FB" panose="020B0503020202020204" pitchFamily="34" charset="0"/>
              </a:rPr>
              <a:t>benturan</a:t>
            </a:r>
            <a:r>
              <a:rPr lang="es-ES" sz="2200" b="1" dirty="0">
                <a:latin typeface="Agency FB" panose="020B0503020202020204" pitchFamily="34" charset="0"/>
              </a:rPr>
              <a:t> </a:t>
            </a:r>
            <a:r>
              <a:rPr lang="es-ES" sz="2200" b="1" dirty="0" err="1">
                <a:latin typeface="Agency FB" panose="020B0503020202020204" pitchFamily="34" charset="0"/>
              </a:rPr>
              <a:t>kepentingan</a:t>
            </a:r>
            <a:r>
              <a:rPr lang="es-ES" sz="2200" b="1" dirty="0">
                <a:latin typeface="Agency FB" panose="020B0503020202020204" pitchFamily="34" charset="0"/>
              </a:rPr>
              <a:t>;</a:t>
            </a:r>
          </a:p>
          <a:p>
            <a:pPr marL="457200" indent="-457200" algn="just">
              <a:buAutoNum type="arabicPeriod"/>
            </a:pPr>
            <a:r>
              <a:rPr lang="es-ES" sz="2200" b="1" dirty="0">
                <a:latin typeface="Agency FB" panose="020B0503020202020204" pitchFamily="34" charset="0"/>
              </a:rPr>
              <a:t>Para </a:t>
            </a:r>
            <a:r>
              <a:rPr lang="es-ES" sz="2200" b="1" dirty="0" err="1">
                <a:latin typeface="Agency FB" panose="020B0503020202020204" pitchFamily="34" charset="0"/>
              </a:rPr>
              <a:t>ahli</a:t>
            </a:r>
            <a:r>
              <a:rPr lang="es-ES" sz="2200" b="1" dirty="0">
                <a:latin typeface="Agency FB" panose="020B0503020202020204" pitchFamily="34" charset="0"/>
              </a:rPr>
              <a:t> </a:t>
            </a:r>
            <a:r>
              <a:rPr lang="es-ES" sz="2200" b="1" dirty="0" err="1">
                <a:latin typeface="Agency FB" panose="020B0503020202020204" pitchFamily="34" charset="0"/>
              </a:rPr>
              <a:t>serta</a:t>
            </a:r>
            <a:r>
              <a:rPr lang="es-ES" sz="2200" b="1" dirty="0">
                <a:latin typeface="Agency FB" panose="020B0503020202020204" pitchFamily="34" charset="0"/>
              </a:rPr>
              <a:t> </a:t>
            </a:r>
            <a:r>
              <a:rPr lang="es-ES" sz="2200" b="1" dirty="0" err="1">
                <a:latin typeface="Agency FB" panose="020B0503020202020204" pitchFamily="34" charset="0"/>
              </a:rPr>
              <a:t>akademisi</a:t>
            </a:r>
            <a:r>
              <a:rPr lang="es-ES" sz="2200" b="1" dirty="0">
                <a:latin typeface="Agency FB" panose="020B0503020202020204" pitchFamily="34" charset="0"/>
              </a:rPr>
              <a:t> yang </a:t>
            </a:r>
            <a:r>
              <a:rPr lang="es-ES" sz="2200" b="1" dirty="0" err="1">
                <a:latin typeface="Agency FB" panose="020B0503020202020204" pitchFamily="34" charset="0"/>
              </a:rPr>
              <a:t>mempunyai</a:t>
            </a:r>
            <a:r>
              <a:rPr lang="es-ES" sz="2200" b="1" dirty="0">
                <a:latin typeface="Agency FB" panose="020B0503020202020204" pitchFamily="34" charset="0"/>
              </a:rPr>
              <a:t> </a:t>
            </a:r>
            <a:r>
              <a:rPr lang="es-ES" sz="2200" b="1" dirty="0" err="1">
                <a:latin typeface="Agency FB" panose="020B0503020202020204" pitchFamily="34" charset="0"/>
              </a:rPr>
              <a:t>kompetensi</a:t>
            </a:r>
            <a:r>
              <a:rPr lang="es-ES" sz="2200" b="1" dirty="0">
                <a:latin typeface="Agency FB" panose="020B0503020202020204" pitchFamily="34" charset="0"/>
              </a:rPr>
              <a:t> </a:t>
            </a:r>
            <a:r>
              <a:rPr lang="es-ES" sz="2200" b="1" dirty="0" err="1">
                <a:latin typeface="Agency FB" panose="020B0503020202020204" pitchFamily="34" charset="0"/>
              </a:rPr>
              <a:t>tentang</a:t>
            </a:r>
            <a:r>
              <a:rPr lang="es-ES" sz="2200" b="1" dirty="0">
                <a:latin typeface="Agency FB" panose="020B0503020202020204" pitchFamily="34" charset="0"/>
              </a:rPr>
              <a:t> tugas </a:t>
            </a:r>
            <a:r>
              <a:rPr lang="es-ES" sz="2200" b="1" dirty="0" err="1">
                <a:latin typeface="Agency FB" panose="020B0503020202020204" pitchFamily="34" charset="0"/>
              </a:rPr>
              <a:t>fungsi</a:t>
            </a:r>
            <a:r>
              <a:rPr lang="es-ES" sz="2200" b="1" dirty="0">
                <a:latin typeface="Agency FB" panose="020B0503020202020204" pitchFamily="34" charset="0"/>
              </a:rPr>
              <a:t> </a:t>
            </a:r>
            <a:r>
              <a:rPr lang="es-ES" sz="2200" b="1" dirty="0" err="1">
                <a:latin typeface="Agency FB" panose="020B0503020202020204" pitchFamily="34" charset="0"/>
              </a:rPr>
              <a:t>dari</a:t>
            </a:r>
            <a:r>
              <a:rPr lang="es-ES" sz="2200" b="1" dirty="0">
                <a:latin typeface="Agency FB" panose="020B0503020202020204" pitchFamily="34" charset="0"/>
              </a:rPr>
              <a:t> </a:t>
            </a:r>
            <a:r>
              <a:rPr lang="es-ES" sz="2200" b="1" dirty="0" err="1">
                <a:latin typeface="Agency FB" panose="020B0503020202020204" pitchFamily="34" charset="0"/>
              </a:rPr>
              <a:t>unit</a:t>
            </a:r>
            <a:r>
              <a:rPr lang="es-ES" sz="2200" b="1" dirty="0">
                <a:latin typeface="Agency FB" panose="020B0503020202020204" pitchFamily="34" charset="0"/>
              </a:rPr>
              <a:t> </a:t>
            </a:r>
            <a:r>
              <a:rPr lang="es-ES" sz="2200" b="1" dirty="0" err="1">
                <a:latin typeface="Agency FB" panose="020B0503020202020204" pitchFamily="34" charset="0"/>
              </a:rPr>
              <a:t>kerja</a:t>
            </a:r>
            <a:r>
              <a:rPr lang="es-ES" sz="2200" b="1" dirty="0">
                <a:latin typeface="Agency FB" panose="020B0503020202020204" pitchFamily="34" charset="0"/>
              </a:rPr>
              <a:t>/</a:t>
            </a:r>
            <a:r>
              <a:rPr lang="es-ES" sz="2200" b="1" dirty="0" err="1">
                <a:latin typeface="Agency FB" panose="020B0503020202020204" pitchFamily="34" charset="0"/>
              </a:rPr>
              <a:t>satuan</a:t>
            </a:r>
            <a:r>
              <a:rPr lang="es-ES" sz="2200" b="1" dirty="0">
                <a:latin typeface="Agency FB" panose="020B0503020202020204" pitchFamily="34" charset="0"/>
              </a:rPr>
              <a:t> </a:t>
            </a:r>
            <a:r>
              <a:rPr lang="es-ES" sz="2200" b="1" dirty="0" err="1">
                <a:latin typeface="Agency FB" panose="020B0503020202020204" pitchFamily="34" charset="0"/>
              </a:rPr>
              <a:t>kerja</a:t>
            </a:r>
            <a:r>
              <a:rPr lang="es-ES" sz="2200" b="1" dirty="0">
                <a:latin typeface="Agency FB" panose="020B0503020202020204" pitchFamily="34" charset="0"/>
              </a:rPr>
              <a:t> </a:t>
            </a:r>
            <a:r>
              <a:rPr lang="es-ES" sz="2200" b="1" dirty="0" err="1">
                <a:latin typeface="Agency FB" panose="020B0503020202020204" pitchFamily="34" charset="0"/>
              </a:rPr>
              <a:t>tertentu</a:t>
            </a:r>
            <a:r>
              <a:rPr lang="es-ES" sz="2200" b="1" dirty="0">
                <a:latin typeface="Agency FB" panose="020B0503020202020204" pitchFamily="34" charset="0"/>
              </a:rPr>
              <a:t>.</a:t>
            </a:r>
          </a:p>
        </p:txBody>
      </p:sp>
      <p:cxnSp>
        <p:nvCxnSpPr>
          <p:cNvPr id="9" name="Straight Connector 8">
            <a:extLst>
              <a:ext uri="{FF2B5EF4-FFF2-40B4-BE49-F238E27FC236}">
                <a16:creationId xmlns:a16="http://schemas.microsoft.com/office/drawing/2014/main" id="{084A4941-92F0-4C7C-B667-0E98787C4BF8}"/>
              </a:ext>
            </a:extLst>
          </p:cNvPr>
          <p:cNvCxnSpPr>
            <a:cxnSpLocks/>
          </p:cNvCxnSpPr>
          <p:nvPr/>
        </p:nvCxnSpPr>
        <p:spPr>
          <a:xfrm flipV="1">
            <a:off x="7423110" y="2466513"/>
            <a:ext cx="0" cy="16063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FEE839A-6BDB-453D-9525-78ED7885AB80}"/>
              </a:ext>
            </a:extLst>
          </p:cNvPr>
          <p:cNvCxnSpPr>
            <a:cxnSpLocks/>
          </p:cNvCxnSpPr>
          <p:nvPr/>
        </p:nvCxnSpPr>
        <p:spPr>
          <a:xfrm flipV="1">
            <a:off x="7423183" y="3917878"/>
            <a:ext cx="0" cy="1443037"/>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24C0FBA-2910-4098-9FD9-A4033CA34DA2}"/>
              </a:ext>
            </a:extLst>
          </p:cNvPr>
          <p:cNvGrpSpPr/>
          <p:nvPr/>
        </p:nvGrpSpPr>
        <p:grpSpPr>
          <a:xfrm>
            <a:off x="7409415" y="1730813"/>
            <a:ext cx="1269402" cy="1269402"/>
            <a:chOff x="4369397" y="2259106"/>
            <a:chExt cx="1269402" cy="1269402"/>
          </a:xfrm>
        </p:grpSpPr>
        <p:sp>
          <p:nvSpPr>
            <p:cNvPr id="12" name="Oval 11">
              <a:extLst>
                <a:ext uri="{FF2B5EF4-FFF2-40B4-BE49-F238E27FC236}">
                  <a16:creationId xmlns:a16="http://schemas.microsoft.com/office/drawing/2014/main" id="{06FB5D15-DDFD-4FDC-BB30-5EFF8AB46F26}"/>
                </a:ext>
              </a:extLst>
            </p:cNvPr>
            <p:cNvSpPr/>
            <p:nvPr/>
          </p:nvSpPr>
          <p:spPr>
            <a:xfrm>
              <a:off x="4369397" y="2259106"/>
              <a:ext cx="1269402" cy="1269402"/>
            </a:xfrm>
            <a:prstGeom prst="ellipse">
              <a:avLst/>
            </a:prstGeom>
            <a:solidFill>
              <a:schemeClr val="accent1"/>
            </a:solidFill>
            <a:ln w="4030" cap="flat">
              <a:noFill/>
              <a:prstDash val="solid"/>
              <a:miter/>
            </a:ln>
            <a:effectLst/>
          </p:spPr>
          <p:txBody>
            <a:bodyPr rtlCol="0" anchor="ctr"/>
            <a:lstStyle/>
            <a:p>
              <a:endParaRPr lang="en-US">
                <a:solidFill>
                  <a:schemeClr val="tx1"/>
                </a:solidFill>
              </a:endParaRPr>
            </a:p>
          </p:txBody>
        </p:sp>
        <p:sp>
          <p:nvSpPr>
            <p:cNvPr id="15" name="Circle: Hollow 14">
              <a:extLst>
                <a:ext uri="{FF2B5EF4-FFF2-40B4-BE49-F238E27FC236}">
                  <a16:creationId xmlns:a16="http://schemas.microsoft.com/office/drawing/2014/main" id="{841893E1-82AF-452A-A046-456591714F88}"/>
                </a:ext>
              </a:extLst>
            </p:cNvPr>
            <p:cNvSpPr/>
            <p:nvPr/>
          </p:nvSpPr>
          <p:spPr>
            <a:xfrm>
              <a:off x="4487731" y="2377440"/>
              <a:ext cx="1032734" cy="1032734"/>
            </a:xfrm>
            <a:prstGeom prst="donut">
              <a:avLst>
                <a:gd name="adj" fmla="val 80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7">
            <a:extLst>
              <a:ext uri="{FF2B5EF4-FFF2-40B4-BE49-F238E27FC236}">
                <a16:creationId xmlns:a16="http://schemas.microsoft.com/office/drawing/2014/main" id="{56D93476-3D3B-4040-8499-9DCD86BD52E5}"/>
              </a:ext>
            </a:extLst>
          </p:cNvPr>
          <p:cNvGrpSpPr/>
          <p:nvPr/>
        </p:nvGrpSpPr>
        <p:grpSpPr>
          <a:xfrm>
            <a:off x="7409415" y="3299897"/>
            <a:ext cx="1269402" cy="1269402"/>
            <a:chOff x="4369397" y="2259106"/>
            <a:chExt cx="1269402" cy="1269402"/>
          </a:xfrm>
        </p:grpSpPr>
        <p:sp>
          <p:nvSpPr>
            <p:cNvPr id="23" name="Oval 22">
              <a:extLst>
                <a:ext uri="{FF2B5EF4-FFF2-40B4-BE49-F238E27FC236}">
                  <a16:creationId xmlns:a16="http://schemas.microsoft.com/office/drawing/2014/main" id="{2DA2EBBF-99E9-4C04-AB20-7F9A1187D2AB}"/>
                </a:ext>
              </a:extLst>
            </p:cNvPr>
            <p:cNvSpPr/>
            <p:nvPr/>
          </p:nvSpPr>
          <p:spPr>
            <a:xfrm>
              <a:off x="4369397" y="2259106"/>
              <a:ext cx="1269402" cy="1269402"/>
            </a:xfrm>
            <a:prstGeom prst="ellipse">
              <a:avLst/>
            </a:prstGeom>
            <a:solidFill>
              <a:schemeClr val="accent2"/>
            </a:solidFill>
            <a:ln w="4030" cap="flat">
              <a:noFill/>
              <a:prstDash val="solid"/>
              <a:miter/>
            </a:ln>
            <a:effectLst/>
          </p:spPr>
          <p:txBody>
            <a:bodyPr rtlCol="0" anchor="ctr"/>
            <a:lstStyle/>
            <a:p>
              <a:endParaRPr lang="en-US">
                <a:solidFill>
                  <a:schemeClr val="tx1"/>
                </a:solidFill>
              </a:endParaRPr>
            </a:p>
          </p:txBody>
        </p:sp>
        <p:sp>
          <p:nvSpPr>
            <p:cNvPr id="24" name="Circle: Hollow 23">
              <a:extLst>
                <a:ext uri="{FF2B5EF4-FFF2-40B4-BE49-F238E27FC236}">
                  <a16:creationId xmlns:a16="http://schemas.microsoft.com/office/drawing/2014/main" id="{7DFAE2F2-D198-4603-B323-5963B84C3924}"/>
                </a:ext>
              </a:extLst>
            </p:cNvPr>
            <p:cNvSpPr/>
            <p:nvPr/>
          </p:nvSpPr>
          <p:spPr>
            <a:xfrm>
              <a:off x="4487731" y="2377440"/>
              <a:ext cx="1032734" cy="1032734"/>
            </a:xfrm>
            <a:prstGeom prst="donut">
              <a:avLst>
                <a:gd name="adj" fmla="val 80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a:extLst>
              <a:ext uri="{FF2B5EF4-FFF2-40B4-BE49-F238E27FC236}">
                <a16:creationId xmlns:a16="http://schemas.microsoft.com/office/drawing/2014/main" id="{73BD73BB-62AA-456F-B29F-6EE0DE20F13C}"/>
              </a:ext>
            </a:extLst>
          </p:cNvPr>
          <p:cNvGrpSpPr/>
          <p:nvPr/>
        </p:nvGrpSpPr>
        <p:grpSpPr>
          <a:xfrm>
            <a:off x="7409415" y="4875320"/>
            <a:ext cx="1269402" cy="1269402"/>
            <a:chOff x="4369397" y="2259106"/>
            <a:chExt cx="1269402" cy="1269402"/>
          </a:xfrm>
        </p:grpSpPr>
        <p:sp>
          <p:nvSpPr>
            <p:cNvPr id="26" name="Oval 25">
              <a:extLst>
                <a:ext uri="{FF2B5EF4-FFF2-40B4-BE49-F238E27FC236}">
                  <a16:creationId xmlns:a16="http://schemas.microsoft.com/office/drawing/2014/main" id="{A2A005DF-EEC6-4FB3-87F7-9FD0DC104E67}"/>
                </a:ext>
              </a:extLst>
            </p:cNvPr>
            <p:cNvSpPr/>
            <p:nvPr/>
          </p:nvSpPr>
          <p:spPr>
            <a:xfrm>
              <a:off x="4369397" y="2259106"/>
              <a:ext cx="1269402" cy="1269402"/>
            </a:xfrm>
            <a:prstGeom prst="ellipse">
              <a:avLst/>
            </a:prstGeom>
            <a:solidFill>
              <a:schemeClr val="accent3"/>
            </a:solidFill>
            <a:ln w="4030" cap="flat">
              <a:noFill/>
              <a:prstDash val="solid"/>
              <a:miter/>
            </a:ln>
            <a:effectLst/>
          </p:spPr>
          <p:txBody>
            <a:bodyPr rtlCol="0" anchor="ctr"/>
            <a:lstStyle/>
            <a:p>
              <a:endParaRPr lang="en-US" dirty="0">
                <a:solidFill>
                  <a:schemeClr val="tx1"/>
                </a:solidFill>
              </a:endParaRPr>
            </a:p>
          </p:txBody>
        </p:sp>
        <p:sp>
          <p:nvSpPr>
            <p:cNvPr id="27" name="Circle: Hollow 26">
              <a:extLst>
                <a:ext uri="{FF2B5EF4-FFF2-40B4-BE49-F238E27FC236}">
                  <a16:creationId xmlns:a16="http://schemas.microsoft.com/office/drawing/2014/main" id="{188774E1-B05B-440E-8B76-4D4C927E6DAA}"/>
                </a:ext>
              </a:extLst>
            </p:cNvPr>
            <p:cNvSpPr/>
            <p:nvPr/>
          </p:nvSpPr>
          <p:spPr>
            <a:xfrm>
              <a:off x="4487731" y="2377440"/>
              <a:ext cx="1032734" cy="1032734"/>
            </a:xfrm>
            <a:prstGeom prst="donut">
              <a:avLst>
                <a:gd name="adj" fmla="val 80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Rectangle 29">
            <a:extLst>
              <a:ext uri="{FF2B5EF4-FFF2-40B4-BE49-F238E27FC236}">
                <a16:creationId xmlns:a16="http://schemas.microsoft.com/office/drawing/2014/main" id="{50861824-3292-46BC-988C-0B841110F6A5}"/>
              </a:ext>
            </a:extLst>
          </p:cNvPr>
          <p:cNvSpPr/>
          <p:nvPr/>
        </p:nvSpPr>
        <p:spPr>
          <a:xfrm>
            <a:off x="8797151" y="1893395"/>
            <a:ext cx="2863495" cy="8249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dirty="0" err="1">
                <a:latin typeface="Agency FB" panose="020B0503020202020204" pitchFamily="34" charset="0"/>
              </a:rPr>
              <a:t>Aspek</a:t>
            </a:r>
            <a:r>
              <a:rPr lang="en-ID" sz="2800" dirty="0">
                <a:latin typeface="Agency FB" panose="020B0503020202020204" pitchFamily="34" charset="0"/>
              </a:rPr>
              <a:t> </a:t>
            </a:r>
            <a:r>
              <a:rPr lang="en-ID" sz="2800" dirty="0" err="1">
                <a:latin typeface="Agency FB" panose="020B0503020202020204" pitchFamily="34" charset="0"/>
              </a:rPr>
              <a:t>pelaksanaan</a:t>
            </a:r>
            <a:r>
              <a:rPr lang="en-ID" sz="2800" dirty="0">
                <a:latin typeface="Agency FB" panose="020B0503020202020204" pitchFamily="34" charset="0"/>
              </a:rPr>
              <a:t> Area </a:t>
            </a:r>
            <a:r>
              <a:rPr lang="en-ID" sz="2800" dirty="0" err="1">
                <a:latin typeface="Agency FB" panose="020B0503020202020204" pitchFamily="34" charset="0"/>
              </a:rPr>
              <a:t>Pengungkit</a:t>
            </a:r>
            <a:endParaRPr lang="en-ID" sz="2800" dirty="0">
              <a:latin typeface="Agency FB" panose="020B0503020202020204" pitchFamily="34" charset="0"/>
            </a:endParaRPr>
          </a:p>
        </p:txBody>
      </p:sp>
      <p:sp>
        <p:nvSpPr>
          <p:cNvPr id="31" name="Rectangle 30">
            <a:extLst>
              <a:ext uri="{FF2B5EF4-FFF2-40B4-BE49-F238E27FC236}">
                <a16:creationId xmlns:a16="http://schemas.microsoft.com/office/drawing/2014/main" id="{E4EA72BA-5ECA-4745-939C-6E6000ED1065}"/>
              </a:ext>
            </a:extLst>
          </p:cNvPr>
          <p:cNvSpPr/>
          <p:nvPr/>
        </p:nvSpPr>
        <p:spPr>
          <a:xfrm>
            <a:off x="8797151" y="5097547"/>
            <a:ext cx="2863495" cy="8249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dirty="0" err="1">
                <a:latin typeface="Agency FB" panose="020B0503020202020204" pitchFamily="34" charset="0"/>
              </a:rPr>
              <a:t>Evaluasi</a:t>
            </a:r>
            <a:r>
              <a:rPr lang="en-ID" sz="2400" dirty="0">
                <a:latin typeface="Agency FB" panose="020B0503020202020204" pitchFamily="34" charset="0"/>
              </a:rPr>
              <a:t> </a:t>
            </a:r>
            <a:r>
              <a:rPr lang="en-ID" sz="2400" dirty="0" err="1">
                <a:latin typeface="Agency FB" panose="020B0503020202020204" pitchFamily="34" charset="0"/>
              </a:rPr>
              <a:t>terhadap</a:t>
            </a:r>
            <a:r>
              <a:rPr lang="en-ID" sz="2400" dirty="0">
                <a:latin typeface="Agency FB" panose="020B0503020202020204" pitchFamily="34" charset="0"/>
              </a:rPr>
              <a:t> sub </a:t>
            </a:r>
            <a:r>
              <a:rPr lang="en-ID" sz="2400" dirty="0" err="1">
                <a:latin typeface="Agency FB" panose="020B0503020202020204" pitchFamily="34" charset="0"/>
              </a:rPr>
              <a:t>komponen</a:t>
            </a:r>
            <a:r>
              <a:rPr lang="en-ID" sz="2400" dirty="0">
                <a:latin typeface="Agency FB" panose="020B0503020202020204" pitchFamily="34" charset="0"/>
              </a:rPr>
              <a:t> </a:t>
            </a:r>
            <a:r>
              <a:rPr lang="en-ID" sz="2400" dirty="0" err="1">
                <a:latin typeface="Agency FB" panose="020B0503020202020204" pitchFamily="34" charset="0"/>
              </a:rPr>
              <a:t>capaian</a:t>
            </a:r>
            <a:r>
              <a:rPr lang="en-ID" sz="2400" dirty="0">
                <a:latin typeface="Agency FB" panose="020B0503020202020204" pitchFamily="34" charset="0"/>
              </a:rPr>
              <a:t> </a:t>
            </a:r>
            <a:r>
              <a:rPr lang="en-ID" sz="2400" dirty="0" err="1">
                <a:latin typeface="Agency FB" panose="020B0503020202020204" pitchFamily="34" charset="0"/>
              </a:rPr>
              <a:t>kinerja</a:t>
            </a:r>
            <a:endParaRPr lang="en-ID" sz="2400" dirty="0">
              <a:latin typeface="Agency FB" panose="020B0503020202020204" pitchFamily="34" charset="0"/>
            </a:endParaRPr>
          </a:p>
        </p:txBody>
      </p:sp>
      <p:sp>
        <p:nvSpPr>
          <p:cNvPr id="32" name="Rectangle 31">
            <a:extLst>
              <a:ext uri="{FF2B5EF4-FFF2-40B4-BE49-F238E27FC236}">
                <a16:creationId xmlns:a16="http://schemas.microsoft.com/office/drawing/2014/main" id="{975AF4F8-F466-4137-9400-3D38CC2FAB79}"/>
              </a:ext>
            </a:extLst>
          </p:cNvPr>
          <p:cNvSpPr/>
          <p:nvPr/>
        </p:nvSpPr>
        <p:spPr>
          <a:xfrm>
            <a:off x="8832116" y="3495471"/>
            <a:ext cx="2863495" cy="824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600" dirty="0" err="1">
                <a:latin typeface="Agency FB" panose="020B0503020202020204" pitchFamily="34" charset="0"/>
              </a:rPr>
              <a:t>Aspek</a:t>
            </a:r>
            <a:r>
              <a:rPr lang="en-ID" sz="1600" dirty="0">
                <a:latin typeface="Agency FB" panose="020B0503020202020204" pitchFamily="34" charset="0"/>
              </a:rPr>
              <a:t> </a:t>
            </a:r>
            <a:r>
              <a:rPr lang="en-ID" sz="1600" dirty="0" err="1">
                <a:latin typeface="Agency FB" panose="020B0503020202020204" pitchFamily="34" charset="0"/>
              </a:rPr>
              <a:t>hasil</a:t>
            </a:r>
            <a:r>
              <a:rPr lang="en-ID" sz="1600" dirty="0">
                <a:latin typeface="Agency FB" panose="020B0503020202020204" pitchFamily="34" charset="0"/>
              </a:rPr>
              <a:t> yang </a:t>
            </a:r>
            <a:r>
              <a:rPr lang="en-ID" sz="1600" dirty="0" err="1">
                <a:latin typeface="Agency FB" panose="020B0503020202020204" pitchFamily="34" charset="0"/>
              </a:rPr>
              <a:t>terdiri</a:t>
            </a:r>
            <a:r>
              <a:rPr lang="en-ID" sz="1600" dirty="0">
                <a:latin typeface="Agency FB" panose="020B0503020202020204" pitchFamily="34" charset="0"/>
              </a:rPr>
              <a:t> </a:t>
            </a:r>
            <a:r>
              <a:rPr lang="en-ID" sz="1600" dirty="0" err="1">
                <a:latin typeface="Agency FB" panose="020B0503020202020204" pitchFamily="34" charset="0"/>
              </a:rPr>
              <a:t>atas</a:t>
            </a:r>
            <a:r>
              <a:rPr lang="en-ID" sz="1600" dirty="0">
                <a:latin typeface="Agency FB" panose="020B0503020202020204" pitchFamily="34" charset="0"/>
              </a:rPr>
              <a:t> sub </a:t>
            </a:r>
            <a:r>
              <a:rPr lang="en-ID" sz="1600" dirty="0" err="1">
                <a:latin typeface="Agency FB" panose="020B0503020202020204" pitchFamily="34" charset="0"/>
              </a:rPr>
              <a:t>komponen</a:t>
            </a:r>
            <a:r>
              <a:rPr lang="en-ID" sz="1600" dirty="0">
                <a:latin typeface="Agency FB" panose="020B0503020202020204" pitchFamily="34" charset="0"/>
              </a:rPr>
              <a:t> </a:t>
            </a:r>
            <a:r>
              <a:rPr lang="en-ID" sz="1600" dirty="0" err="1">
                <a:latin typeface="Agency FB" panose="020B0503020202020204" pitchFamily="34" charset="0"/>
              </a:rPr>
              <a:t>Survei</a:t>
            </a:r>
            <a:r>
              <a:rPr lang="en-ID" sz="1600" dirty="0">
                <a:latin typeface="Agency FB" panose="020B0503020202020204" pitchFamily="34" charset="0"/>
              </a:rPr>
              <a:t> </a:t>
            </a:r>
            <a:r>
              <a:rPr lang="en-ID" sz="1600" dirty="0" err="1">
                <a:latin typeface="Agency FB" panose="020B0503020202020204" pitchFamily="34" charset="0"/>
              </a:rPr>
              <a:t>Persepsi</a:t>
            </a:r>
            <a:r>
              <a:rPr lang="en-ID" sz="1600" dirty="0">
                <a:latin typeface="Agency FB" panose="020B0503020202020204" pitchFamily="34" charset="0"/>
              </a:rPr>
              <a:t> Anti </a:t>
            </a:r>
            <a:r>
              <a:rPr lang="en-ID" sz="1600" dirty="0" err="1">
                <a:latin typeface="Agency FB" panose="020B0503020202020204" pitchFamily="34" charset="0"/>
              </a:rPr>
              <a:t>Korupsi</a:t>
            </a:r>
            <a:r>
              <a:rPr lang="en-ID" sz="1600" dirty="0">
                <a:latin typeface="Agency FB" panose="020B0503020202020204" pitchFamily="34" charset="0"/>
              </a:rPr>
              <a:t> dan </a:t>
            </a:r>
            <a:r>
              <a:rPr lang="en-ID" sz="1600" dirty="0" err="1">
                <a:latin typeface="Agency FB" panose="020B0503020202020204" pitchFamily="34" charset="0"/>
              </a:rPr>
              <a:t>Survei</a:t>
            </a:r>
            <a:r>
              <a:rPr lang="en-ID" sz="1600" dirty="0">
                <a:latin typeface="Agency FB" panose="020B0503020202020204" pitchFamily="34" charset="0"/>
              </a:rPr>
              <a:t> </a:t>
            </a:r>
            <a:r>
              <a:rPr lang="en-ID" sz="1600" dirty="0" err="1">
                <a:latin typeface="Agency FB" panose="020B0503020202020204" pitchFamily="34" charset="0"/>
              </a:rPr>
              <a:t>Persepsi</a:t>
            </a:r>
            <a:r>
              <a:rPr lang="en-ID" sz="1600" dirty="0">
                <a:latin typeface="Agency FB" panose="020B0503020202020204" pitchFamily="34" charset="0"/>
              </a:rPr>
              <a:t> </a:t>
            </a:r>
            <a:r>
              <a:rPr lang="en-ID" sz="1600" dirty="0" err="1">
                <a:latin typeface="Agency FB" panose="020B0503020202020204" pitchFamily="34" charset="0"/>
              </a:rPr>
              <a:t>Pelayanan</a:t>
            </a:r>
            <a:r>
              <a:rPr lang="en-ID" sz="1600" dirty="0">
                <a:latin typeface="Agency FB" panose="020B0503020202020204" pitchFamily="34" charset="0"/>
              </a:rPr>
              <a:t> </a:t>
            </a:r>
            <a:r>
              <a:rPr lang="en-ID" sz="1600" dirty="0" err="1">
                <a:latin typeface="Agency FB" panose="020B0503020202020204" pitchFamily="34" charset="0"/>
              </a:rPr>
              <a:t>Publik</a:t>
            </a:r>
            <a:endParaRPr lang="en-ID" sz="1600" dirty="0">
              <a:latin typeface="Agency FB" panose="020B0503020202020204" pitchFamily="34" charset="0"/>
            </a:endParaRPr>
          </a:p>
        </p:txBody>
      </p:sp>
      <p:sp>
        <p:nvSpPr>
          <p:cNvPr id="28" name="object 2">
            <a:extLst>
              <a:ext uri="{FF2B5EF4-FFF2-40B4-BE49-F238E27FC236}">
                <a16:creationId xmlns:a16="http://schemas.microsoft.com/office/drawing/2014/main" id="{67938C59-43D1-764D-9B95-FC3F1ED6E070}"/>
              </a:ext>
            </a:extLst>
          </p:cNvPr>
          <p:cNvSpPr txBox="1">
            <a:spLocks/>
          </p:cNvSpPr>
          <p:nvPr/>
        </p:nvSpPr>
        <p:spPr>
          <a:xfrm>
            <a:off x="144749" y="252075"/>
            <a:ext cx="6792404"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dirty="0" err="1">
                <a:solidFill>
                  <a:srgbClr val="000000"/>
                </a:solidFill>
                <a:latin typeface="+mn-lt"/>
              </a:rPr>
              <a:t>Metode</a:t>
            </a:r>
            <a:r>
              <a:rPr lang="en-ID" dirty="0">
                <a:solidFill>
                  <a:srgbClr val="000000"/>
                </a:solidFill>
                <a:latin typeface="+mn-lt"/>
              </a:rPr>
              <a:t> </a:t>
            </a:r>
            <a:r>
              <a:rPr lang="en-ID" dirty="0" err="1">
                <a:solidFill>
                  <a:srgbClr val="000000"/>
                </a:solidFill>
                <a:latin typeface="+mn-lt"/>
              </a:rPr>
              <a:t>Evaluasi</a:t>
            </a:r>
            <a:r>
              <a:rPr lang="en-ID" dirty="0">
                <a:solidFill>
                  <a:srgbClr val="000000"/>
                </a:solidFill>
                <a:latin typeface="+mn-lt"/>
              </a:rPr>
              <a:t> ZI oleh TPN</a:t>
            </a:r>
          </a:p>
        </p:txBody>
      </p:sp>
    </p:spTree>
    <p:extLst>
      <p:ext uri="{BB962C8B-B14F-4D97-AF65-F5344CB8AC3E}">
        <p14:creationId xmlns:p14="http://schemas.microsoft.com/office/powerpoint/2010/main" val="552920115"/>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02E5B3-4550-4627-A3F6-971836051BF5}"/>
              </a:ext>
            </a:extLst>
          </p:cNvPr>
          <p:cNvSpPr/>
          <p:nvPr/>
        </p:nvSpPr>
        <p:spPr>
          <a:xfrm rot="21245027">
            <a:off x="1326619" y="2312488"/>
            <a:ext cx="9538762" cy="2858495"/>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bject 3">
            <a:extLst>
              <a:ext uri="{FF2B5EF4-FFF2-40B4-BE49-F238E27FC236}">
                <a16:creationId xmlns:a16="http://schemas.microsoft.com/office/drawing/2014/main" id="{EF09ED7D-CDC4-4AA4-A702-DBF8FF1C3743}"/>
              </a:ext>
            </a:extLst>
          </p:cNvPr>
          <p:cNvSpPr/>
          <p:nvPr/>
        </p:nvSpPr>
        <p:spPr>
          <a:xfrm>
            <a:off x="178307" y="0"/>
            <a:ext cx="599440" cy="1600200"/>
          </a:xfrm>
          <a:custGeom>
            <a:avLst/>
            <a:gdLst/>
            <a:ahLst/>
            <a:cxnLst/>
            <a:rect l="l" t="t" r="r" b="b"/>
            <a:pathLst>
              <a:path w="599440" h="902335">
                <a:moveTo>
                  <a:pt x="598932" y="0"/>
                </a:moveTo>
                <a:lnTo>
                  <a:pt x="0" y="0"/>
                </a:lnTo>
                <a:lnTo>
                  <a:pt x="0" y="902208"/>
                </a:lnTo>
                <a:lnTo>
                  <a:pt x="598932" y="902208"/>
                </a:lnTo>
                <a:lnTo>
                  <a:pt x="598932" y="0"/>
                </a:lnTo>
                <a:close/>
              </a:path>
            </a:pathLst>
          </a:custGeom>
          <a:solidFill>
            <a:schemeClr val="accent1"/>
          </a:solidFill>
          <a:scene3d>
            <a:camera prst="orthographicFront"/>
            <a:lightRig rig="threePt" dir="t"/>
          </a:scene3d>
          <a:sp3d>
            <a:bevelT/>
          </a:sp3d>
        </p:spPr>
        <p:txBody>
          <a:bodyPr wrap="square" lIns="0" tIns="0" rIns="0" bIns="0" rtlCol="0"/>
          <a:lstStyle/>
          <a:p>
            <a:pPr defTabSz="457200"/>
            <a:endParaRPr dirty="0">
              <a:solidFill>
                <a:prstClr val="black"/>
              </a:solidFill>
            </a:endParaRPr>
          </a:p>
        </p:txBody>
      </p:sp>
      <p:sp>
        <p:nvSpPr>
          <p:cNvPr id="9" name="object 2">
            <a:extLst>
              <a:ext uri="{FF2B5EF4-FFF2-40B4-BE49-F238E27FC236}">
                <a16:creationId xmlns:a16="http://schemas.microsoft.com/office/drawing/2014/main" id="{A795A2F1-0D2C-4446-9DCB-6F7623CDC993}"/>
              </a:ext>
            </a:extLst>
          </p:cNvPr>
          <p:cNvSpPr txBox="1">
            <a:spLocks/>
          </p:cNvSpPr>
          <p:nvPr/>
        </p:nvSpPr>
        <p:spPr>
          <a:xfrm>
            <a:off x="922041" y="337128"/>
            <a:ext cx="6353402" cy="136704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dirty="0">
                <a:solidFill>
                  <a:srgbClr val="000000"/>
                </a:solidFill>
                <a:latin typeface="Bernard MT Condensed" panose="02050806060905020404" pitchFamily="18" charset="0"/>
              </a:rPr>
              <a:t>CLEARENCE DAN PANEL SERTA PENYUSUNAN LHE </a:t>
            </a:r>
          </a:p>
        </p:txBody>
      </p:sp>
      <p:sp>
        <p:nvSpPr>
          <p:cNvPr id="10" name="Rectangle 9">
            <a:extLst>
              <a:ext uri="{FF2B5EF4-FFF2-40B4-BE49-F238E27FC236}">
                <a16:creationId xmlns:a16="http://schemas.microsoft.com/office/drawing/2014/main" id="{81B2FB90-14F0-4F77-81D1-E3083140BE4F}"/>
              </a:ext>
            </a:extLst>
          </p:cNvPr>
          <p:cNvSpPr/>
          <p:nvPr/>
        </p:nvSpPr>
        <p:spPr>
          <a:xfrm>
            <a:off x="1351566" y="2257293"/>
            <a:ext cx="9433526" cy="248628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b="1" dirty="0" err="1">
                <a:latin typeface="Agency FB" panose="020B0503020202020204" pitchFamily="34" charset="0"/>
              </a:rPr>
              <a:t>Setelah</a:t>
            </a:r>
            <a:r>
              <a:rPr lang="es-ES" sz="2800" b="1" dirty="0">
                <a:latin typeface="Agency FB" panose="020B0503020202020204" pitchFamily="34" charset="0"/>
              </a:rPr>
              <a:t> </a:t>
            </a:r>
            <a:r>
              <a:rPr lang="es-ES" sz="2800" b="1" dirty="0" err="1">
                <a:latin typeface="Agency FB" panose="020B0503020202020204" pitchFamily="34" charset="0"/>
              </a:rPr>
              <a:t>selesai</a:t>
            </a:r>
            <a:r>
              <a:rPr lang="es-ES" sz="2800" b="1" dirty="0">
                <a:latin typeface="Agency FB" panose="020B0503020202020204" pitchFamily="34" charset="0"/>
              </a:rPr>
              <a:t> </a:t>
            </a:r>
            <a:r>
              <a:rPr lang="es-ES" sz="2800" b="1" dirty="0" err="1">
                <a:latin typeface="Agency FB" panose="020B0503020202020204" pitchFamily="34" charset="0"/>
              </a:rPr>
              <a:t>melakukan</a:t>
            </a:r>
            <a:r>
              <a:rPr lang="es-ES" sz="2800" b="1" dirty="0">
                <a:latin typeface="Agency FB" panose="020B0503020202020204" pitchFamily="34" charset="0"/>
              </a:rPr>
              <a:t> </a:t>
            </a:r>
            <a:r>
              <a:rPr lang="es-ES" sz="2800" b="1" dirty="0" err="1">
                <a:latin typeface="Agency FB" panose="020B0503020202020204" pitchFamily="34" charset="0"/>
              </a:rPr>
              <a:t>rangkai</a:t>
            </a:r>
            <a:r>
              <a:rPr lang="es-ES" sz="2800" b="1" dirty="0">
                <a:latin typeface="Agency FB" panose="020B0503020202020204" pitchFamily="34" charset="0"/>
              </a:rPr>
              <a:t> </a:t>
            </a:r>
            <a:r>
              <a:rPr lang="es-ES" sz="2800" b="1" dirty="0" err="1">
                <a:latin typeface="Agency FB" panose="020B0503020202020204" pitchFamily="34" charset="0"/>
              </a:rPr>
              <a:t>evaluasi</a:t>
            </a:r>
            <a:r>
              <a:rPr lang="es-ES" sz="2800" b="1" dirty="0">
                <a:latin typeface="Agency FB" panose="020B0503020202020204" pitchFamily="34" charset="0"/>
              </a:rPr>
              <a:t>, TPN </a:t>
            </a:r>
            <a:r>
              <a:rPr lang="es-ES" sz="2800" b="1" dirty="0" err="1">
                <a:latin typeface="Agency FB" panose="020B0503020202020204" pitchFamily="34" charset="0"/>
              </a:rPr>
              <a:t>melakukan</a:t>
            </a:r>
            <a:r>
              <a:rPr lang="es-ES" sz="2800" b="1" dirty="0">
                <a:latin typeface="Agency FB" panose="020B0503020202020204" pitchFamily="34" charset="0"/>
              </a:rPr>
              <a:t> </a:t>
            </a:r>
            <a:r>
              <a:rPr lang="es-ES" sz="2800" b="1" dirty="0" err="1">
                <a:latin typeface="Agency FB" panose="020B0503020202020204" pitchFamily="34" charset="0"/>
              </a:rPr>
              <a:t>clearance</a:t>
            </a:r>
            <a:r>
              <a:rPr lang="es-ES" sz="2800" b="1" dirty="0">
                <a:latin typeface="Agency FB" panose="020B0503020202020204" pitchFamily="34" charset="0"/>
              </a:rPr>
              <a:t> </a:t>
            </a:r>
            <a:r>
              <a:rPr lang="es-ES" sz="2800" b="1" dirty="0" err="1">
                <a:latin typeface="Agency FB" panose="020B0503020202020204" pitchFamily="34" charset="0"/>
              </a:rPr>
              <a:t>dengan</a:t>
            </a:r>
            <a:r>
              <a:rPr lang="es-ES" sz="2800" b="1" dirty="0">
                <a:latin typeface="Agency FB" panose="020B0503020202020204" pitchFamily="34" charset="0"/>
              </a:rPr>
              <a:t> Ombudsman </a:t>
            </a:r>
            <a:r>
              <a:rPr lang="es-ES" sz="2800" b="1" dirty="0" err="1">
                <a:latin typeface="Agency FB" panose="020B0503020202020204" pitchFamily="34" charset="0"/>
              </a:rPr>
              <a:t>Republik</a:t>
            </a:r>
            <a:r>
              <a:rPr lang="es-ES" sz="2800" b="1" dirty="0">
                <a:latin typeface="Agency FB" panose="020B0503020202020204" pitchFamily="34" charset="0"/>
              </a:rPr>
              <a:t> Indonesia, </a:t>
            </a:r>
            <a:r>
              <a:rPr lang="es-ES" sz="2800" b="1" dirty="0" err="1">
                <a:latin typeface="Agency FB" panose="020B0503020202020204" pitchFamily="34" charset="0"/>
              </a:rPr>
              <a:t>Komisi</a:t>
            </a:r>
            <a:r>
              <a:rPr lang="es-ES" sz="2800" b="1" dirty="0">
                <a:latin typeface="Agency FB" panose="020B0503020202020204" pitchFamily="34" charset="0"/>
              </a:rPr>
              <a:t> </a:t>
            </a:r>
            <a:r>
              <a:rPr lang="es-ES" sz="2800" b="1" dirty="0" err="1">
                <a:latin typeface="Agency FB" panose="020B0503020202020204" pitchFamily="34" charset="0"/>
              </a:rPr>
              <a:t>Pemberantasan</a:t>
            </a:r>
            <a:r>
              <a:rPr lang="es-ES" sz="2800" b="1" dirty="0">
                <a:latin typeface="Agency FB" panose="020B0503020202020204" pitchFamily="34" charset="0"/>
              </a:rPr>
              <a:t> </a:t>
            </a:r>
            <a:r>
              <a:rPr lang="es-ES" sz="2800" b="1" dirty="0" err="1">
                <a:latin typeface="Agency FB" panose="020B0503020202020204" pitchFamily="34" charset="0"/>
              </a:rPr>
              <a:t>Korupsi</a:t>
            </a:r>
            <a:r>
              <a:rPr lang="es-ES" sz="2800" b="1" dirty="0">
                <a:latin typeface="Agency FB" panose="020B0503020202020204" pitchFamily="34" charset="0"/>
              </a:rPr>
              <a:t>, </a:t>
            </a:r>
            <a:r>
              <a:rPr lang="es-ES" sz="2800" b="1" dirty="0" err="1">
                <a:highlight>
                  <a:srgbClr val="000000"/>
                </a:highlight>
                <a:latin typeface="Agency FB" panose="020B0503020202020204" pitchFamily="34" charset="0"/>
              </a:rPr>
              <a:t>Komisi</a:t>
            </a:r>
            <a:r>
              <a:rPr lang="es-ES" sz="2800" b="1" dirty="0">
                <a:highlight>
                  <a:srgbClr val="000000"/>
                </a:highlight>
                <a:latin typeface="Agency FB" panose="020B0503020202020204" pitchFamily="34" charset="0"/>
              </a:rPr>
              <a:t> yang </a:t>
            </a:r>
            <a:r>
              <a:rPr lang="es-ES" sz="2800" b="1" dirty="0" err="1">
                <a:highlight>
                  <a:srgbClr val="000000"/>
                </a:highlight>
                <a:latin typeface="Agency FB" panose="020B0503020202020204" pitchFamily="34" charset="0"/>
              </a:rPr>
              <a:t>terkait</a:t>
            </a:r>
            <a:r>
              <a:rPr lang="es-ES" sz="2800" b="1" dirty="0">
                <a:highlight>
                  <a:srgbClr val="000000"/>
                </a:highlight>
                <a:latin typeface="Agency FB" panose="020B0503020202020204" pitchFamily="34" charset="0"/>
              </a:rPr>
              <a:t> </a:t>
            </a:r>
            <a:r>
              <a:rPr lang="es-ES" sz="2800" b="1" dirty="0" err="1">
                <a:highlight>
                  <a:srgbClr val="000000"/>
                </a:highlight>
                <a:latin typeface="Agency FB" panose="020B0503020202020204" pitchFamily="34" charset="0"/>
              </a:rPr>
              <a:t>teknis</a:t>
            </a:r>
            <a:r>
              <a:rPr lang="es-ES" sz="2800" b="1" dirty="0">
                <a:highlight>
                  <a:srgbClr val="000000"/>
                </a:highlight>
                <a:latin typeface="Agency FB" panose="020B0503020202020204" pitchFamily="34" charset="0"/>
              </a:rPr>
              <a:t> </a:t>
            </a:r>
            <a:r>
              <a:rPr lang="es-ES" sz="2800" b="1" dirty="0" err="1">
                <a:highlight>
                  <a:srgbClr val="000000"/>
                </a:highlight>
                <a:latin typeface="Agency FB" panose="020B0503020202020204" pitchFamily="34" charset="0"/>
              </a:rPr>
              <a:t>instansi</a:t>
            </a:r>
            <a:r>
              <a:rPr lang="es-ES" sz="2800" b="1" dirty="0">
                <a:latin typeface="Agency FB" panose="020B0503020202020204" pitchFamily="34" charset="0"/>
              </a:rPr>
              <a:t>, </a:t>
            </a:r>
            <a:r>
              <a:rPr lang="es-ES" sz="2800" b="1" dirty="0" err="1">
                <a:latin typeface="Agency FB" panose="020B0503020202020204" pitchFamily="34" charset="0"/>
              </a:rPr>
              <a:t>serta</a:t>
            </a:r>
            <a:r>
              <a:rPr lang="es-ES" sz="2800" b="1" dirty="0">
                <a:latin typeface="Agency FB" panose="020B0503020202020204" pitchFamily="34" charset="0"/>
              </a:rPr>
              <a:t> </a:t>
            </a:r>
            <a:r>
              <a:rPr lang="es-ES" sz="2800" b="1" dirty="0" err="1">
                <a:latin typeface="Agency FB" panose="020B0503020202020204" pitchFamily="34" charset="0"/>
              </a:rPr>
              <a:t>Aparat</a:t>
            </a:r>
            <a:r>
              <a:rPr lang="es-ES" sz="2800" b="1" dirty="0">
                <a:latin typeface="Agency FB" panose="020B0503020202020204" pitchFamily="34" charset="0"/>
              </a:rPr>
              <a:t> </a:t>
            </a:r>
            <a:r>
              <a:rPr lang="es-ES" sz="2800" b="1" dirty="0" err="1">
                <a:latin typeface="Agency FB" panose="020B0503020202020204" pitchFamily="34" charset="0"/>
              </a:rPr>
              <a:t>Pengawas</a:t>
            </a:r>
            <a:r>
              <a:rPr lang="es-ES" sz="2800" b="1" dirty="0">
                <a:latin typeface="Agency FB" panose="020B0503020202020204" pitchFamily="34" charset="0"/>
              </a:rPr>
              <a:t> </a:t>
            </a:r>
            <a:r>
              <a:rPr lang="es-ES" sz="2800" b="1" dirty="0" err="1">
                <a:latin typeface="Agency FB" panose="020B0503020202020204" pitchFamily="34" charset="0"/>
              </a:rPr>
              <a:t>Internal</a:t>
            </a:r>
            <a:r>
              <a:rPr lang="es-ES" sz="2800" b="1" dirty="0">
                <a:latin typeface="Agency FB" panose="020B0503020202020204" pitchFamily="34" charset="0"/>
              </a:rPr>
              <a:t> </a:t>
            </a:r>
            <a:r>
              <a:rPr lang="es-ES" sz="2800" b="1" dirty="0" err="1">
                <a:latin typeface="Agency FB" panose="020B0503020202020204" pitchFamily="34" charset="0"/>
              </a:rPr>
              <a:t>Pemerintah</a:t>
            </a:r>
            <a:r>
              <a:rPr lang="es-ES" sz="2800" b="1" dirty="0">
                <a:latin typeface="Agency FB" panose="020B0503020202020204" pitchFamily="34" charset="0"/>
              </a:rPr>
              <a:t> (APIP) </a:t>
            </a:r>
            <a:r>
              <a:rPr lang="es-ES" sz="2800" b="1" dirty="0" err="1">
                <a:latin typeface="Agency FB" panose="020B0503020202020204" pitchFamily="34" charset="0"/>
              </a:rPr>
              <a:t>untuk</a:t>
            </a:r>
            <a:r>
              <a:rPr lang="es-ES" sz="2800" b="1" dirty="0">
                <a:latin typeface="Agency FB" panose="020B0503020202020204" pitchFamily="34" charset="0"/>
              </a:rPr>
              <a:t> </a:t>
            </a:r>
            <a:r>
              <a:rPr lang="es-ES" sz="2800" b="1" dirty="0" err="1">
                <a:latin typeface="Agency FB" panose="020B0503020202020204" pitchFamily="34" charset="0"/>
              </a:rPr>
              <a:t>menentukan</a:t>
            </a:r>
            <a:r>
              <a:rPr lang="es-ES" sz="2800" b="1" dirty="0">
                <a:latin typeface="Agency FB" panose="020B0503020202020204" pitchFamily="34" charset="0"/>
              </a:rPr>
              <a:t> </a:t>
            </a:r>
            <a:r>
              <a:rPr lang="es-ES" sz="2800" b="1" dirty="0" err="1">
                <a:latin typeface="Agency FB" panose="020B0503020202020204" pitchFamily="34" charset="0"/>
              </a:rPr>
              <a:t>unit</a:t>
            </a:r>
            <a:r>
              <a:rPr lang="es-ES" sz="2800" b="1" dirty="0">
                <a:latin typeface="Agency FB" panose="020B0503020202020204" pitchFamily="34" charset="0"/>
              </a:rPr>
              <a:t> </a:t>
            </a:r>
            <a:r>
              <a:rPr lang="es-ES" sz="2800" b="1" dirty="0" err="1">
                <a:latin typeface="Agency FB" panose="020B0503020202020204" pitchFamily="34" charset="0"/>
              </a:rPr>
              <a:t>kerja</a:t>
            </a:r>
            <a:r>
              <a:rPr lang="es-ES" sz="2800" b="1" dirty="0">
                <a:latin typeface="Agency FB" panose="020B0503020202020204" pitchFamily="34" charset="0"/>
              </a:rPr>
              <a:t>/</a:t>
            </a:r>
            <a:r>
              <a:rPr lang="es-ES" sz="2800" b="1" dirty="0" err="1">
                <a:latin typeface="Agency FB" panose="020B0503020202020204" pitchFamily="34" charset="0"/>
              </a:rPr>
              <a:t>satuan</a:t>
            </a:r>
            <a:r>
              <a:rPr lang="es-ES" sz="2800" b="1" dirty="0">
                <a:latin typeface="Agency FB" panose="020B0503020202020204" pitchFamily="34" charset="0"/>
              </a:rPr>
              <a:t> </a:t>
            </a:r>
            <a:r>
              <a:rPr lang="es-ES" sz="2800" b="1" dirty="0" err="1">
                <a:latin typeface="Agency FB" panose="020B0503020202020204" pitchFamily="34" charset="0"/>
              </a:rPr>
              <a:t>kerja</a:t>
            </a:r>
            <a:r>
              <a:rPr lang="es-ES" sz="2800" b="1" dirty="0">
                <a:latin typeface="Agency FB" panose="020B0503020202020204" pitchFamily="34" charset="0"/>
              </a:rPr>
              <a:t> yang </a:t>
            </a:r>
            <a:r>
              <a:rPr lang="es-ES" sz="2800" b="1" dirty="0" err="1">
                <a:latin typeface="Agency FB" panose="020B0503020202020204" pitchFamily="34" charset="0"/>
              </a:rPr>
              <a:t>akan</a:t>
            </a:r>
            <a:r>
              <a:rPr lang="es-ES" sz="2800" b="1" dirty="0">
                <a:latin typeface="Agency FB" panose="020B0503020202020204" pitchFamily="34" charset="0"/>
              </a:rPr>
              <a:t> </a:t>
            </a:r>
            <a:r>
              <a:rPr lang="es-ES" sz="2800" b="1" dirty="0" err="1">
                <a:latin typeface="Agency FB" panose="020B0503020202020204" pitchFamily="34" charset="0"/>
              </a:rPr>
              <a:t>mendapatkan</a:t>
            </a:r>
            <a:r>
              <a:rPr lang="es-ES" sz="2800" b="1" dirty="0">
                <a:latin typeface="Agency FB" panose="020B0503020202020204" pitchFamily="34" charset="0"/>
              </a:rPr>
              <a:t> </a:t>
            </a:r>
            <a:r>
              <a:rPr lang="es-ES" sz="2800" b="1" dirty="0" err="1">
                <a:latin typeface="Agency FB" panose="020B0503020202020204" pitchFamily="34" charset="0"/>
              </a:rPr>
              <a:t>predikat</a:t>
            </a:r>
            <a:r>
              <a:rPr lang="es-ES" sz="2800" b="1" dirty="0">
                <a:latin typeface="Agency FB" panose="020B0503020202020204" pitchFamily="34" charset="0"/>
              </a:rPr>
              <a:t> </a:t>
            </a:r>
            <a:r>
              <a:rPr lang="es-ES" sz="2800" b="1" dirty="0" err="1">
                <a:latin typeface="Agency FB" panose="020B0503020202020204" pitchFamily="34" charset="0"/>
              </a:rPr>
              <a:t>menuju</a:t>
            </a:r>
            <a:r>
              <a:rPr lang="es-ES" sz="2800" b="1" dirty="0">
                <a:latin typeface="Agency FB" panose="020B0503020202020204" pitchFamily="34" charset="0"/>
              </a:rPr>
              <a:t> WBK/WBBM. </a:t>
            </a:r>
            <a:r>
              <a:rPr lang="es-ES" sz="2800" b="1" dirty="0" err="1">
                <a:latin typeface="Agency FB" panose="020B0503020202020204" pitchFamily="34" charset="0"/>
              </a:rPr>
              <a:t>Setelah</a:t>
            </a:r>
            <a:r>
              <a:rPr lang="es-ES" sz="2800" b="1" dirty="0">
                <a:latin typeface="Agency FB" panose="020B0503020202020204" pitchFamily="34" charset="0"/>
              </a:rPr>
              <a:t> </a:t>
            </a:r>
            <a:r>
              <a:rPr lang="es-ES" sz="2800" b="1" dirty="0" err="1">
                <a:latin typeface="Agency FB" panose="020B0503020202020204" pitchFamily="34" charset="0"/>
              </a:rPr>
              <a:t>itu</a:t>
            </a:r>
            <a:r>
              <a:rPr lang="es-ES" sz="2800" b="1" dirty="0">
                <a:latin typeface="Agency FB" panose="020B0503020202020204" pitchFamily="34" charset="0"/>
              </a:rPr>
              <a:t> </a:t>
            </a:r>
            <a:r>
              <a:rPr lang="es-ES" sz="2800" b="1" dirty="0" err="1">
                <a:latin typeface="Agency FB" panose="020B0503020202020204" pitchFamily="34" charset="0"/>
              </a:rPr>
              <a:t>dlilanjutkan</a:t>
            </a:r>
            <a:r>
              <a:rPr lang="es-ES" sz="2800" b="1" dirty="0">
                <a:latin typeface="Agency FB" panose="020B0503020202020204" pitchFamily="34" charset="0"/>
              </a:rPr>
              <a:t> </a:t>
            </a:r>
            <a:r>
              <a:rPr lang="es-ES" sz="2800" b="1" dirty="0" err="1">
                <a:latin typeface="Agency FB" panose="020B0503020202020204" pitchFamily="34" charset="0"/>
              </a:rPr>
              <a:t>dengan</a:t>
            </a:r>
            <a:r>
              <a:rPr lang="es-ES" sz="2800" b="1" dirty="0">
                <a:latin typeface="Agency FB" panose="020B0503020202020204" pitchFamily="34" charset="0"/>
              </a:rPr>
              <a:t> panel </a:t>
            </a:r>
            <a:r>
              <a:rPr lang="es-ES" sz="2800" b="1" dirty="0" err="1">
                <a:latin typeface="Agency FB" panose="020B0503020202020204" pitchFamily="34" charset="0"/>
              </a:rPr>
              <a:t>hasil</a:t>
            </a:r>
            <a:r>
              <a:rPr lang="es-ES" sz="2800" b="1" dirty="0">
                <a:latin typeface="Agency FB" panose="020B0503020202020204" pitchFamily="34" charset="0"/>
              </a:rPr>
              <a:t> </a:t>
            </a:r>
            <a:r>
              <a:rPr lang="es-ES" sz="2800" b="1" dirty="0" err="1">
                <a:latin typeface="Agency FB" panose="020B0503020202020204" pitchFamily="34" charset="0"/>
              </a:rPr>
              <a:t>evaluasi</a:t>
            </a:r>
            <a:r>
              <a:rPr lang="es-ES" sz="2800" b="1" dirty="0">
                <a:latin typeface="Agency FB" panose="020B0503020202020204" pitchFamily="34" charset="0"/>
              </a:rPr>
              <a:t>.</a:t>
            </a:r>
          </a:p>
        </p:txBody>
      </p:sp>
    </p:spTree>
    <p:extLst>
      <p:ext uri="{BB962C8B-B14F-4D97-AF65-F5344CB8AC3E}">
        <p14:creationId xmlns:p14="http://schemas.microsoft.com/office/powerpoint/2010/main" val="3920376793"/>
      </p:ext>
    </p:extLst>
  </p:cSld>
  <p:clrMapOvr>
    <a:masterClrMapping/>
  </p:clrMapOvr>
  <mc:AlternateContent xmlns:mc="http://schemas.openxmlformats.org/markup-compatibility/2006" xmlns:p14="http://schemas.microsoft.com/office/powerpoint/2010/main">
    <mc:Choice Requires="p14">
      <p:transition spd="slow">
        <p14:window/>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A26B42-0EF6-4309-B7D9-40DD896A3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53" y="327646"/>
            <a:ext cx="2648147" cy="937782"/>
          </a:xfrm>
          <a:prstGeom prst="rect">
            <a:avLst/>
          </a:prstGeom>
        </p:spPr>
      </p:pic>
      <p:pic>
        <p:nvPicPr>
          <p:cNvPr id="3" name="Picture 2">
            <a:extLst>
              <a:ext uri="{FF2B5EF4-FFF2-40B4-BE49-F238E27FC236}">
                <a16:creationId xmlns:a16="http://schemas.microsoft.com/office/drawing/2014/main" id="{13CF0CA2-4616-4E7D-901F-518A1BDC9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516" y="327646"/>
            <a:ext cx="2144231" cy="937782"/>
          </a:xfrm>
          <a:prstGeom prst="rect">
            <a:avLst/>
          </a:prstGeom>
        </p:spPr>
      </p:pic>
      <p:sp>
        <p:nvSpPr>
          <p:cNvPr id="4" name="Rectangle 3">
            <a:extLst>
              <a:ext uri="{FF2B5EF4-FFF2-40B4-BE49-F238E27FC236}">
                <a16:creationId xmlns:a16="http://schemas.microsoft.com/office/drawing/2014/main" id="{A6F7A63D-45A1-4C81-BF01-9E88C1022D31}"/>
              </a:ext>
            </a:extLst>
          </p:cNvPr>
          <p:cNvSpPr/>
          <p:nvPr/>
        </p:nvSpPr>
        <p:spPr>
          <a:xfrm>
            <a:off x="0" y="2840585"/>
            <a:ext cx="12192000" cy="1818164"/>
          </a:xfrm>
          <a:prstGeom prst="rect">
            <a:avLst/>
          </a:prstGeom>
          <a:solidFill>
            <a:srgbClr val="FD2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5" name="Rectangle 4">
            <a:extLst>
              <a:ext uri="{FF2B5EF4-FFF2-40B4-BE49-F238E27FC236}">
                <a16:creationId xmlns:a16="http://schemas.microsoft.com/office/drawing/2014/main" id="{0C284E05-17AC-44BB-8514-3CC06E849E25}"/>
              </a:ext>
            </a:extLst>
          </p:cNvPr>
          <p:cNvSpPr/>
          <p:nvPr/>
        </p:nvSpPr>
        <p:spPr>
          <a:xfrm>
            <a:off x="-1" y="2706900"/>
            <a:ext cx="12191853" cy="70740"/>
          </a:xfrm>
          <a:prstGeom prst="rect">
            <a:avLst/>
          </a:prstGeom>
          <a:solidFill>
            <a:srgbClr val="FD2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1D6309-7255-4184-8542-9336439A0672}"/>
              </a:ext>
            </a:extLst>
          </p:cNvPr>
          <p:cNvSpPr/>
          <p:nvPr/>
        </p:nvSpPr>
        <p:spPr>
          <a:xfrm>
            <a:off x="147" y="4716671"/>
            <a:ext cx="12191853" cy="70740"/>
          </a:xfrm>
          <a:prstGeom prst="rect">
            <a:avLst/>
          </a:prstGeom>
          <a:solidFill>
            <a:srgbClr val="FD2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3C0559EB-1246-417B-AA0A-5F45DF308855}"/>
              </a:ext>
            </a:extLst>
          </p:cNvPr>
          <p:cNvSpPr txBox="1">
            <a:spLocks/>
          </p:cNvSpPr>
          <p:nvPr/>
        </p:nvSpPr>
        <p:spPr>
          <a:xfrm>
            <a:off x="0" y="2835562"/>
            <a:ext cx="12192000" cy="181816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ID" sz="3800" dirty="0">
                <a:solidFill>
                  <a:schemeClr val="bg1"/>
                </a:solidFill>
                <a:latin typeface="Arial Black" panose="020B0A04020102020204" pitchFamily="34" charset="0"/>
              </a:rPr>
              <a:t>PENETAPAN PREDIKAT </a:t>
            </a:r>
          </a:p>
          <a:p>
            <a:pPr algn="ctr">
              <a:lnSpc>
                <a:spcPct val="120000"/>
              </a:lnSpc>
            </a:pPr>
            <a:r>
              <a:rPr lang="en-ID" sz="3800" dirty="0">
                <a:solidFill>
                  <a:schemeClr val="bg1"/>
                </a:solidFill>
                <a:latin typeface="Arial Black" panose="020B0A04020102020204" pitchFamily="34" charset="0"/>
              </a:rPr>
              <a:t>MENUJU WBK/WBBM</a:t>
            </a:r>
          </a:p>
        </p:txBody>
      </p:sp>
    </p:spTree>
    <p:extLst>
      <p:ext uri="{BB962C8B-B14F-4D97-AF65-F5344CB8AC3E}">
        <p14:creationId xmlns:p14="http://schemas.microsoft.com/office/powerpoint/2010/main" val="1366023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a:extLst>
              <a:ext uri="{FF2B5EF4-FFF2-40B4-BE49-F238E27FC236}">
                <a16:creationId xmlns:a16="http://schemas.microsoft.com/office/drawing/2014/main" id="{A60F5F96-40A6-42FC-8761-2ABE828F623F}"/>
              </a:ext>
            </a:extLst>
          </p:cNvPr>
          <p:cNvSpPr/>
          <p:nvPr/>
        </p:nvSpPr>
        <p:spPr>
          <a:xfrm>
            <a:off x="11695611" y="6385562"/>
            <a:ext cx="556592" cy="55659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41</a:t>
            </a:r>
            <a:endParaRPr lang="en-ID" sz="1400" dirty="0"/>
          </a:p>
        </p:txBody>
      </p:sp>
      <p:sp>
        <p:nvSpPr>
          <p:cNvPr id="3" name="Rectangle 2">
            <a:extLst>
              <a:ext uri="{FF2B5EF4-FFF2-40B4-BE49-F238E27FC236}">
                <a16:creationId xmlns:a16="http://schemas.microsoft.com/office/drawing/2014/main" id="{4F2D8329-8210-4BFE-AC59-C2366E1C9D42}"/>
              </a:ext>
            </a:extLst>
          </p:cNvPr>
          <p:cNvSpPr/>
          <p:nvPr/>
        </p:nvSpPr>
        <p:spPr>
          <a:xfrm flipV="1">
            <a:off x="-567192" y="6410065"/>
            <a:ext cx="12206939" cy="3320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bject 3">
            <a:extLst>
              <a:ext uri="{FF2B5EF4-FFF2-40B4-BE49-F238E27FC236}">
                <a16:creationId xmlns:a16="http://schemas.microsoft.com/office/drawing/2014/main" id="{EF09ED7D-CDC4-4AA4-A702-DBF8FF1C3743}"/>
              </a:ext>
            </a:extLst>
          </p:cNvPr>
          <p:cNvSpPr/>
          <p:nvPr/>
        </p:nvSpPr>
        <p:spPr>
          <a:xfrm>
            <a:off x="178307" y="0"/>
            <a:ext cx="599440" cy="914400"/>
          </a:xfrm>
          <a:custGeom>
            <a:avLst/>
            <a:gdLst/>
            <a:ahLst/>
            <a:cxnLst/>
            <a:rect l="l" t="t" r="r" b="b"/>
            <a:pathLst>
              <a:path w="599440" h="902335">
                <a:moveTo>
                  <a:pt x="598932" y="0"/>
                </a:moveTo>
                <a:lnTo>
                  <a:pt x="0" y="0"/>
                </a:lnTo>
                <a:lnTo>
                  <a:pt x="0" y="902208"/>
                </a:lnTo>
                <a:lnTo>
                  <a:pt x="598932" y="902208"/>
                </a:lnTo>
                <a:lnTo>
                  <a:pt x="598932" y="0"/>
                </a:lnTo>
                <a:close/>
              </a:path>
            </a:pathLst>
          </a:custGeom>
          <a:solidFill>
            <a:schemeClr val="accent1"/>
          </a:solidFill>
          <a:scene3d>
            <a:camera prst="orthographicFront"/>
            <a:lightRig rig="threePt" dir="t"/>
          </a:scene3d>
          <a:sp3d>
            <a:bevelT/>
          </a:sp3d>
        </p:spPr>
        <p:txBody>
          <a:bodyPr wrap="square" lIns="0" tIns="0" rIns="0" bIns="0" rtlCol="0"/>
          <a:lstStyle/>
          <a:p>
            <a:pPr defTabSz="457200"/>
            <a:endParaRPr dirty="0">
              <a:solidFill>
                <a:prstClr val="black"/>
              </a:solidFill>
            </a:endParaRPr>
          </a:p>
        </p:txBody>
      </p:sp>
      <p:sp>
        <p:nvSpPr>
          <p:cNvPr id="9" name="object 2">
            <a:extLst>
              <a:ext uri="{FF2B5EF4-FFF2-40B4-BE49-F238E27FC236}">
                <a16:creationId xmlns:a16="http://schemas.microsoft.com/office/drawing/2014/main" id="{A795A2F1-0D2C-4446-9DCB-6F7623CDC993}"/>
              </a:ext>
            </a:extLst>
          </p:cNvPr>
          <p:cNvSpPr txBox="1">
            <a:spLocks/>
          </p:cNvSpPr>
          <p:nvPr/>
        </p:nvSpPr>
        <p:spPr>
          <a:xfrm>
            <a:off x="922041" y="337128"/>
            <a:ext cx="6353402"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dirty="0">
                <a:solidFill>
                  <a:srgbClr val="000000"/>
                </a:solidFill>
                <a:latin typeface="Bernard MT Condensed" panose="02050806060905020404" pitchFamily="18" charset="0"/>
              </a:rPr>
              <a:t>PENETAPAN PREDIKAT</a:t>
            </a:r>
          </a:p>
        </p:txBody>
      </p:sp>
      <p:graphicFrame>
        <p:nvGraphicFramePr>
          <p:cNvPr id="13" name="Table 12">
            <a:extLst>
              <a:ext uri="{FF2B5EF4-FFF2-40B4-BE49-F238E27FC236}">
                <a16:creationId xmlns:a16="http://schemas.microsoft.com/office/drawing/2014/main" id="{F7B8B907-F0D7-409E-8B8E-4FC061CA583B}"/>
              </a:ext>
            </a:extLst>
          </p:cNvPr>
          <p:cNvGraphicFramePr>
            <a:graphicFrameLocks noGrp="1"/>
          </p:cNvGraphicFramePr>
          <p:nvPr/>
        </p:nvGraphicFramePr>
        <p:xfrm>
          <a:off x="178306" y="1037472"/>
          <a:ext cx="5881182" cy="5299162"/>
        </p:xfrm>
        <a:graphic>
          <a:graphicData uri="http://schemas.openxmlformats.org/drawingml/2006/table">
            <a:tbl>
              <a:tblPr firstRow="1" bandRow="1">
                <a:tableStyleId>{5C22544A-7EE6-4342-B048-85BDC9FD1C3A}</a:tableStyleId>
              </a:tblPr>
              <a:tblGrid>
                <a:gridCol w="2572756">
                  <a:extLst>
                    <a:ext uri="{9D8B030D-6E8A-4147-A177-3AD203B41FA5}">
                      <a16:colId xmlns:a16="http://schemas.microsoft.com/office/drawing/2014/main" val="20000"/>
                    </a:ext>
                  </a:extLst>
                </a:gridCol>
                <a:gridCol w="1480416">
                  <a:extLst>
                    <a:ext uri="{9D8B030D-6E8A-4147-A177-3AD203B41FA5}">
                      <a16:colId xmlns:a16="http://schemas.microsoft.com/office/drawing/2014/main" val="20001"/>
                    </a:ext>
                  </a:extLst>
                </a:gridCol>
                <a:gridCol w="1828010">
                  <a:extLst>
                    <a:ext uri="{9D8B030D-6E8A-4147-A177-3AD203B41FA5}">
                      <a16:colId xmlns:a16="http://schemas.microsoft.com/office/drawing/2014/main" val="20002"/>
                    </a:ext>
                  </a:extLst>
                </a:gridCol>
              </a:tblGrid>
              <a:tr h="222823">
                <a:tc>
                  <a:txBody>
                    <a:bodyPr/>
                    <a:lstStyle/>
                    <a:p>
                      <a:pPr algn="ctr">
                        <a:lnSpc>
                          <a:spcPct val="150000"/>
                        </a:lnSpc>
                        <a:spcAft>
                          <a:spcPts val="0"/>
                        </a:spcAft>
                      </a:pPr>
                      <a:r>
                        <a:rPr lang="id-ID" sz="1600" dirty="0">
                          <a:effectLst/>
                          <a:latin typeface="Aharoni" panose="02010803020104030203" pitchFamily="2" charset="-79"/>
                          <a:cs typeface="Aharoni" panose="02010803020104030203" pitchFamily="2" charset="-79"/>
                        </a:rPr>
                        <a:t>SYARAT</a:t>
                      </a:r>
                      <a:endParaRPr lang="en-US" sz="1600" dirty="0">
                        <a:effectLst/>
                        <a:latin typeface="Aharoni" panose="02010803020104030203" pitchFamily="2" charset="-79"/>
                        <a:ea typeface="Calibri" panose="020F0502020204030204" pitchFamily="34" charset="0"/>
                        <a:cs typeface="Aharoni" panose="02010803020104030203" pitchFamily="2" charset="-79"/>
                      </a:endParaRPr>
                    </a:p>
                  </a:txBody>
                  <a:tcPr marL="54323" marR="54323" marT="0" marB="0" anchor="ctr"/>
                </a:tc>
                <a:tc>
                  <a:txBody>
                    <a:bodyPr/>
                    <a:lstStyle/>
                    <a:p>
                      <a:pPr algn="ctr">
                        <a:lnSpc>
                          <a:spcPct val="150000"/>
                        </a:lnSpc>
                        <a:spcAft>
                          <a:spcPts val="0"/>
                        </a:spcAft>
                      </a:pPr>
                      <a:r>
                        <a:rPr lang="en-US" sz="1600" dirty="0" err="1">
                          <a:effectLst/>
                          <a:latin typeface="Aharoni" panose="02010803020104030203" pitchFamily="2" charset="-79"/>
                          <a:cs typeface="Aharoni" panose="02010803020104030203" pitchFamily="2" charset="-79"/>
                        </a:rPr>
                        <a:t>Menuju</a:t>
                      </a:r>
                      <a:r>
                        <a:rPr lang="en-US" sz="1600" dirty="0">
                          <a:effectLst/>
                          <a:latin typeface="Aharoni" panose="02010803020104030203" pitchFamily="2" charset="-79"/>
                          <a:cs typeface="Aharoni" panose="02010803020104030203" pitchFamily="2" charset="-79"/>
                        </a:rPr>
                        <a:t> </a:t>
                      </a:r>
                      <a:r>
                        <a:rPr lang="id-ID" sz="1600" dirty="0">
                          <a:effectLst/>
                          <a:latin typeface="Aharoni" panose="02010803020104030203" pitchFamily="2" charset="-79"/>
                          <a:cs typeface="Aharoni" panose="02010803020104030203" pitchFamily="2" charset="-79"/>
                        </a:rPr>
                        <a:t>WBK</a:t>
                      </a:r>
                      <a:endParaRPr lang="en-US" sz="1600" dirty="0">
                        <a:effectLst/>
                        <a:latin typeface="Aharoni" panose="02010803020104030203" pitchFamily="2" charset="-79"/>
                        <a:ea typeface="Calibri" panose="020F0502020204030204" pitchFamily="34" charset="0"/>
                        <a:cs typeface="Aharoni" panose="02010803020104030203" pitchFamily="2" charset="-79"/>
                      </a:endParaRPr>
                    </a:p>
                  </a:txBody>
                  <a:tcPr marL="54323" marR="54323" marT="0" marB="0" anchor="ctr"/>
                </a:tc>
                <a:tc>
                  <a:txBody>
                    <a:bodyPr/>
                    <a:lstStyle/>
                    <a:p>
                      <a:pPr algn="ctr">
                        <a:lnSpc>
                          <a:spcPct val="150000"/>
                        </a:lnSpc>
                        <a:spcAft>
                          <a:spcPts val="0"/>
                        </a:spcAft>
                      </a:pPr>
                      <a:r>
                        <a:rPr lang="en-US" sz="1600" dirty="0" err="1">
                          <a:effectLst/>
                          <a:latin typeface="Aharoni" panose="02010803020104030203" pitchFamily="2" charset="-79"/>
                          <a:cs typeface="Aharoni" panose="02010803020104030203" pitchFamily="2" charset="-79"/>
                        </a:rPr>
                        <a:t>Menuju</a:t>
                      </a:r>
                      <a:r>
                        <a:rPr lang="en-US" sz="1600" dirty="0">
                          <a:effectLst/>
                          <a:latin typeface="Aharoni" panose="02010803020104030203" pitchFamily="2" charset="-79"/>
                          <a:cs typeface="Aharoni" panose="02010803020104030203" pitchFamily="2" charset="-79"/>
                        </a:rPr>
                        <a:t> </a:t>
                      </a:r>
                      <a:r>
                        <a:rPr lang="id-ID" sz="1600" dirty="0">
                          <a:effectLst/>
                          <a:latin typeface="Aharoni" panose="02010803020104030203" pitchFamily="2" charset="-79"/>
                          <a:cs typeface="Aharoni" panose="02010803020104030203" pitchFamily="2" charset="-79"/>
                        </a:rPr>
                        <a:t>WBBM</a:t>
                      </a:r>
                      <a:endParaRPr lang="en-US" sz="1600" dirty="0">
                        <a:effectLst/>
                        <a:latin typeface="Aharoni" panose="02010803020104030203" pitchFamily="2" charset="-79"/>
                        <a:ea typeface="Calibri" panose="020F0502020204030204" pitchFamily="34" charset="0"/>
                        <a:cs typeface="Aharoni" panose="02010803020104030203" pitchFamily="2" charset="-79"/>
                      </a:endParaRPr>
                    </a:p>
                  </a:txBody>
                  <a:tcPr marL="54323" marR="54323" marT="0" marB="0" anchor="ctr"/>
                </a:tc>
                <a:extLst>
                  <a:ext uri="{0D108BD9-81ED-4DB2-BD59-A6C34878D82A}">
                    <a16:rowId xmlns:a16="http://schemas.microsoft.com/office/drawing/2014/main" val="10000"/>
                  </a:ext>
                </a:extLst>
              </a:tr>
              <a:tr h="869161">
                <a:tc>
                  <a:txBody>
                    <a:bodyPr/>
                    <a:lstStyle/>
                    <a:p>
                      <a:pPr algn="just">
                        <a:lnSpc>
                          <a:spcPct val="150000"/>
                        </a:lnSpc>
                        <a:spcAft>
                          <a:spcPts val="0"/>
                        </a:spcAft>
                      </a:pPr>
                      <a:r>
                        <a:rPr lang="id-ID" sz="1400" dirty="0">
                          <a:effectLst/>
                          <a:latin typeface="Bahnschrift Light SemiCondensed" panose="020B0502040204020203" pitchFamily="34" charset="0"/>
                        </a:rPr>
                        <a:t> </a:t>
                      </a:r>
                      <a:endParaRPr lang="en-US" sz="1400" dirty="0">
                        <a:effectLst/>
                        <a:latin typeface="Bahnschrift Light SemiCondensed" panose="020B0502040204020203" pitchFamily="34" charset="0"/>
                      </a:endParaRPr>
                    </a:p>
                    <a:p>
                      <a:pPr algn="just">
                        <a:lnSpc>
                          <a:spcPct val="150000"/>
                        </a:lnSpc>
                        <a:spcAft>
                          <a:spcPts val="0"/>
                        </a:spcAft>
                      </a:pPr>
                      <a:r>
                        <a:rPr lang="id-ID" sz="1400" dirty="0">
                          <a:effectLst/>
                          <a:latin typeface="Bahnschrift Light SemiCondensed" panose="020B0502040204020203" pitchFamily="34" charset="0"/>
                        </a:rPr>
                        <a:t>Nilai Total</a:t>
                      </a:r>
                      <a:endParaRPr lang="en-US" sz="14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id-ID" sz="1400" dirty="0">
                          <a:effectLst/>
                          <a:latin typeface="Bahnschrift Light SemiCondensed" panose="020B0502040204020203" pitchFamily="34" charset="0"/>
                        </a:rPr>
                        <a:t>75</a:t>
                      </a:r>
                      <a:endParaRPr lang="en-US" sz="14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nchor="ctr"/>
                </a:tc>
                <a:tc>
                  <a:txBody>
                    <a:bodyPr/>
                    <a:lstStyle/>
                    <a:p>
                      <a:pPr algn="ctr">
                        <a:lnSpc>
                          <a:spcPct val="150000"/>
                        </a:lnSpc>
                        <a:spcAft>
                          <a:spcPts val="0"/>
                        </a:spcAft>
                      </a:pPr>
                      <a:r>
                        <a:rPr lang="id-ID" sz="1400" dirty="0">
                          <a:effectLst/>
                          <a:latin typeface="Bahnschrift Light SemiCondensed" panose="020B0502040204020203" pitchFamily="34" charset="0"/>
                        </a:rPr>
                        <a:t>85</a:t>
                      </a:r>
                      <a:endParaRPr lang="en-US" sz="1400" dirty="0">
                        <a:effectLst/>
                        <a:latin typeface="Bahnschrift Light SemiCondensed" panose="020B0502040204020203" pitchFamily="34" charset="0"/>
                      </a:endParaRPr>
                    </a:p>
                    <a:p>
                      <a:pPr algn="ctr">
                        <a:lnSpc>
                          <a:spcPct val="150000"/>
                        </a:lnSpc>
                        <a:spcAft>
                          <a:spcPts val="0"/>
                        </a:spcAft>
                      </a:pPr>
                      <a:r>
                        <a:rPr lang="en-US" sz="1400" dirty="0">
                          <a:effectLst/>
                          <a:latin typeface="Bahnschrift Light SemiCondensed" panose="020B0502040204020203" pitchFamily="34" charset="0"/>
                        </a:rPr>
                        <a:t>Telah </a:t>
                      </a:r>
                      <a:r>
                        <a:rPr lang="en-US" sz="1400" dirty="0" err="1">
                          <a:effectLst/>
                          <a:latin typeface="Bahnschrift Light SemiCondensed" panose="020B0502040204020203" pitchFamily="34" charset="0"/>
                        </a:rPr>
                        <a:t>mendapatkan</a:t>
                      </a:r>
                      <a:r>
                        <a:rPr lang="en-US" sz="1400" dirty="0">
                          <a:effectLst/>
                          <a:latin typeface="Bahnschrift Light SemiCondensed" panose="020B0502040204020203" pitchFamily="34" charset="0"/>
                        </a:rPr>
                        <a:t> </a:t>
                      </a:r>
                      <a:r>
                        <a:rPr lang="en-US" sz="1400" dirty="0" err="1">
                          <a:effectLst/>
                          <a:latin typeface="Bahnschrift Light SemiCondensed" panose="020B0502040204020203" pitchFamily="34" charset="0"/>
                        </a:rPr>
                        <a:t>predikat</a:t>
                      </a:r>
                      <a:r>
                        <a:rPr lang="en-US" sz="1400" dirty="0">
                          <a:effectLst/>
                          <a:latin typeface="Bahnschrift Light SemiCondensed" panose="020B0502040204020203" pitchFamily="34" charset="0"/>
                        </a:rPr>
                        <a:t> </a:t>
                      </a:r>
                      <a:r>
                        <a:rPr lang="en-US" sz="1400" dirty="0" err="1">
                          <a:effectLst/>
                          <a:latin typeface="Bahnschrift Light SemiCondensed" panose="020B0502040204020203" pitchFamily="34" charset="0"/>
                        </a:rPr>
                        <a:t>Menuju</a:t>
                      </a:r>
                      <a:r>
                        <a:rPr lang="en-US" sz="1400" dirty="0">
                          <a:effectLst/>
                          <a:latin typeface="Bahnschrift Light SemiCondensed" panose="020B0502040204020203" pitchFamily="34" charset="0"/>
                        </a:rPr>
                        <a:t> WBK</a:t>
                      </a:r>
                      <a:endParaRPr lang="en-US" sz="14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1"/>
                  </a:ext>
                </a:extLst>
              </a:tr>
              <a:tr h="217290">
                <a:tc>
                  <a:txBody>
                    <a:bodyPr/>
                    <a:lstStyle/>
                    <a:p>
                      <a:pPr algn="just">
                        <a:lnSpc>
                          <a:spcPct val="150000"/>
                        </a:lnSpc>
                        <a:spcAft>
                          <a:spcPts val="0"/>
                        </a:spcAft>
                      </a:pPr>
                      <a:r>
                        <a:rPr lang="en-ID" sz="1400">
                          <a:effectLst/>
                          <a:latin typeface="Bahnschrift Light SemiCondensed" panose="020B0502040204020203" pitchFamily="34" charset="0"/>
                        </a:rPr>
                        <a:t>Nilai Minimal Pengungkit</a:t>
                      </a:r>
                      <a:endParaRPr lang="en-US" sz="14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400">
                          <a:effectLst/>
                          <a:latin typeface="Bahnschrift Light SemiCondensed" panose="020B0502040204020203" pitchFamily="34" charset="0"/>
                        </a:rPr>
                        <a:t>40</a:t>
                      </a:r>
                      <a:endParaRPr lang="en-US" sz="14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400">
                          <a:effectLst/>
                          <a:latin typeface="Bahnschrift Light SemiCondensed" panose="020B0502040204020203" pitchFamily="34" charset="0"/>
                        </a:rPr>
                        <a:t>48</a:t>
                      </a:r>
                      <a:endParaRPr lang="en-US" sz="14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2"/>
                  </a:ext>
                </a:extLst>
              </a:tr>
              <a:tr h="434580">
                <a:tc>
                  <a:txBody>
                    <a:bodyPr/>
                    <a:lstStyle/>
                    <a:p>
                      <a:pPr algn="just">
                        <a:lnSpc>
                          <a:spcPct val="150000"/>
                        </a:lnSpc>
                        <a:spcAft>
                          <a:spcPts val="0"/>
                        </a:spcAft>
                      </a:pPr>
                      <a:r>
                        <a:rPr lang="en-ID" sz="1400">
                          <a:effectLst/>
                          <a:latin typeface="Bahnschrift Light SemiCondensed" panose="020B0502040204020203" pitchFamily="34" charset="0"/>
                        </a:rPr>
                        <a:t>Bobot nilai minimal per area pengungkit</a:t>
                      </a:r>
                      <a:endParaRPr lang="en-US" sz="14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400">
                          <a:effectLst/>
                          <a:latin typeface="Bahnschrift Light SemiCondensed" panose="020B0502040204020203" pitchFamily="34" charset="0"/>
                        </a:rPr>
                        <a:t>60%</a:t>
                      </a:r>
                      <a:endParaRPr lang="en-US" sz="14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400" dirty="0">
                          <a:effectLst/>
                          <a:latin typeface="Bahnschrift Light SemiCondensed" panose="020B0502040204020203" pitchFamily="34" charset="0"/>
                        </a:rPr>
                        <a:t>75%</a:t>
                      </a:r>
                      <a:endParaRPr lang="en-US" sz="14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3"/>
                  </a:ext>
                </a:extLst>
              </a:tr>
              <a:tr h="651871">
                <a:tc>
                  <a:txBody>
                    <a:bodyPr/>
                    <a:lstStyle/>
                    <a:p>
                      <a:pPr algn="just">
                        <a:lnSpc>
                          <a:spcPct val="150000"/>
                        </a:lnSpc>
                        <a:spcAft>
                          <a:spcPts val="0"/>
                        </a:spcAft>
                      </a:pPr>
                      <a:r>
                        <a:rPr lang="id-ID" sz="1400">
                          <a:effectLst/>
                          <a:latin typeface="Bahnschrift Light SemiCondensed" panose="020B0502040204020203" pitchFamily="34" charset="0"/>
                        </a:rPr>
                        <a:t>Nilai komponen hasil “Pemerintah yang Bersih dan </a:t>
                      </a:r>
                      <a:r>
                        <a:rPr lang="en-AU" sz="1400">
                          <a:effectLst/>
                          <a:latin typeface="Bahnschrift Light SemiCondensed" panose="020B0502040204020203" pitchFamily="34" charset="0"/>
                        </a:rPr>
                        <a:t>Akuntabel</a:t>
                      </a:r>
                      <a:r>
                        <a:rPr lang="id-ID" sz="1400">
                          <a:effectLst/>
                          <a:latin typeface="Bahnschrift Light SemiCondensed" panose="020B0502040204020203" pitchFamily="34" charset="0"/>
                        </a:rPr>
                        <a:t>” minimal</a:t>
                      </a:r>
                      <a:endParaRPr lang="en-US" sz="14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400">
                          <a:effectLst/>
                          <a:latin typeface="Bahnschrift Light SemiCondensed" panose="020B0502040204020203" pitchFamily="34" charset="0"/>
                        </a:rPr>
                        <a:t>18,25</a:t>
                      </a:r>
                      <a:endParaRPr lang="en-US" sz="14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AU" sz="1400">
                          <a:effectLst/>
                          <a:latin typeface="Bahnschrift Light SemiCondensed" panose="020B0502040204020203" pitchFamily="34" charset="0"/>
                        </a:rPr>
                        <a:t>19,50</a:t>
                      </a:r>
                      <a:endParaRPr lang="en-US" sz="14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4"/>
                  </a:ext>
                </a:extLst>
              </a:tr>
              <a:tr h="651871">
                <a:tc>
                  <a:txBody>
                    <a:bodyPr/>
                    <a:lstStyle/>
                    <a:p>
                      <a:pPr marL="342900" lvl="0" indent="-342900" algn="just">
                        <a:lnSpc>
                          <a:spcPct val="150000"/>
                        </a:lnSpc>
                        <a:spcAft>
                          <a:spcPts val="0"/>
                        </a:spcAft>
                        <a:buFont typeface="Symbol" panose="05050102010706020507" pitchFamily="18" charset="2"/>
                        <a:buChar char=""/>
                      </a:pPr>
                      <a:r>
                        <a:rPr lang="id-ID" sz="1400" dirty="0">
                          <a:effectLst/>
                          <a:latin typeface="Bahnschrift Light SemiCondensed" panose="020B0502040204020203" pitchFamily="34" charset="0"/>
                        </a:rPr>
                        <a:t>Nilai sub-komponen “Survei Persepsi Anti Korupsi” minimal</a:t>
                      </a:r>
                      <a:endParaRPr lang="en-US" sz="14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id-ID" sz="1400">
                          <a:effectLst/>
                          <a:latin typeface="Bahnschrift Light SemiCondensed" panose="020B0502040204020203" pitchFamily="34" charset="0"/>
                        </a:rPr>
                        <a:t>15,75</a:t>
                      </a:r>
                      <a:endParaRPr lang="en-US" sz="1400">
                        <a:effectLst/>
                        <a:latin typeface="Bahnschrift Light SemiCondensed" panose="020B0502040204020203" pitchFamily="34" charset="0"/>
                      </a:endParaRPr>
                    </a:p>
                    <a:p>
                      <a:pPr algn="ctr">
                        <a:lnSpc>
                          <a:spcPct val="150000"/>
                        </a:lnSpc>
                        <a:spcAft>
                          <a:spcPts val="0"/>
                        </a:spcAft>
                      </a:pPr>
                      <a:r>
                        <a:rPr lang="en-ID" sz="1400">
                          <a:effectLst/>
                          <a:latin typeface="Bahnschrift Light SemiCondensed" panose="020B0502040204020203" pitchFamily="34" charset="0"/>
                        </a:rPr>
                        <a:t>(survey 3,60)</a:t>
                      </a:r>
                      <a:endParaRPr lang="en-US" sz="14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id-ID" sz="1400" dirty="0">
                          <a:effectLst/>
                          <a:latin typeface="Bahnschrift Light SemiCondensed" panose="020B0502040204020203" pitchFamily="34" charset="0"/>
                        </a:rPr>
                        <a:t>15,75</a:t>
                      </a:r>
                      <a:endParaRPr lang="en-US" sz="1400" dirty="0">
                        <a:effectLst/>
                        <a:latin typeface="Bahnschrift Light SemiCondensed" panose="020B0502040204020203" pitchFamily="34" charset="0"/>
                      </a:endParaRPr>
                    </a:p>
                    <a:p>
                      <a:pPr algn="ctr">
                        <a:lnSpc>
                          <a:spcPct val="150000"/>
                        </a:lnSpc>
                        <a:spcAft>
                          <a:spcPts val="0"/>
                        </a:spcAft>
                      </a:pPr>
                      <a:r>
                        <a:rPr lang="en-ID" sz="1400" dirty="0">
                          <a:effectLst/>
                          <a:latin typeface="Bahnschrift Light SemiCondensed" panose="020B0502040204020203" pitchFamily="34" charset="0"/>
                        </a:rPr>
                        <a:t>(survey 3,60)</a:t>
                      </a:r>
                      <a:endParaRPr lang="en-US" sz="14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5"/>
                  </a:ext>
                </a:extLst>
              </a:tr>
              <a:tr h="651871">
                <a:tc>
                  <a:txBody>
                    <a:bodyPr/>
                    <a:lstStyle/>
                    <a:p>
                      <a:pPr marL="342900" lvl="0" indent="-342900" algn="just">
                        <a:lnSpc>
                          <a:spcPct val="150000"/>
                        </a:lnSpc>
                        <a:spcAft>
                          <a:spcPts val="0"/>
                        </a:spcAft>
                        <a:buFont typeface="Symbol" panose="05050102010706020507" pitchFamily="18" charset="2"/>
                        <a:buChar char=""/>
                      </a:pPr>
                      <a:r>
                        <a:rPr lang="id-ID" sz="1400">
                          <a:effectLst/>
                          <a:latin typeface="Bahnschrift Light SemiCondensed" panose="020B0502040204020203" pitchFamily="34" charset="0"/>
                        </a:rPr>
                        <a:t>Nilai sub-komponen “</a:t>
                      </a:r>
                      <a:r>
                        <a:rPr lang="en-ID" sz="1400">
                          <a:effectLst/>
                          <a:latin typeface="Bahnschrift Light SemiCondensed" panose="020B0502040204020203" pitchFamily="34" charset="0"/>
                        </a:rPr>
                        <a:t>Kinerja Lebih Baik</a:t>
                      </a:r>
                      <a:r>
                        <a:rPr lang="id-ID" sz="1400">
                          <a:effectLst/>
                          <a:latin typeface="Bahnschrift Light SemiCondensed" panose="020B0502040204020203" pitchFamily="34" charset="0"/>
                        </a:rPr>
                        <a:t>” minimal</a:t>
                      </a:r>
                      <a:endParaRPr lang="en-US" sz="14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400">
                          <a:effectLst/>
                          <a:latin typeface="Bahnschrift Light SemiCondensed" panose="020B0502040204020203" pitchFamily="34" charset="0"/>
                        </a:rPr>
                        <a:t>2,50</a:t>
                      </a:r>
                      <a:endParaRPr lang="en-US" sz="14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400" dirty="0">
                          <a:effectLst/>
                          <a:latin typeface="Bahnschrift Light SemiCondensed" panose="020B0502040204020203" pitchFamily="34" charset="0"/>
                        </a:rPr>
                        <a:t>3,75</a:t>
                      </a:r>
                      <a:endParaRPr lang="en-US" sz="14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6"/>
                  </a:ext>
                </a:extLst>
              </a:tr>
              <a:tr h="651871">
                <a:tc>
                  <a:txBody>
                    <a:bodyPr/>
                    <a:lstStyle/>
                    <a:p>
                      <a:pPr algn="just">
                        <a:lnSpc>
                          <a:spcPct val="150000"/>
                        </a:lnSpc>
                        <a:spcAft>
                          <a:spcPts val="0"/>
                        </a:spcAft>
                      </a:pPr>
                      <a:r>
                        <a:rPr lang="id-ID" sz="1400">
                          <a:effectLst/>
                          <a:latin typeface="Bahnschrift Light SemiCondensed" panose="020B0502040204020203" pitchFamily="34" charset="0"/>
                        </a:rPr>
                        <a:t>Nilai komponen hasil “</a:t>
                      </a:r>
                      <a:r>
                        <a:rPr lang="en-AU" sz="1400">
                          <a:effectLst/>
                          <a:latin typeface="Bahnschrift Light SemiCondensed" panose="020B0502040204020203" pitchFamily="34" charset="0"/>
                        </a:rPr>
                        <a:t>Pelayanan Publik yang prima</a:t>
                      </a:r>
                      <a:r>
                        <a:rPr lang="id-ID" sz="1400">
                          <a:effectLst/>
                          <a:latin typeface="Bahnschrift Light SemiCondensed" panose="020B0502040204020203" pitchFamily="34" charset="0"/>
                        </a:rPr>
                        <a:t>” minimal</a:t>
                      </a:r>
                      <a:endParaRPr lang="en-US" sz="14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en-ID" sz="1400">
                          <a:effectLst/>
                          <a:latin typeface="Bahnschrift Light SemiCondensed" panose="020B0502040204020203" pitchFamily="34" charset="0"/>
                        </a:rPr>
                        <a:t>14,00</a:t>
                      </a:r>
                      <a:endParaRPr lang="en-US" sz="1400">
                        <a:effectLst/>
                        <a:latin typeface="Bahnschrift Light SemiCondensed" panose="020B0502040204020203" pitchFamily="34" charset="0"/>
                      </a:endParaRPr>
                    </a:p>
                    <a:p>
                      <a:pPr algn="ctr">
                        <a:lnSpc>
                          <a:spcPct val="150000"/>
                        </a:lnSpc>
                        <a:spcAft>
                          <a:spcPts val="0"/>
                        </a:spcAft>
                      </a:pPr>
                      <a:r>
                        <a:rPr lang="en-ID" sz="1400">
                          <a:effectLst/>
                          <a:latin typeface="Bahnschrift Light SemiCondensed" panose="020B0502040204020203" pitchFamily="34" charset="0"/>
                        </a:rPr>
                        <a:t>(survey 3,20)</a:t>
                      </a:r>
                      <a:endParaRPr lang="en-US" sz="14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tc>
                  <a:txBody>
                    <a:bodyPr/>
                    <a:lstStyle/>
                    <a:p>
                      <a:pPr algn="ctr">
                        <a:lnSpc>
                          <a:spcPct val="150000"/>
                        </a:lnSpc>
                        <a:spcAft>
                          <a:spcPts val="0"/>
                        </a:spcAft>
                      </a:pPr>
                      <a:r>
                        <a:rPr lang="id-ID" sz="1400" dirty="0">
                          <a:effectLst/>
                          <a:latin typeface="Bahnschrift Light SemiCondensed" panose="020B0502040204020203" pitchFamily="34" charset="0"/>
                        </a:rPr>
                        <a:t>15,75</a:t>
                      </a:r>
                      <a:endParaRPr lang="en-US" sz="1400" dirty="0">
                        <a:effectLst/>
                        <a:latin typeface="Bahnschrift Light SemiCondensed" panose="020B0502040204020203" pitchFamily="34" charset="0"/>
                      </a:endParaRPr>
                    </a:p>
                    <a:p>
                      <a:pPr algn="ctr">
                        <a:lnSpc>
                          <a:spcPct val="150000"/>
                        </a:lnSpc>
                        <a:spcAft>
                          <a:spcPts val="0"/>
                        </a:spcAft>
                      </a:pPr>
                      <a:r>
                        <a:rPr lang="en-ID" sz="1400" dirty="0">
                          <a:effectLst/>
                          <a:latin typeface="Bahnschrift Light SemiCondensed" panose="020B0502040204020203" pitchFamily="34" charset="0"/>
                        </a:rPr>
                        <a:t>(survey 3,60)</a:t>
                      </a:r>
                      <a:endParaRPr lang="en-US" sz="14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54323" marR="54323" marT="0" marB="0"/>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1FE9216C-5DBC-42E3-843F-DF8B06863485}"/>
              </a:ext>
            </a:extLst>
          </p:cNvPr>
          <p:cNvGraphicFramePr>
            <a:graphicFrameLocks noGrp="1"/>
          </p:cNvGraphicFramePr>
          <p:nvPr/>
        </p:nvGraphicFramePr>
        <p:xfrm>
          <a:off x="6217780" y="1668817"/>
          <a:ext cx="5795914" cy="4122928"/>
        </p:xfrm>
        <a:graphic>
          <a:graphicData uri="http://schemas.openxmlformats.org/drawingml/2006/table">
            <a:tbl>
              <a:tblPr firstRow="1" firstCol="1" bandRow="1">
                <a:tableStyleId>{5C22544A-7EE6-4342-B048-85BDC9FD1C3A}</a:tableStyleId>
              </a:tblPr>
              <a:tblGrid>
                <a:gridCol w="1127875">
                  <a:extLst>
                    <a:ext uri="{9D8B030D-6E8A-4147-A177-3AD203B41FA5}">
                      <a16:colId xmlns:a16="http://schemas.microsoft.com/office/drawing/2014/main" val="20000"/>
                    </a:ext>
                  </a:extLst>
                </a:gridCol>
                <a:gridCol w="1416421">
                  <a:extLst>
                    <a:ext uri="{9D8B030D-6E8A-4147-A177-3AD203B41FA5}">
                      <a16:colId xmlns:a16="http://schemas.microsoft.com/office/drawing/2014/main" val="20001"/>
                    </a:ext>
                  </a:extLst>
                </a:gridCol>
                <a:gridCol w="1566463">
                  <a:extLst>
                    <a:ext uri="{9D8B030D-6E8A-4147-A177-3AD203B41FA5}">
                      <a16:colId xmlns:a16="http://schemas.microsoft.com/office/drawing/2014/main" val="20002"/>
                    </a:ext>
                  </a:extLst>
                </a:gridCol>
                <a:gridCol w="1685155">
                  <a:extLst>
                    <a:ext uri="{9D8B030D-6E8A-4147-A177-3AD203B41FA5}">
                      <a16:colId xmlns:a16="http://schemas.microsoft.com/office/drawing/2014/main" val="20003"/>
                    </a:ext>
                  </a:extLst>
                </a:gridCol>
              </a:tblGrid>
              <a:tr h="0">
                <a:tc>
                  <a:txBody>
                    <a:bodyPr/>
                    <a:lstStyle/>
                    <a:p>
                      <a:pPr algn="ctr">
                        <a:lnSpc>
                          <a:spcPct val="150000"/>
                        </a:lnSpc>
                        <a:spcAft>
                          <a:spcPts val="0"/>
                        </a:spcAft>
                      </a:pPr>
                      <a:r>
                        <a:rPr lang="en-US" sz="1600" dirty="0">
                          <a:effectLst/>
                          <a:latin typeface="Aharoni" panose="02010803020104030203" pitchFamily="2" charset="-79"/>
                          <a:cs typeface="Aharoni" panose="02010803020104030203" pitchFamily="2" charset="-79"/>
                        </a:rPr>
                        <a:t>KONDISI</a:t>
                      </a:r>
                      <a:endParaRPr lang="en-US" sz="14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tc>
                <a:tc>
                  <a:txBody>
                    <a:bodyPr/>
                    <a:lstStyle/>
                    <a:p>
                      <a:pPr algn="ctr">
                        <a:lnSpc>
                          <a:spcPct val="150000"/>
                        </a:lnSpc>
                        <a:spcAft>
                          <a:spcPts val="0"/>
                        </a:spcAft>
                      </a:pPr>
                      <a:r>
                        <a:rPr lang="en-US" sz="1600" dirty="0">
                          <a:effectLst/>
                          <a:latin typeface="Aharoni" panose="02010803020104030203" pitchFamily="2" charset="-79"/>
                          <a:cs typeface="Aharoni" panose="02010803020104030203" pitchFamily="2" charset="-79"/>
                        </a:rPr>
                        <a:t>UNIT KERJA / SATUAN KERJA</a:t>
                      </a:r>
                      <a:endParaRPr lang="en-US" sz="14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tc>
                <a:tc>
                  <a:txBody>
                    <a:bodyPr/>
                    <a:lstStyle/>
                    <a:p>
                      <a:pPr algn="ctr">
                        <a:lnSpc>
                          <a:spcPct val="150000"/>
                        </a:lnSpc>
                        <a:spcAft>
                          <a:spcPts val="0"/>
                        </a:spcAft>
                      </a:pPr>
                      <a:r>
                        <a:rPr lang="en-US" sz="1600" dirty="0">
                          <a:effectLst/>
                          <a:latin typeface="Aharoni" panose="02010803020104030203" pitchFamily="2" charset="-79"/>
                          <a:cs typeface="Aharoni" panose="02010803020104030203" pitchFamily="2" charset="-79"/>
                        </a:rPr>
                        <a:t>INTEGRASI KAWASAN</a:t>
                      </a:r>
                      <a:endParaRPr lang="en-US" sz="14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tc>
                <a:tc>
                  <a:txBody>
                    <a:bodyPr/>
                    <a:lstStyle/>
                    <a:p>
                      <a:pPr algn="ctr">
                        <a:lnSpc>
                          <a:spcPct val="150000"/>
                        </a:lnSpc>
                        <a:spcAft>
                          <a:spcPts val="0"/>
                        </a:spcAft>
                      </a:pPr>
                      <a:r>
                        <a:rPr lang="en-US" sz="1600" dirty="0">
                          <a:effectLst/>
                          <a:latin typeface="Aharoni" panose="02010803020104030203" pitchFamily="2" charset="-79"/>
                          <a:cs typeface="Aharoni" panose="02010803020104030203" pitchFamily="2" charset="-79"/>
                        </a:rPr>
                        <a:t>PENETAPAN</a:t>
                      </a:r>
                      <a:endParaRPr lang="en-US" sz="14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tc>
                <a:extLst>
                  <a:ext uri="{0D108BD9-81ED-4DB2-BD59-A6C34878D82A}">
                    <a16:rowId xmlns:a16="http://schemas.microsoft.com/office/drawing/2014/main" val="10000"/>
                  </a:ext>
                </a:extLst>
              </a:tr>
              <a:tr h="349250">
                <a:tc>
                  <a:txBody>
                    <a:bodyPr/>
                    <a:lstStyle/>
                    <a:p>
                      <a:pPr algn="ctr">
                        <a:lnSpc>
                          <a:spcPct val="150000"/>
                        </a:lnSpc>
                        <a:spcAft>
                          <a:spcPts val="0"/>
                        </a:spcAft>
                      </a:pPr>
                      <a:r>
                        <a:rPr lang="en-US" sz="1400" dirty="0">
                          <a:effectLst/>
                          <a:latin typeface="Bahnschrift Light SemiCondensed" panose="020B0502040204020203" pitchFamily="34" charset="0"/>
                        </a:rPr>
                        <a:t>1</a:t>
                      </a:r>
                      <a:endParaRPr lang="en-US" sz="12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US" sz="1400" dirty="0" err="1">
                          <a:effectLst/>
                          <a:latin typeface="Bahnschrift Light SemiCondensed" panose="020B0502040204020203" pitchFamily="34" charset="0"/>
                        </a:rPr>
                        <a:t>Tidak</a:t>
                      </a:r>
                      <a:r>
                        <a:rPr lang="en-US" sz="1400" dirty="0">
                          <a:effectLst/>
                          <a:latin typeface="Bahnschrift Light SemiCondensed" panose="020B0502040204020203" pitchFamily="34" charset="0"/>
                        </a:rPr>
                        <a:t> </a:t>
                      </a:r>
                      <a:r>
                        <a:rPr lang="en-US" sz="1400" dirty="0" err="1">
                          <a:effectLst/>
                          <a:latin typeface="Bahnschrift Light SemiCondensed" panose="020B0502040204020203" pitchFamily="34" charset="0"/>
                        </a:rPr>
                        <a:t>seluruh</a:t>
                      </a:r>
                      <a:r>
                        <a:rPr lang="en-US" sz="1400" dirty="0">
                          <a:effectLst/>
                          <a:latin typeface="Bahnschrift Light SemiCondensed" panose="020B0502040204020203" pitchFamily="34" charset="0"/>
                        </a:rPr>
                        <a:t> unit </a:t>
                      </a:r>
                      <a:r>
                        <a:rPr lang="en-US" sz="1400" dirty="0" err="1">
                          <a:effectLst/>
                          <a:latin typeface="Bahnschrift Light SemiCondensed" panose="020B0502040204020203" pitchFamily="34" charset="0"/>
                        </a:rPr>
                        <a:t>Menuju</a:t>
                      </a:r>
                      <a:r>
                        <a:rPr lang="en-US" sz="1400" dirty="0">
                          <a:effectLst/>
                          <a:latin typeface="Bahnschrift Light SemiCondensed" panose="020B0502040204020203" pitchFamily="34" charset="0"/>
                        </a:rPr>
                        <a:t> WBK</a:t>
                      </a:r>
                      <a:endParaRPr lang="en-US" sz="12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US" sz="1400">
                          <a:effectLst/>
                          <a:latin typeface="Bahnschrift Light SemiCondensed" panose="020B0502040204020203" pitchFamily="34" charset="0"/>
                        </a:rPr>
                        <a:t>Tidak ada integrasi</a:t>
                      </a:r>
                      <a:endParaRPr lang="en-US" sz="12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US" sz="1400">
                          <a:effectLst/>
                          <a:latin typeface="Bahnschrift Light SemiCondensed" panose="020B0502040204020203" pitchFamily="34" charset="0"/>
                        </a:rPr>
                        <a:t>Tidak Memenuhi Kawasan Menuju WBK</a:t>
                      </a:r>
                      <a:endParaRPr lang="en-US" sz="12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49250">
                <a:tc>
                  <a:txBody>
                    <a:bodyPr/>
                    <a:lstStyle/>
                    <a:p>
                      <a:pPr algn="ctr">
                        <a:lnSpc>
                          <a:spcPct val="150000"/>
                        </a:lnSpc>
                        <a:spcAft>
                          <a:spcPts val="0"/>
                        </a:spcAft>
                      </a:pPr>
                      <a:r>
                        <a:rPr lang="en-US" sz="1400">
                          <a:effectLst/>
                          <a:latin typeface="Bahnschrift Light SemiCondensed" panose="020B0502040204020203" pitchFamily="34" charset="0"/>
                        </a:rPr>
                        <a:t>2</a:t>
                      </a:r>
                      <a:endParaRPr lang="en-US" sz="12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US" sz="1400">
                          <a:effectLst/>
                          <a:latin typeface="Bahnschrift Light SemiCondensed" panose="020B0502040204020203" pitchFamily="34" charset="0"/>
                        </a:rPr>
                        <a:t>Tidak seluruh unit Menuju WBK</a:t>
                      </a:r>
                      <a:endParaRPr lang="en-US" sz="12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US" sz="1400" dirty="0">
                          <a:effectLst/>
                          <a:latin typeface="Bahnschrift Light SemiCondensed" panose="020B0502040204020203" pitchFamily="34" charset="0"/>
                        </a:rPr>
                        <a:t>Ada </a:t>
                      </a:r>
                      <a:r>
                        <a:rPr lang="en-US" sz="1400" dirty="0" err="1">
                          <a:effectLst/>
                          <a:latin typeface="Bahnschrift Light SemiCondensed" panose="020B0502040204020203" pitchFamily="34" charset="0"/>
                        </a:rPr>
                        <a:t>integrasi</a:t>
                      </a:r>
                      <a:r>
                        <a:rPr lang="en-US" sz="1400" dirty="0">
                          <a:effectLst/>
                          <a:latin typeface="Bahnschrift Light SemiCondensed" panose="020B0502040204020203" pitchFamily="34" charset="0"/>
                        </a:rPr>
                        <a:t> (Nilai Integrasi Kawasan 6,5)</a:t>
                      </a:r>
                      <a:endParaRPr lang="en-US" sz="12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US" sz="1400">
                          <a:effectLst/>
                          <a:latin typeface="Bahnschrift Light SemiCondensed" panose="020B0502040204020203" pitchFamily="34" charset="0"/>
                        </a:rPr>
                        <a:t>Tidak Memenuhi Kawasan Menuju WBK</a:t>
                      </a:r>
                      <a:endParaRPr lang="en-US" sz="12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49250">
                <a:tc>
                  <a:txBody>
                    <a:bodyPr/>
                    <a:lstStyle/>
                    <a:p>
                      <a:pPr algn="ctr">
                        <a:lnSpc>
                          <a:spcPct val="150000"/>
                        </a:lnSpc>
                        <a:spcAft>
                          <a:spcPts val="0"/>
                        </a:spcAft>
                      </a:pPr>
                      <a:r>
                        <a:rPr lang="en-US" sz="1400">
                          <a:effectLst/>
                          <a:latin typeface="Bahnschrift Light SemiCondensed" panose="020B0502040204020203" pitchFamily="34" charset="0"/>
                        </a:rPr>
                        <a:t>3</a:t>
                      </a:r>
                      <a:endParaRPr lang="en-US" sz="12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US" sz="1400">
                          <a:effectLst/>
                          <a:latin typeface="Bahnschrift Light SemiCondensed" panose="020B0502040204020203" pitchFamily="34" charset="0"/>
                        </a:rPr>
                        <a:t>Seluruh unit Menuju WBK</a:t>
                      </a:r>
                      <a:endParaRPr lang="en-US" sz="12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US" sz="1400">
                          <a:effectLst/>
                          <a:latin typeface="Bahnschrift Light SemiCondensed" panose="020B0502040204020203" pitchFamily="34" charset="0"/>
                        </a:rPr>
                        <a:t>Tidak ada Integrasi</a:t>
                      </a:r>
                      <a:endParaRPr lang="en-US" sz="12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US" sz="1400" dirty="0" err="1">
                          <a:effectLst/>
                          <a:latin typeface="Bahnschrift Light SemiCondensed" panose="020B0502040204020203" pitchFamily="34" charset="0"/>
                        </a:rPr>
                        <a:t>Tidak</a:t>
                      </a:r>
                      <a:r>
                        <a:rPr lang="en-US" sz="1400" dirty="0">
                          <a:effectLst/>
                          <a:latin typeface="Bahnschrift Light SemiCondensed" panose="020B0502040204020203" pitchFamily="34" charset="0"/>
                        </a:rPr>
                        <a:t> </a:t>
                      </a:r>
                      <a:r>
                        <a:rPr lang="en-US" sz="1400" dirty="0" err="1">
                          <a:effectLst/>
                          <a:latin typeface="Bahnschrift Light SemiCondensed" panose="020B0502040204020203" pitchFamily="34" charset="0"/>
                        </a:rPr>
                        <a:t>Memenuhi</a:t>
                      </a:r>
                      <a:r>
                        <a:rPr lang="en-US" sz="1400" dirty="0">
                          <a:effectLst/>
                          <a:latin typeface="Bahnschrift Light SemiCondensed" panose="020B0502040204020203" pitchFamily="34" charset="0"/>
                        </a:rPr>
                        <a:t> Kawasan </a:t>
                      </a:r>
                      <a:r>
                        <a:rPr lang="en-US" sz="1400" dirty="0" err="1">
                          <a:effectLst/>
                          <a:latin typeface="Bahnschrift Light SemiCondensed" panose="020B0502040204020203" pitchFamily="34" charset="0"/>
                        </a:rPr>
                        <a:t>Menuju</a:t>
                      </a:r>
                      <a:r>
                        <a:rPr lang="en-US" sz="1400" dirty="0">
                          <a:effectLst/>
                          <a:latin typeface="Bahnschrift Light SemiCondensed" panose="020B0502040204020203" pitchFamily="34" charset="0"/>
                        </a:rPr>
                        <a:t> WBK</a:t>
                      </a:r>
                      <a:endParaRPr lang="en-US" sz="12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40665">
                <a:tc>
                  <a:txBody>
                    <a:bodyPr/>
                    <a:lstStyle/>
                    <a:p>
                      <a:pPr algn="ctr">
                        <a:lnSpc>
                          <a:spcPct val="150000"/>
                        </a:lnSpc>
                        <a:spcAft>
                          <a:spcPts val="0"/>
                        </a:spcAft>
                      </a:pPr>
                      <a:r>
                        <a:rPr lang="en-US" sz="1400">
                          <a:effectLst/>
                          <a:latin typeface="Bahnschrift Light SemiCondensed" panose="020B0502040204020203" pitchFamily="34" charset="0"/>
                        </a:rPr>
                        <a:t>4</a:t>
                      </a:r>
                      <a:endParaRPr lang="en-US" sz="12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US" sz="1400">
                          <a:effectLst/>
                          <a:latin typeface="Bahnschrift Light SemiCondensed" panose="020B0502040204020203" pitchFamily="34" charset="0"/>
                        </a:rPr>
                        <a:t>Seluruh unit Menuju WBK</a:t>
                      </a:r>
                      <a:endParaRPr lang="en-US" sz="12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US" sz="1400" dirty="0">
                          <a:effectLst/>
                          <a:latin typeface="Bahnschrift Light SemiCondensed" panose="020B0502040204020203" pitchFamily="34" charset="0"/>
                        </a:rPr>
                        <a:t>Ada </a:t>
                      </a:r>
                      <a:r>
                        <a:rPr lang="en-US" sz="1400" dirty="0" err="1">
                          <a:effectLst/>
                          <a:latin typeface="Bahnschrift Light SemiCondensed" panose="020B0502040204020203" pitchFamily="34" charset="0"/>
                        </a:rPr>
                        <a:t>integrasi</a:t>
                      </a:r>
                      <a:r>
                        <a:rPr lang="en-US" sz="1400" dirty="0">
                          <a:effectLst/>
                          <a:latin typeface="Bahnschrift Light SemiCondensed" panose="020B0502040204020203" pitchFamily="34" charset="0"/>
                        </a:rPr>
                        <a:t> (Nilai Integrasi Kawasan 6,5)</a:t>
                      </a:r>
                      <a:endParaRPr lang="en-US" sz="12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US" sz="1400" dirty="0" err="1">
                          <a:effectLst/>
                          <a:latin typeface="Bahnschrift Light SemiCondensed" panose="020B0502040204020203" pitchFamily="34" charset="0"/>
                        </a:rPr>
                        <a:t>Memenuhi</a:t>
                      </a:r>
                      <a:r>
                        <a:rPr lang="en-US" sz="1400" dirty="0">
                          <a:effectLst/>
                          <a:latin typeface="Bahnschrift Light SemiCondensed" panose="020B0502040204020203" pitchFamily="34" charset="0"/>
                        </a:rPr>
                        <a:t> </a:t>
                      </a:r>
                      <a:r>
                        <a:rPr lang="en-US" sz="1400" dirty="0" err="1">
                          <a:effectLst/>
                          <a:latin typeface="Bahnschrift Light SemiCondensed" panose="020B0502040204020203" pitchFamily="34" charset="0"/>
                        </a:rPr>
                        <a:t>Kawasan</a:t>
                      </a:r>
                      <a:r>
                        <a:rPr lang="en-US" sz="1400" dirty="0">
                          <a:effectLst/>
                          <a:latin typeface="Bahnschrift Light SemiCondensed" panose="020B0502040204020203" pitchFamily="34" charset="0"/>
                        </a:rPr>
                        <a:t> </a:t>
                      </a:r>
                      <a:r>
                        <a:rPr lang="en-US" sz="1400" dirty="0" err="1">
                          <a:effectLst/>
                          <a:latin typeface="Bahnschrift Light SemiCondensed" panose="020B0502040204020203" pitchFamily="34" charset="0"/>
                        </a:rPr>
                        <a:t>Menuju</a:t>
                      </a:r>
                      <a:r>
                        <a:rPr lang="en-US" sz="1400" dirty="0">
                          <a:effectLst/>
                          <a:latin typeface="Bahnschrift Light SemiCondensed" panose="020B0502040204020203" pitchFamily="34" charset="0"/>
                        </a:rPr>
                        <a:t> WBK</a:t>
                      </a:r>
                      <a:endParaRPr lang="en-US" sz="12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77613960"/>
      </p:ext>
    </p:extLst>
  </p:cSld>
  <p:clrMapOvr>
    <a:masterClrMapping/>
  </p:clrMapOvr>
  <mc:AlternateContent xmlns:mc="http://schemas.openxmlformats.org/markup-compatibility/2006" xmlns:p14="http://schemas.microsoft.com/office/powerpoint/2010/main">
    <mc:Choice Requires="p14">
      <p:transition spd="slow" p14:dur="15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A26B42-0EF6-4309-B7D9-40DD896A3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53" y="327646"/>
            <a:ext cx="2648147" cy="937782"/>
          </a:xfrm>
          <a:prstGeom prst="rect">
            <a:avLst/>
          </a:prstGeom>
        </p:spPr>
      </p:pic>
      <p:pic>
        <p:nvPicPr>
          <p:cNvPr id="3" name="Picture 2">
            <a:extLst>
              <a:ext uri="{FF2B5EF4-FFF2-40B4-BE49-F238E27FC236}">
                <a16:creationId xmlns:a16="http://schemas.microsoft.com/office/drawing/2014/main" id="{13CF0CA2-4616-4E7D-901F-518A1BDC9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516" y="327646"/>
            <a:ext cx="2144231" cy="937782"/>
          </a:xfrm>
          <a:prstGeom prst="rect">
            <a:avLst/>
          </a:prstGeom>
        </p:spPr>
      </p:pic>
      <p:sp>
        <p:nvSpPr>
          <p:cNvPr id="4" name="Rectangle 3">
            <a:extLst>
              <a:ext uri="{FF2B5EF4-FFF2-40B4-BE49-F238E27FC236}">
                <a16:creationId xmlns:a16="http://schemas.microsoft.com/office/drawing/2014/main" id="{A6F7A63D-45A1-4C81-BF01-9E88C1022D31}"/>
              </a:ext>
            </a:extLst>
          </p:cNvPr>
          <p:cNvSpPr/>
          <p:nvPr/>
        </p:nvSpPr>
        <p:spPr>
          <a:xfrm>
            <a:off x="0" y="2840585"/>
            <a:ext cx="12192000" cy="1818164"/>
          </a:xfrm>
          <a:prstGeom prst="rect">
            <a:avLst/>
          </a:prstGeom>
          <a:solidFill>
            <a:srgbClr val="FD2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5" name="Rectangle 4">
            <a:extLst>
              <a:ext uri="{FF2B5EF4-FFF2-40B4-BE49-F238E27FC236}">
                <a16:creationId xmlns:a16="http://schemas.microsoft.com/office/drawing/2014/main" id="{0C284E05-17AC-44BB-8514-3CC06E849E25}"/>
              </a:ext>
            </a:extLst>
          </p:cNvPr>
          <p:cNvSpPr/>
          <p:nvPr/>
        </p:nvSpPr>
        <p:spPr>
          <a:xfrm>
            <a:off x="-1" y="2706900"/>
            <a:ext cx="12191853" cy="70740"/>
          </a:xfrm>
          <a:prstGeom prst="rect">
            <a:avLst/>
          </a:prstGeom>
          <a:solidFill>
            <a:srgbClr val="FD2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1D6309-7255-4184-8542-9336439A0672}"/>
              </a:ext>
            </a:extLst>
          </p:cNvPr>
          <p:cNvSpPr/>
          <p:nvPr/>
        </p:nvSpPr>
        <p:spPr>
          <a:xfrm>
            <a:off x="147" y="4716671"/>
            <a:ext cx="12191853" cy="70740"/>
          </a:xfrm>
          <a:prstGeom prst="rect">
            <a:avLst/>
          </a:prstGeom>
          <a:solidFill>
            <a:srgbClr val="FD2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3C0559EB-1246-417B-AA0A-5F45DF308855}"/>
              </a:ext>
            </a:extLst>
          </p:cNvPr>
          <p:cNvSpPr txBox="1">
            <a:spLocks/>
          </p:cNvSpPr>
          <p:nvPr/>
        </p:nvSpPr>
        <p:spPr>
          <a:xfrm>
            <a:off x="0" y="2835562"/>
            <a:ext cx="12192000" cy="181816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fi-FI" sz="3400" dirty="0">
                <a:solidFill>
                  <a:schemeClr val="bg1"/>
                </a:solidFill>
                <a:latin typeface="Arial Black" panose="020B0A04020102020204" pitchFamily="34" charset="0"/>
              </a:rPr>
              <a:t>PEMANTAUAN UNIT KERJA/SATUAN KERJA/KAWASAN BERPREDIKAT MENUJU WBK/WBBM</a:t>
            </a:r>
            <a:endParaRPr lang="en-ID" sz="3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357536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1ADB65D-FE2B-4A6A-9A4C-9F8B8BF14F28}"/>
              </a:ext>
            </a:extLst>
          </p:cNvPr>
          <p:cNvSpPr/>
          <p:nvPr/>
        </p:nvSpPr>
        <p:spPr>
          <a:xfrm rot="21245027">
            <a:off x="350173" y="2492338"/>
            <a:ext cx="11117333" cy="1913859"/>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bject 3">
            <a:extLst>
              <a:ext uri="{FF2B5EF4-FFF2-40B4-BE49-F238E27FC236}">
                <a16:creationId xmlns:a16="http://schemas.microsoft.com/office/drawing/2014/main" id="{EF09ED7D-CDC4-4AA4-A702-DBF8FF1C3743}"/>
              </a:ext>
            </a:extLst>
          </p:cNvPr>
          <p:cNvSpPr/>
          <p:nvPr/>
        </p:nvSpPr>
        <p:spPr>
          <a:xfrm>
            <a:off x="179417" y="0"/>
            <a:ext cx="599440" cy="1142153"/>
          </a:xfrm>
          <a:custGeom>
            <a:avLst/>
            <a:gdLst/>
            <a:ahLst/>
            <a:cxnLst/>
            <a:rect l="l" t="t" r="r" b="b"/>
            <a:pathLst>
              <a:path w="599440" h="902335">
                <a:moveTo>
                  <a:pt x="598932" y="0"/>
                </a:moveTo>
                <a:lnTo>
                  <a:pt x="0" y="0"/>
                </a:lnTo>
                <a:lnTo>
                  <a:pt x="0" y="902208"/>
                </a:lnTo>
                <a:lnTo>
                  <a:pt x="598932" y="902208"/>
                </a:lnTo>
                <a:lnTo>
                  <a:pt x="598932" y="0"/>
                </a:lnTo>
                <a:close/>
              </a:path>
            </a:pathLst>
          </a:custGeom>
          <a:solidFill>
            <a:schemeClr val="accent1"/>
          </a:solidFill>
          <a:scene3d>
            <a:camera prst="orthographicFront"/>
            <a:lightRig rig="threePt" dir="t"/>
          </a:scene3d>
          <a:sp3d>
            <a:bevelT/>
          </a:sp3d>
        </p:spPr>
        <p:txBody>
          <a:bodyPr wrap="square" lIns="0" tIns="0" rIns="0" bIns="0" rtlCol="0"/>
          <a:lstStyle/>
          <a:p>
            <a:pPr defTabSz="457200"/>
            <a:endParaRPr dirty="0">
              <a:solidFill>
                <a:prstClr val="black"/>
              </a:solidFill>
            </a:endParaRPr>
          </a:p>
        </p:txBody>
      </p:sp>
      <p:sp>
        <p:nvSpPr>
          <p:cNvPr id="9" name="object 2">
            <a:extLst>
              <a:ext uri="{FF2B5EF4-FFF2-40B4-BE49-F238E27FC236}">
                <a16:creationId xmlns:a16="http://schemas.microsoft.com/office/drawing/2014/main" id="{A795A2F1-0D2C-4446-9DCB-6F7623CDC993}"/>
              </a:ext>
            </a:extLst>
          </p:cNvPr>
          <p:cNvSpPr txBox="1">
            <a:spLocks/>
          </p:cNvSpPr>
          <p:nvPr/>
        </p:nvSpPr>
        <p:spPr>
          <a:xfrm>
            <a:off x="922041" y="337128"/>
            <a:ext cx="6353402" cy="874598"/>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sz="2800" dirty="0" err="1">
                <a:solidFill>
                  <a:srgbClr val="000000"/>
                </a:solidFill>
                <a:latin typeface="Bernard MT Condensed" panose="02050806060905020404" pitchFamily="18" charset="0"/>
              </a:rPr>
              <a:t>Pemantauan</a:t>
            </a:r>
            <a:r>
              <a:rPr lang="en-ID" sz="2800" dirty="0">
                <a:solidFill>
                  <a:srgbClr val="000000"/>
                </a:solidFill>
                <a:latin typeface="Bernard MT Condensed" panose="02050806060905020404" pitchFamily="18" charset="0"/>
              </a:rPr>
              <a:t> Unit </a:t>
            </a:r>
            <a:r>
              <a:rPr lang="en-ID" sz="2800" dirty="0" err="1">
                <a:solidFill>
                  <a:srgbClr val="000000"/>
                </a:solidFill>
                <a:latin typeface="Bernard MT Condensed" panose="02050806060905020404" pitchFamily="18" charset="0"/>
              </a:rPr>
              <a:t>Kerja</a:t>
            </a:r>
            <a:r>
              <a:rPr lang="en-ID" sz="2800" dirty="0">
                <a:solidFill>
                  <a:srgbClr val="000000"/>
                </a:solidFill>
                <a:latin typeface="Bernard MT Condensed" panose="02050806060905020404" pitchFamily="18" charset="0"/>
              </a:rPr>
              <a:t>/</a:t>
            </a:r>
            <a:r>
              <a:rPr lang="en-ID" sz="2800" dirty="0" err="1">
                <a:solidFill>
                  <a:srgbClr val="000000"/>
                </a:solidFill>
                <a:latin typeface="Bernard MT Condensed" panose="02050806060905020404" pitchFamily="18" charset="0"/>
              </a:rPr>
              <a:t>Satuan</a:t>
            </a:r>
            <a:r>
              <a:rPr lang="en-ID" sz="2800" dirty="0">
                <a:solidFill>
                  <a:srgbClr val="000000"/>
                </a:solidFill>
                <a:latin typeface="Bernard MT Condensed" panose="02050806060905020404" pitchFamily="18" charset="0"/>
              </a:rPr>
              <a:t> </a:t>
            </a:r>
            <a:r>
              <a:rPr lang="en-ID" sz="2800" dirty="0" err="1">
                <a:solidFill>
                  <a:srgbClr val="000000"/>
                </a:solidFill>
                <a:latin typeface="Bernard MT Condensed" panose="02050806060905020404" pitchFamily="18" charset="0"/>
              </a:rPr>
              <a:t>Kerja</a:t>
            </a:r>
            <a:r>
              <a:rPr lang="en-ID" sz="2800" dirty="0">
                <a:solidFill>
                  <a:srgbClr val="000000"/>
                </a:solidFill>
                <a:latin typeface="Bernard MT Condensed" panose="02050806060905020404" pitchFamily="18" charset="0"/>
              </a:rPr>
              <a:t> </a:t>
            </a:r>
            <a:r>
              <a:rPr lang="en-ID" sz="2800" dirty="0" err="1">
                <a:solidFill>
                  <a:srgbClr val="000000"/>
                </a:solidFill>
                <a:latin typeface="Bernard MT Condensed" panose="02050806060905020404" pitchFamily="18" charset="0"/>
              </a:rPr>
              <a:t>atau</a:t>
            </a:r>
            <a:r>
              <a:rPr lang="en-ID" sz="2800" dirty="0">
                <a:solidFill>
                  <a:srgbClr val="000000"/>
                </a:solidFill>
                <a:latin typeface="Bernard MT Condensed" panose="02050806060905020404" pitchFamily="18" charset="0"/>
              </a:rPr>
              <a:t> Kawasan </a:t>
            </a:r>
            <a:r>
              <a:rPr lang="en-ID" sz="2800" dirty="0" err="1">
                <a:solidFill>
                  <a:srgbClr val="000000"/>
                </a:solidFill>
                <a:latin typeface="Bernard MT Condensed" panose="02050806060905020404" pitchFamily="18" charset="0"/>
              </a:rPr>
              <a:t>Berpredikat</a:t>
            </a:r>
            <a:r>
              <a:rPr lang="en-ID" sz="2800" dirty="0">
                <a:solidFill>
                  <a:srgbClr val="000000"/>
                </a:solidFill>
                <a:latin typeface="Bernard MT Condensed" panose="02050806060905020404" pitchFamily="18" charset="0"/>
              </a:rPr>
              <a:t> </a:t>
            </a:r>
            <a:r>
              <a:rPr lang="en-ID" sz="2800" dirty="0" err="1">
                <a:solidFill>
                  <a:srgbClr val="000000"/>
                </a:solidFill>
                <a:latin typeface="Bernard MT Condensed" panose="02050806060905020404" pitchFamily="18" charset="0"/>
              </a:rPr>
              <a:t>Menuju</a:t>
            </a:r>
            <a:r>
              <a:rPr lang="en-ID" sz="2800" dirty="0">
                <a:solidFill>
                  <a:srgbClr val="000000"/>
                </a:solidFill>
                <a:latin typeface="Bernard MT Condensed" panose="02050806060905020404" pitchFamily="18" charset="0"/>
              </a:rPr>
              <a:t> WBK/WBBM (1)</a:t>
            </a:r>
          </a:p>
        </p:txBody>
      </p:sp>
      <p:sp>
        <p:nvSpPr>
          <p:cNvPr id="10" name="Rectangle 9">
            <a:extLst>
              <a:ext uri="{FF2B5EF4-FFF2-40B4-BE49-F238E27FC236}">
                <a16:creationId xmlns:a16="http://schemas.microsoft.com/office/drawing/2014/main" id="{61021DA5-472D-4C47-A84F-36BDD9CE4E5E}"/>
              </a:ext>
            </a:extLst>
          </p:cNvPr>
          <p:cNvSpPr/>
          <p:nvPr/>
        </p:nvSpPr>
        <p:spPr>
          <a:xfrm>
            <a:off x="446567" y="2256174"/>
            <a:ext cx="10919637" cy="23158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sz="2800" b="1" dirty="0" err="1"/>
              <a:t>Dalam</a:t>
            </a:r>
            <a:r>
              <a:rPr lang="es-ES" sz="2800" b="1" dirty="0"/>
              <a:t> </a:t>
            </a:r>
            <a:r>
              <a:rPr lang="es-ES" sz="2800" b="1" dirty="0" err="1"/>
              <a:t>rangka</a:t>
            </a:r>
            <a:r>
              <a:rPr lang="es-ES" sz="2800" b="1" dirty="0"/>
              <a:t> </a:t>
            </a:r>
            <a:r>
              <a:rPr lang="es-ES" sz="2800" b="1" dirty="0" err="1"/>
              <a:t>menjaga</a:t>
            </a:r>
            <a:r>
              <a:rPr lang="es-ES" sz="2800" b="1" dirty="0"/>
              <a:t> </a:t>
            </a:r>
            <a:r>
              <a:rPr lang="es-ES" sz="2800" b="1" dirty="0" err="1"/>
              <a:t>unit</a:t>
            </a:r>
            <a:r>
              <a:rPr lang="es-ES" sz="2800" b="1" dirty="0"/>
              <a:t> dan </a:t>
            </a:r>
            <a:r>
              <a:rPr lang="es-ES" sz="2800" b="1" dirty="0" err="1"/>
              <a:t>kawasan</a:t>
            </a:r>
            <a:r>
              <a:rPr lang="es-ES" sz="2800" b="1" dirty="0"/>
              <a:t> </a:t>
            </a:r>
            <a:r>
              <a:rPr lang="es-ES" sz="2800" b="1" dirty="0" err="1"/>
              <a:t>tersebut</a:t>
            </a:r>
            <a:r>
              <a:rPr lang="es-ES" sz="2800" b="1" dirty="0"/>
              <a:t> agar </a:t>
            </a:r>
            <a:r>
              <a:rPr lang="es-ES" sz="2800" b="1" dirty="0" err="1"/>
              <a:t>tetap</a:t>
            </a:r>
            <a:r>
              <a:rPr lang="es-ES" sz="2800" b="1" dirty="0"/>
              <a:t> </a:t>
            </a:r>
            <a:r>
              <a:rPr lang="es-ES" sz="2800" b="1" dirty="0" err="1"/>
              <a:t>menjaga</a:t>
            </a:r>
            <a:r>
              <a:rPr lang="es-ES" sz="2800" b="1" dirty="0"/>
              <a:t> </a:t>
            </a:r>
            <a:r>
              <a:rPr lang="es-ES" sz="2800" b="1" dirty="0" err="1"/>
              <a:t>pelayanan</a:t>
            </a:r>
            <a:r>
              <a:rPr lang="es-ES" sz="2800" b="1" dirty="0"/>
              <a:t> </a:t>
            </a:r>
            <a:r>
              <a:rPr lang="es-ES" sz="2800" b="1" dirty="0" err="1"/>
              <a:t>atau</a:t>
            </a:r>
            <a:r>
              <a:rPr lang="es-ES" sz="2800" b="1" dirty="0"/>
              <a:t> </a:t>
            </a:r>
            <a:r>
              <a:rPr lang="es-ES" sz="2800" b="1" dirty="0" err="1"/>
              <a:t>integritas</a:t>
            </a:r>
            <a:r>
              <a:rPr lang="es-ES" sz="2800" b="1" dirty="0"/>
              <a:t> dan </a:t>
            </a:r>
            <a:r>
              <a:rPr lang="es-ES" sz="2800" b="1" dirty="0" err="1"/>
              <a:t>memastikan</a:t>
            </a:r>
            <a:r>
              <a:rPr lang="es-ES" sz="2800" b="1" dirty="0"/>
              <a:t> </a:t>
            </a:r>
            <a:r>
              <a:rPr lang="es-ES" sz="2800" b="1" dirty="0" err="1"/>
              <a:t>tidak</a:t>
            </a:r>
            <a:r>
              <a:rPr lang="es-ES" sz="2800" b="1" dirty="0"/>
              <a:t> </a:t>
            </a:r>
            <a:r>
              <a:rPr lang="es-ES" sz="2800" b="1" dirty="0" err="1"/>
              <a:t>terdapat</a:t>
            </a:r>
            <a:r>
              <a:rPr lang="es-ES" sz="2800" b="1" dirty="0"/>
              <a:t> </a:t>
            </a:r>
            <a:r>
              <a:rPr lang="es-ES" sz="2800" b="1" dirty="0" err="1"/>
              <a:t>penurunan</a:t>
            </a:r>
            <a:r>
              <a:rPr lang="es-ES" sz="2800" b="1" dirty="0"/>
              <a:t> </a:t>
            </a:r>
            <a:r>
              <a:rPr lang="es-ES" sz="2800" b="1" dirty="0" err="1"/>
              <a:t>kualitas</a:t>
            </a:r>
            <a:r>
              <a:rPr lang="es-ES" sz="2800" b="1" dirty="0"/>
              <a:t> </a:t>
            </a:r>
            <a:r>
              <a:rPr lang="es-ES" sz="2800" b="1" dirty="0" err="1"/>
              <a:t>serta</a:t>
            </a:r>
            <a:r>
              <a:rPr lang="es-ES" sz="2800" b="1" dirty="0"/>
              <a:t> </a:t>
            </a:r>
            <a:r>
              <a:rPr lang="es-ES" sz="2800" b="1" dirty="0" err="1"/>
              <a:t>menjaga</a:t>
            </a:r>
            <a:r>
              <a:rPr lang="es-ES" sz="2800" b="1" dirty="0"/>
              <a:t> </a:t>
            </a:r>
            <a:r>
              <a:rPr lang="es-ES" sz="2800" b="1" dirty="0" err="1"/>
              <a:t>dari</a:t>
            </a:r>
            <a:r>
              <a:rPr lang="es-ES" sz="2800" b="1" dirty="0"/>
              <a:t> </a:t>
            </a:r>
            <a:r>
              <a:rPr lang="es-ES" sz="2800" b="1" dirty="0" err="1"/>
              <a:t>berbagai</a:t>
            </a:r>
            <a:r>
              <a:rPr lang="es-ES" sz="2800" b="1" dirty="0"/>
              <a:t> </a:t>
            </a:r>
            <a:r>
              <a:rPr lang="es-ES" sz="2800" b="1" dirty="0" err="1"/>
              <a:t>penyimpangan</a:t>
            </a:r>
            <a:r>
              <a:rPr lang="es-ES" sz="2800" b="1" dirty="0"/>
              <a:t>, </a:t>
            </a:r>
            <a:r>
              <a:rPr lang="es-ES" sz="2800" b="1" dirty="0" err="1"/>
              <a:t>maka</a:t>
            </a:r>
            <a:r>
              <a:rPr lang="es-ES" sz="2800" b="1" dirty="0"/>
              <a:t> </a:t>
            </a:r>
            <a:r>
              <a:rPr lang="es-ES" sz="2800" b="1" dirty="0" err="1"/>
              <a:t>diperlukan</a:t>
            </a:r>
            <a:r>
              <a:rPr lang="es-ES" sz="2800" b="1" dirty="0"/>
              <a:t> </a:t>
            </a:r>
            <a:r>
              <a:rPr lang="es-ES" sz="2800" b="1" dirty="0" err="1"/>
              <a:t>langkah-langkah</a:t>
            </a:r>
            <a:r>
              <a:rPr lang="es-ES" sz="2800" b="1" dirty="0"/>
              <a:t> yang </a:t>
            </a:r>
            <a:r>
              <a:rPr lang="es-ES" sz="2800" b="1" dirty="0" err="1"/>
              <a:t>harus</a:t>
            </a:r>
            <a:r>
              <a:rPr lang="es-ES" sz="2800" b="1" dirty="0"/>
              <a:t> </a:t>
            </a:r>
            <a:r>
              <a:rPr lang="es-ES" sz="2800" b="1" dirty="0" err="1"/>
              <a:t>dilakukan</a:t>
            </a:r>
            <a:r>
              <a:rPr lang="es-ES" sz="2800" b="1" dirty="0"/>
              <a:t> </a:t>
            </a:r>
            <a:r>
              <a:rPr lang="es-ES" sz="2800" b="1" dirty="0" err="1"/>
              <a:t>oleh</a:t>
            </a:r>
            <a:r>
              <a:rPr lang="es-ES" sz="2800" b="1" dirty="0"/>
              <a:t> TPI dan TPN</a:t>
            </a:r>
          </a:p>
        </p:txBody>
      </p:sp>
    </p:spTree>
    <p:extLst>
      <p:ext uri="{BB962C8B-B14F-4D97-AF65-F5344CB8AC3E}">
        <p14:creationId xmlns:p14="http://schemas.microsoft.com/office/powerpoint/2010/main" val="413232396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A719ED-3A45-4690-BE7E-AFBBE91E986E}"/>
              </a:ext>
            </a:extLst>
          </p:cNvPr>
          <p:cNvSpPr/>
          <p:nvPr/>
        </p:nvSpPr>
        <p:spPr>
          <a:xfrm rot="21245027">
            <a:off x="1187418" y="1855706"/>
            <a:ext cx="9663043" cy="3651157"/>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bject 3">
            <a:extLst>
              <a:ext uri="{FF2B5EF4-FFF2-40B4-BE49-F238E27FC236}">
                <a16:creationId xmlns:a16="http://schemas.microsoft.com/office/drawing/2014/main" id="{EF09ED7D-CDC4-4AA4-A702-DBF8FF1C3743}"/>
              </a:ext>
            </a:extLst>
          </p:cNvPr>
          <p:cNvSpPr/>
          <p:nvPr/>
        </p:nvSpPr>
        <p:spPr>
          <a:xfrm>
            <a:off x="179417" y="0"/>
            <a:ext cx="599440" cy="1142153"/>
          </a:xfrm>
          <a:custGeom>
            <a:avLst/>
            <a:gdLst/>
            <a:ahLst/>
            <a:cxnLst/>
            <a:rect l="l" t="t" r="r" b="b"/>
            <a:pathLst>
              <a:path w="599440" h="902335">
                <a:moveTo>
                  <a:pt x="598932" y="0"/>
                </a:moveTo>
                <a:lnTo>
                  <a:pt x="0" y="0"/>
                </a:lnTo>
                <a:lnTo>
                  <a:pt x="0" y="902208"/>
                </a:lnTo>
                <a:lnTo>
                  <a:pt x="598932" y="902208"/>
                </a:lnTo>
                <a:lnTo>
                  <a:pt x="598932" y="0"/>
                </a:lnTo>
                <a:close/>
              </a:path>
            </a:pathLst>
          </a:custGeom>
          <a:solidFill>
            <a:schemeClr val="accent1"/>
          </a:solidFill>
          <a:scene3d>
            <a:camera prst="orthographicFront"/>
            <a:lightRig rig="threePt" dir="t"/>
          </a:scene3d>
          <a:sp3d>
            <a:bevelT/>
          </a:sp3d>
        </p:spPr>
        <p:txBody>
          <a:bodyPr wrap="square" lIns="0" tIns="0" rIns="0" bIns="0" rtlCol="0"/>
          <a:lstStyle/>
          <a:p>
            <a:pPr defTabSz="457200"/>
            <a:endParaRPr dirty="0">
              <a:solidFill>
                <a:prstClr val="black"/>
              </a:solidFill>
            </a:endParaRPr>
          </a:p>
        </p:txBody>
      </p:sp>
      <p:sp>
        <p:nvSpPr>
          <p:cNvPr id="9" name="object 2">
            <a:extLst>
              <a:ext uri="{FF2B5EF4-FFF2-40B4-BE49-F238E27FC236}">
                <a16:creationId xmlns:a16="http://schemas.microsoft.com/office/drawing/2014/main" id="{A795A2F1-0D2C-4446-9DCB-6F7623CDC993}"/>
              </a:ext>
            </a:extLst>
          </p:cNvPr>
          <p:cNvSpPr txBox="1">
            <a:spLocks/>
          </p:cNvSpPr>
          <p:nvPr/>
        </p:nvSpPr>
        <p:spPr>
          <a:xfrm>
            <a:off x="899348" y="571076"/>
            <a:ext cx="6353402"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D" dirty="0">
                <a:solidFill>
                  <a:srgbClr val="000000"/>
                </a:solidFill>
                <a:latin typeface="Bernard MT Condensed" panose="02050806060905020404" pitchFamily="18" charset="0"/>
              </a:rPr>
              <a:t>PENCABUTAN PREDIKAT</a:t>
            </a:r>
          </a:p>
        </p:txBody>
      </p:sp>
      <p:sp>
        <p:nvSpPr>
          <p:cNvPr id="10" name="Rectangle 9">
            <a:extLst>
              <a:ext uri="{FF2B5EF4-FFF2-40B4-BE49-F238E27FC236}">
                <a16:creationId xmlns:a16="http://schemas.microsoft.com/office/drawing/2014/main" id="{61021DA5-472D-4C47-A84F-36BDD9CE4E5E}"/>
              </a:ext>
            </a:extLst>
          </p:cNvPr>
          <p:cNvSpPr/>
          <p:nvPr/>
        </p:nvSpPr>
        <p:spPr>
          <a:xfrm>
            <a:off x="1365498" y="1586842"/>
            <a:ext cx="9630530" cy="413809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lgn="just">
              <a:buAutoNum type="arabicPeriod"/>
            </a:pPr>
            <a:endParaRPr lang="es-ES" sz="2200" b="1" dirty="0"/>
          </a:p>
          <a:p>
            <a:pPr marL="457200" indent="-457200" algn="just">
              <a:buAutoNum type="arabicPeriod"/>
            </a:pPr>
            <a:r>
              <a:rPr lang="es-ES" sz="2200" b="1" dirty="0" err="1"/>
              <a:t>Berdasarkan</a:t>
            </a:r>
            <a:r>
              <a:rPr lang="es-ES" sz="2200" b="1" dirty="0"/>
              <a:t> </a:t>
            </a:r>
            <a:r>
              <a:rPr lang="es-ES" sz="2200" b="1" dirty="0" err="1"/>
              <a:t>laporan</a:t>
            </a:r>
            <a:r>
              <a:rPr lang="es-ES" sz="2200" b="1" dirty="0"/>
              <a:t> </a:t>
            </a:r>
            <a:r>
              <a:rPr lang="es-ES" sz="2200" b="1" dirty="0" err="1"/>
              <a:t>dari</a:t>
            </a:r>
            <a:r>
              <a:rPr lang="es-ES" sz="2200" b="1" dirty="0"/>
              <a:t> TPI </a:t>
            </a:r>
            <a:r>
              <a:rPr lang="es-ES" sz="2200" b="1" dirty="0" err="1"/>
              <a:t>bahwa</a:t>
            </a:r>
            <a:r>
              <a:rPr lang="es-ES" sz="2200" b="1" dirty="0"/>
              <a:t> </a:t>
            </a:r>
            <a:r>
              <a:rPr lang="es-ES" sz="2200" b="1" dirty="0" err="1"/>
              <a:t>unit</a:t>
            </a:r>
            <a:r>
              <a:rPr lang="es-ES" sz="2200" b="1" dirty="0"/>
              <a:t> </a:t>
            </a:r>
            <a:r>
              <a:rPr lang="es-ES" sz="2200" b="1" dirty="0" err="1"/>
              <a:t>kerja</a:t>
            </a:r>
            <a:r>
              <a:rPr lang="es-ES" sz="2200" b="1" dirty="0"/>
              <a:t>/</a:t>
            </a:r>
            <a:r>
              <a:rPr lang="es-ES" sz="2200" b="1" dirty="0" err="1"/>
              <a:t>satuan</a:t>
            </a:r>
            <a:r>
              <a:rPr lang="es-ES" sz="2200" b="1" dirty="0"/>
              <a:t> </a:t>
            </a:r>
            <a:r>
              <a:rPr lang="es-ES" sz="2200" b="1" dirty="0" err="1"/>
              <a:t>kerja</a:t>
            </a:r>
            <a:r>
              <a:rPr lang="es-ES" sz="2200" b="1" dirty="0"/>
              <a:t> </a:t>
            </a:r>
            <a:r>
              <a:rPr lang="es-ES" sz="2200" b="1" dirty="0" err="1"/>
              <a:t>atau</a:t>
            </a:r>
            <a:r>
              <a:rPr lang="es-ES" sz="2200" b="1" dirty="0"/>
              <a:t> </a:t>
            </a:r>
            <a:r>
              <a:rPr lang="es-ES" sz="2200" b="1" dirty="0" err="1"/>
              <a:t>kawasan</a:t>
            </a:r>
            <a:r>
              <a:rPr lang="es-ES" sz="2200" b="1" dirty="0"/>
              <a:t> </a:t>
            </a:r>
            <a:r>
              <a:rPr lang="es-ES" sz="2200" b="1" dirty="0" err="1"/>
              <a:t>sudah</a:t>
            </a:r>
            <a:r>
              <a:rPr lang="es-ES" sz="2200" b="1" dirty="0"/>
              <a:t> </a:t>
            </a:r>
            <a:r>
              <a:rPr lang="es-ES" sz="2200" b="1" dirty="0" err="1"/>
              <a:t>tidak</a:t>
            </a:r>
            <a:r>
              <a:rPr lang="es-ES" sz="2200" b="1" dirty="0"/>
              <a:t> </a:t>
            </a:r>
            <a:r>
              <a:rPr lang="es-ES" sz="2200" b="1" dirty="0" err="1"/>
              <a:t>memenuhi</a:t>
            </a:r>
            <a:r>
              <a:rPr lang="es-ES" sz="2200" b="1" dirty="0"/>
              <a:t> </a:t>
            </a:r>
            <a:r>
              <a:rPr lang="es-ES" sz="2200" b="1" dirty="0" err="1"/>
              <a:t>kriteria</a:t>
            </a:r>
            <a:r>
              <a:rPr lang="es-ES" sz="2200" b="1" dirty="0"/>
              <a:t> </a:t>
            </a:r>
            <a:r>
              <a:rPr lang="es-ES" sz="2200" b="1" dirty="0" err="1"/>
              <a:t>menuju</a:t>
            </a:r>
            <a:r>
              <a:rPr lang="es-ES" sz="2200" b="1" dirty="0"/>
              <a:t> WBK/WBBM.</a:t>
            </a:r>
          </a:p>
          <a:p>
            <a:pPr marL="457200" indent="-457200" algn="just">
              <a:buAutoNum type="arabicPeriod"/>
            </a:pPr>
            <a:r>
              <a:rPr lang="es-ES" sz="2200" b="1" dirty="0" err="1"/>
              <a:t>Berdasarkan</a:t>
            </a:r>
            <a:r>
              <a:rPr lang="es-ES" sz="2200" b="1" dirty="0"/>
              <a:t> </a:t>
            </a:r>
            <a:r>
              <a:rPr lang="es-ES" sz="2200" b="1" dirty="0" err="1"/>
              <a:t>hasil</a:t>
            </a:r>
            <a:r>
              <a:rPr lang="es-ES" sz="2200" b="1" dirty="0"/>
              <a:t> </a:t>
            </a:r>
            <a:r>
              <a:rPr lang="es-ES" sz="2200" b="1" dirty="0" err="1"/>
              <a:t>evaluasi</a:t>
            </a:r>
            <a:r>
              <a:rPr lang="es-ES" sz="2200" b="1" dirty="0"/>
              <a:t> </a:t>
            </a:r>
            <a:r>
              <a:rPr lang="es-ES" sz="2200" b="1" dirty="0" err="1"/>
              <a:t>lapangan</a:t>
            </a:r>
            <a:r>
              <a:rPr lang="es-ES" sz="2200" b="1" dirty="0"/>
              <a:t> </a:t>
            </a:r>
            <a:r>
              <a:rPr lang="es-ES" sz="2200" b="1" dirty="0" err="1"/>
              <a:t>berkala</a:t>
            </a:r>
            <a:r>
              <a:rPr lang="es-ES" sz="2200" b="1" dirty="0"/>
              <a:t> </a:t>
            </a:r>
            <a:r>
              <a:rPr lang="es-ES" sz="2200" b="1" dirty="0" err="1"/>
              <a:t>atau</a:t>
            </a:r>
            <a:r>
              <a:rPr lang="es-ES" sz="2200" b="1" dirty="0"/>
              <a:t> </a:t>
            </a:r>
            <a:r>
              <a:rPr lang="es-ES" sz="2200" b="1" dirty="0" err="1"/>
              <a:t>verifikasi</a:t>
            </a:r>
            <a:r>
              <a:rPr lang="es-ES" sz="2200" b="1" dirty="0"/>
              <a:t> </a:t>
            </a:r>
            <a:r>
              <a:rPr lang="es-ES" sz="2200" b="1" dirty="0" err="1"/>
              <a:t>lapangan</a:t>
            </a:r>
            <a:r>
              <a:rPr lang="es-ES" sz="2200" b="1" dirty="0"/>
              <a:t> </a:t>
            </a:r>
            <a:r>
              <a:rPr lang="es-ES" sz="2200" b="1" dirty="0" err="1"/>
              <a:t>oleh</a:t>
            </a:r>
            <a:r>
              <a:rPr lang="es-ES" sz="2200" b="1" dirty="0"/>
              <a:t> TPN dan </a:t>
            </a:r>
            <a:r>
              <a:rPr lang="es-ES" sz="2200" b="1" dirty="0" err="1"/>
              <a:t>setelah</a:t>
            </a:r>
            <a:r>
              <a:rPr lang="es-ES" sz="2200" b="1" dirty="0"/>
              <a:t> </a:t>
            </a:r>
            <a:r>
              <a:rPr lang="es-ES" sz="2200" b="1" dirty="0" err="1"/>
              <a:t>melakukan</a:t>
            </a:r>
            <a:r>
              <a:rPr lang="es-ES" sz="2200" b="1" dirty="0"/>
              <a:t> </a:t>
            </a:r>
            <a:r>
              <a:rPr lang="es-ES" sz="2200" b="1" dirty="0" err="1"/>
              <a:t>klarifikasi</a:t>
            </a:r>
            <a:r>
              <a:rPr lang="es-ES" sz="2200" b="1" dirty="0"/>
              <a:t> </a:t>
            </a:r>
            <a:r>
              <a:rPr lang="es-ES" sz="2200" b="1" dirty="0" err="1"/>
              <a:t>dengan</a:t>
            </a:r>
            <a:r>
              <a:rPr lang="es-ES" sz="2200" b="1" dirty="0"/>
              <a:t> TPI </a:t>
            </a:r>
            <a:r>
              <a:rPr lang="es-ES" sz="2200" b="1" dirty="0" err="1"/>
              <a:t>ditemukan</a:t>
            </a:r>
            <a:r>
              <a:rPr lang="es-ES" sz="2200" b="1" dirty="0"/>
              <a:t> </a:t>
            </a:r>
            <a:r>
              <a:rPr lang="es-ES" sz="2200" b="1" dirty="0" err="1"/>
              <a:t>bukti</a:t>
            </a:r>
            <a:r>
              <a:rPr lang="es-ES" sz="2200" b="1" dirty="0"/>
              <a:t> </a:t>
            </a:r>
            <a:r>
              <a:rPr lang="es-ES" sz="2200" b="1" dirty="0" err="1"/>
              <a:t>bahwa</a:t>
            </a:r>
            <a:r>
              <a:rPr lang="es-ES" sz="2200" b="1" dirty="0"/>
              <a:t> </a:t>
            </a:r>
            <a:r>
              <a:rPr lang="es-ES" sz="2200" b="1" dirty="0" err="1"/>
              <a:t>terdapat</a:t>
            </a:r>
            <a:r>
              <a:rPr lang="es-ES" sz="2200" b="1" dirty="0"/>
              <a:t> </a:t>
            </a:r>
            <a:r>
              <a:rPr lang="es-ES" sz="2200" b="1" dirty="0" err="1"/>
              <a:t>maladministrasi</a:t>
            </a:r>
            <a:r>
              <a:rPr lang="es-ES" sz="2200" b="1" dirty="0"/>
              <a:t>, </a:t>
            </a:r>
            <a:r>
              <a:rPr lang="es-ES" sz="2200" b="1" dirty="0" err="1"/>
              <a:t>maka</a:t>
            </a:r>
            <a:r>
              <a:rPr lang="es-ES" sz="2200" b="1" dirty="0"/>
              <a:t> secara </a:t>
            </a:r>
            <a:r>
              <a:rPr lang="es-ES" sz="2200" b="1" dirty="0" err="1"/>
              <a:t>tertulis</a:t>
            </a:r>
            <a:r>
              <a:rPr lang="es-ES" sz="2200" b="1" dirty="0"/>
              <a:t> TPN </a:t>
            </a:r>
            <a:r>
              <a:rPr lang="es-ES" sz="2200" b="1" dirty="0" err="1"/>
              <a:t>akan</a:t>
            </a:r>
            <a:r>
              <a:rPr lang="es-ES" sz="2200" b="1" dirty="0"/>
              <a:t> </a:t>
            </a:r>
            <a:r>
              <a:rPr lang="es-ES" sz="2200" b="1" dirty="0" err="1"/>
              <a:t>merekomendasikan</a:t>
            </a:r>
            <a:r>
              <a:rPr lang="es-ES" sz="2200" b="1" dirty="0"/>
              <a:t> </a:t>
            </a:r>
            <a:r>
              <a:rPr lang="es-ES" sz="2200" b="1" dirty="0" err="1"/>
              <a:t>kepada</a:t>
            </a:r>
            <a:r>
              <a:rPr lang="es-ES" sz="2200" b="1" dirty="0"/>
              <a:t> </a:t>
            </a:r>
            <a:r>
              <a:rPr lang="es-ES" sz="2200" b="1" dirty="0" err="1"/>
              <a:t>Menteri</a:t>
            </a:r>
            <a:r>
              <a:rPr lang="es-ES" sz="2200" b="1" dirty="0"/>
              <a:t> PANRB </a:t>
            </a:r>
            <a:r>
              <a:rPr lang="es-ES" sz="2200" b="1" dirty="0" err="1"/>
              <a:t>untuk</a:t>
            </a:r>
            <a:r>
              <a:rPr lang="es-ES" sz="2200" b="1" dirty="0"/>
              <a:t> </a:t>
            </a:r>
            <a:r>
              <a:rPr lang="es-ES" sz="2200" b="1" dirty="0" err="1"/>
              <a:t>mencabut</a:t>
            </a:r>
            <a:r>
              <a:rPr lang="es-ES" sz="2200" b="1" dirty="0"/>
              <a:t> </a:t>
            </a:r>
            <a:r>
              <a:rPr lang="es-ES" sz="2200" b="1" dirty="0" err="1"/>
              <a:t>predikat</a:t>
            </a:r>
            <a:r>
              <a:rPr lang="es-ES" sz="2200" b="1" dirty="0"/>
              <a:t> </a:t>
            </a:r>
            <a:r>
              <a:rPr lang="es-ES" sz="2200" b="1" dirty="0" err="1"/>
              <a:t>menuju</a:t>
            </a:r>
            <a:r>
              <a:rPr lang="es-ES" sz="2200" b="1" dirty="0"/>
              <a:t> WBK/WBBM pada </a:t>
            </a:r>
            <a:r>
              <a:rPr lang="es-ES" sz="2200" b="1" dirty="0" err="1"/>
              <a:t>unit</a:t>
            </a:r>
            <a:r>
              <a:rPr lang="es-ES" sz="2200" b="1" dirty="0"/>
              <a:t> </a:t>
            </a:r>
            <a:r>
              <a:rPr lang="es-ES" sz="2200" b="1" dirty="0" err="1"/>
              <a:t>kerja</a:t>
            </a:r>
            <a:r>
              <a:rPr lang="es-ES" sz="2200" b="1" dirty="0"/>
              <a:t>/</a:t>
            </a:r>
            <a:r>
              <a:rPr lang="es-ES" sz="2200" b="1" dirty="0" err="1"/>
              <a:t>satuan</a:t>
            </a:r>
            <a:r>
              <a:rPr lang="es-ES" sz="2200" b="1" dirty="0"/>
              <a:t> </a:t>
            </a:r>
            <a:r>
              <a:rPr lang="es-ES" sz="2200" b="1" dirty="0" err="1"/>
              <a:t>kerja</a:t>
            </a:r>
            <a:r>
              <a:rPr lang="es-ES" sz="2200" b="1" dirty="0"/>
              <a:t> </a:t>
            </a:r>
            <a:r>
              <a:rPr lang="es-ES" sz="2200" b="1" dirty="0" err="1"/>
              <a:t>atau</a:t>
            </a:r>
            <a:r>
              <a:rPr lang="es-ES" sz="2200" b="1" dirty="0"/>
              <a:t> </a:t>
            </a:r>
            <a:r>
              <a:rPr lang="es-ES" sz="2200" b="1" dirty="0" err="1"/>
              <a:t>kawasan</a:t>
            </a:r>
            <a:r>
              <a:rPr lang="es-ES" sz="2200" b="1" dirty="0"/>
              <a:t> </a:t>
            </a:r>
            <a:r>
              <a:rPr lang="es-ES" sz="2200" b="1" dirty="0" err="1"/>
              <a:t>tersebut</a:t>
            </a:r>
            <a:r>
              <a:rPr lang="es-ES" sz="2200" b="1" dirty="0"/>
              <a:t>. </a:t>
            </a:r>
          </a:p>
          <a:p>
            <a:pPr marL="457200" indent="-457200" algn="just">
              <a:buAutoNum type="arabicPeriod"/>
            </a:pPr>
            <a:r>
              <a:rPr lang="es-ES" sz="2200" b="1" dirty="0" err="1"/>
              <a:t>Unit</a:t>
            </a:r>
            <a:r>
              <a:rPr lang="es-ES" sz="2200" b="1" dirty="0"/>
              <a:t> </a:t>
            </a:r>
            <a:r>
              <a:rPr lang="es-ES" sz="2200" b="1" dirty="0" err="1"/>
              <a:t>kerja</a:t>
            </a:r>
            <a:r>
              <a:rPr lang="es-ES" sz="2200" b="1" dirty="0"/>
              <a:t>/</a:t>
            </a:r>
            <a:r>
              <a:rPr lang="es-ES" sz="2200" b="1" dirty="0" err="1"/>
              <a:t>satuan</a:t>
            </a:r>
            <a:r>
              <a:rPr lang="es-ES" sz="2200" b="1" dirty="0"/>
              <a:t> </a:t>
            </a:r>
            <a:r>
              <a:rPr lang="es-ES" sz="2200" b="1" dirty="0" err="1"/>
              <a:t>kerja</a:t>
            </a:r>
            <a:r>
              <a:rPr lang="es-ES" sz="2200" b="1" dirty="0"/>
              <a:t> </a:t>
            </a:r>
            <a:r>
              <a:rPr lang="es-ES" sz="2200" b="1" dirty="0" err="1"/>
              <a:t>atau</a:t>
            </a:r>
            <a:r>
              <a:rPr lang="es-ES" sz="2200" b="1" dirty="0"/>
              <a:t> </a:t>
            </a:r>
            <a:r>
              <a:rPr lang="es-ES" sz="2200" b="1" dirty="0" err="1"/>
              <a:t>kawasan</a:t>
            </a:r>
            <a:r>
              <a:rPr lang="es-ES" sz="2200" b="1" dirty="0"/>
              <a:t> yang </a:t>
            </a:r>
            <a:r>
              <a:rPr lang="es-ES" sz="2200" b="1" dirty="0" err="1"/>
              <a:t>telah</a:t>
            </a:r>
            <a:r>
              <a:rPr lang="es-ES" sz="2200" b="1" dirty="0"/>
              <a:t> </a:t>
            </a:r>
            <a:r>
              <a:rPr lang="es-ES" sz="2200" b="1" dirty="0" err="1"/>
              <a:t>dicabut</a:t>
            </a:r>
            <a:r>
              <a:rPr lang="es-ES" sz="2200" b="1" dirty="0"/>
              <a:t> </a:t>
            </a:r>
            <a:r>
              <a:rPr lang="es-ES" sz="2200" b="1" dirty="0" err="1"/>
              <a:t>predikat</a:t>
            </a:r>
            <a:r>
              <a:rPr lang="es-ES" sz="2200" b="1" dirty="0"/>
              <a:t> </a:t>
            </a:r>
            <a:r>
              <a:rPr lang="es-ES" sz="2200" b="1" dirty="0" err="1"/>
              <a:t>menuju</a:t>
            </a:r>
            <a:r>
              <a:rPr lang="es-ES" sz="2200" b="1" dirty="0"/>
              <a:t> WBK/ WBBM, </a:t>
            </a:r>
            <a:r>
              <a:rPr lang="es-ES" sz="2200" b="1" dirty="0" err="1"/>
              <a:t>tidak</a:t>
            </a:r>
            <a:r>
              <a:rPr lang="es-ES" sz="2200" b="1" dirty="0"/>
              <a:t> </a:t>
            </a:r>
            <a:r>
              <a:rPr lang="es-ES" sz="2200" b="1" dirty="0" err="1"/>
              <a:t>dapat</a:t>
            </a:r>
            <a:r>
              <a:rPr lang="es-ES" sz="2200" b="1" dirty="0"/>
              <a:t> </a:t>
            </a:r>
            <a:r>
              <a:rPr lang="es-ES" sz="2200" b="1" dirty="0" err="1"/>
              <a:t>diajukan</a:t>
            </a:r>
            <a:r>
              <a:rPr lang="es-ES" sz="2200" b="1" dirty="0"/>
              <a:t> </a:t>
            </a:r>
            <a:r>
              <a:rPr lang="es-ES" sz="2200" b="1" dirty="0" err="1"/>
              <a:t>lagi</a:t>
            </a:r>
            <a:r>
              <a:rPr lang="es-ES" sz="2200" b="1" dirty="0"/>
              <a:t> </a:t>
            </a:r>
            <a:r>
              <a:rPr lang="es-ES" sz="2200" b="1" dirty="0" err="1"/>
              <a:t>untuk</a:t>
            </a:r>
            <a:r>
              <a:rPr lang="es-ES" sz="2200" b="1" dirty="0"/>
              <a:t> </a:t>
            </a:r>
            <a:r>
              <a:rPr lang="es-ES" sz="2200" b="1" dirty="0" err="1"/>
              <a:t>untuk</a:t>
            </a:r>
            <a:r>
              <a:rPr lang="es-ES" sz="2200" b="1" dirty="0"/>
              <a:t> </a:t>
            </a:r>
            <a:r>
              <a:rPr lang="es-ES" sz="2200" b="1" dirty="0" err="1"/>
              <a:t>mendapatkan</a:t>
            </a:r>
            <a:r>
              <a:rPr lang="es-ES" sz="2200" b="1" dirty="0"/>
              <a:t> </a:t>
            </a:r>
            <a:r>
              <a:rPr lang="es-ES" sz="2200" b="1" dirty="0" err="1"/>
              <a:t>predikat</a:t>
            </a:r>
            <a:r>
              <a:rPr lang="es-ES" sz="2200" b="1" dirty="0"/>
              <a:t> </a:t>
            </a:r>
            <a:r>
              <a:rPr lang="es-ES" sz="2200" b="1" dirty="0" err="1"/>
              <a:t>Menuju</a:t>
            </a:r>
            <a:r>
              <a:rPr lang="es-ES" sz="2200" b="1" dirty="0"/>
              <a:t> WBK </a:t>
            </a:r>
            <a:r>
              <a:rPr lang="es-ES" sz="2200" b="1" dirty="0" err="1"/>
              <a:t>selang</a:t>
            </a:r>
            <a:r>
              <a:rPr lang="es-ES" sz="2200" b="1" dirty="0"/>
              <a:t> 2 </a:t>
            </a:r>
            <a:r>
              <a:rPr lang="es-ES" sz="2200" b="1" dirty="0" err="1"/>
              <a:t>tahun</a:t>
            </a:r>
            <a:r>
              <a:rPr lang="es-ES" sz="2200" b="1" dirty="0"/>
              <a:t> </a:t>
            </a:r>
            <a:r>
              <a:rPr lang="es-ES" sz="2200" b="1" dirty="0" err="1"/>
              <a:t>setelah</a:t>
            </a:r>
            <a:r>
              <a:rPr lang="es-ES" sz="2200" b="1" dirty="0"/>
              <a:t> </a:t>
            </a:r>
            <a:r>
              <a:rPr lang="es-ES" sz="2200" b="1" dirty="0" err="1"/>
              <a:t>penetapan</a:t>
            </a:r>
            <a:r>
              <a:rPr lang="es-ES" sz="2200" b="1" dirty="0"/>
              <a:t> </a:t>
            </a:r>
            <a:r>
              <a:rPr lang="es-ES" sz="2200" b="1" dirty="0" err="1"/>
              <a:t>pencabutan</a:t>
            </a:r>
            <a:r>
              <a:rPr lang="es-ES" sz="2200" b="1" dirty="0"/>
              <a:t> </a:t>
            </a:r>
            <a:r>
              <a:rPr lang="es-ES" sz="2200" b="1" dirty="0" err="1"/>
              <a:t>diterbitkan</a:t>
            </a:r>
            <a:r>
              <a:rPr lang="es-ES" sz="2200" b="1" dirty="0"/>
              <a:t>.</a:t>
            </a:r>
          </a:p>
        </p:txBody>
      </p:sp>
    </p:spTree>
    <p:extLst>
      <p:ext uri="{BB962C8B-B14F-4D97-AF65-F5344CB8AC3E}">
        <p14:creationId xmlns:p14="http://schemas.microsoft.com/office/powerpoint/2010/main" val="2730855832"/>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D3A90F1-FEF3-4BF7-88FE-EE84CA301163}"/>
              </a:ext>
            </a:extLst>
          </p:cNvPr>
          <p:cNvSpPr/>
          <p:nvPr/>
        </p:nvSpPr>
        <p:spPr>
          <a:xfrm rot="21245027">
            <a:off x="2375814" y="2057528"/>
            <a:ext cx="9047776" cy="2831004"/>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6" name="Rectangle 35">
            <a:extLst>
              <a:ext uri="{FF2B5EF4-FFF2-40B4-BE49-F238E27FC236}">
                <a16:creationId xmlns:a16="http://schemas.microsoft.com/office/drawing/2014/main" id="{47AA6724-5CC6-4506-8BF0-873300C5116D}"/>
              </a:ext>
            </a:extLst>
          </p:cNvPr>
          <p:cNvSpPr/>
          <p:nvPr/>
        </p:nvSpPr>
        <p:spPr>
          <a:xfrm>
            <a:off x="2591971" y="1868470"/>
            <a:ext cx="9047776" cy="3121060"/>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42900" indent="-342900" algn="just">
              <a:buAutoNum type="arabicPeriod"/>
            </a:pPr>
            <a:r>
              <a:rPr lang="en-ID" altLang="ko-KR" dirty="0" err="1"/>
              <a:t>Replikasi</a:t>
            </a:r>
            <a:r>
              <a:rPr lang="en-ID" altLang="ko-KR" dirty="0"/>
              <a:t> </a:t>
            </a:r>
            <a:r>
              <a:rPr lang="en-ID" altLang="ko-KR" dirty="0" err="1"/>
              <a:t>ini</a:t>
            </a:r>
            <a:r>
              <a:rPr lang="en-ID" altLang="ko-KR" dirty="0"/>
              <a:t> </a:t>
            </a:r>
            <a:r>
              <a:rPr lang="en-ID" altLang="ko-KR" dirty="0" err="1"/>
              <a:t>dapat</a:t>
            </a:r>
            <a:r>
              <a:rPr lang="en-ID" altLang="ko-KR" dirty="0"/>
              <a:t> </a:t>
            </a:r>
            <a:r>
              <a:rPr lang="en-ID" altLang="ko-KR" dirty="0" err="1"/>
              <a:t>dilakukan</a:t>
            </a:r>
            <a:r>
              <a:rPr lang="en-ID" altLang="ko-KR" dirty="0"/>
              <a:t> oleh unit </a:t>
            </a:r>
            <a:r>
              <a:rPr lang="en-ID" altLang="ko-KR" dirty="0" err="1"/>
              <a:t>kerja</a:t>
            </a:r>
            <a:r>
              <a:rPr lang="en-ID" altLang="ko-KR" dirty="0"/>
              <a:t>/</a:t>
            </a:r>
            <a:r>
              <a:rPr lang="en-ID" altLang="ko-KR" dirty="0" err="1"/>
              <a:t>satuan</a:t>
            </a:r>
            <a:r>
              <a:rPr lang="en-ID" altLang="ko-KR" dirty="0"/>
              <a:t> </a:t>
            </a:r>
            <a:r>
              <a:rPr lang="en-ID" altLang="ko-KR" dirty="0" err="1"/>
              <a:t>kerja</a:t>
            </a:r>
            <a:r>
              <a:rPr lang="en-ID" altLang="ko-KR" dirty="0"/>
              <a:t> </a:t>
            </a:r>
            <a:r>
              <a:rPr lang="en-ID" altLang="ko-KR" dirty="0" err="1"/>
              <a:t>atau</a:t>
            </a:r>
            <a:r>
              <a:rPr lang="en-ID" altLang="ko-KR" dirty="0"/>
              <a:t> </a:t>
            </a:r>
            <a:r>
              <a:rPr lang="en-ID" altLang="ko-KR" dirty="0" err="1"/>
              <a:t>kawasan</a:t>
            </a:r>
            <a:r>
              <a:rPr lang="en-ID" altLang="ko-KR" dirty="0"/>
              <a:t> yang </a:t>
            </a:r>
            <a:r>
              <a:rPr lang="en-ID" altLang="ko-KR" dirty="0" err="1"/>
              <a:t>sedang</a:t>
            </a:r>
            <a:r>
              <a:rPr lang="en-ID" altLang="ko-KR" dirty="0"/>
              <a:t> </a:t>
            </a:r>
            <a:r>
              <a:rPr lang="en-ID" altLang="ko-KR" dirty="0" err="1"/>
              <a:t>membangun</a:t>
            </a:r>
            <a:r>
              <a:rPr lang="en-ID" altLang="ko-KR" dirty="0"/>
              <a:t> </a:t>
            </a:r>
            <a:r>
              <a:rPr lang="en-ID" altLang="ko-KR" dirty="0" err="1"/>
              <a:t>dengan</a:t>
            </a:r>
            <a:r>
              <a:rPr lang="en-ID" altLang="ko-KR" dirty="0"/>
              <a:t> </a:t>
            </a:r>
            <a:r>
              <a:rPr lang="en-ID" altLang="ko-KR" dirty="0" err="1"/>
              <a:t>melakukan</a:t>
            </a:r>
            <a:r>
              <a:rPr lang="en-ID" altLang="ko-KR" dirty="0"/>
              <a:t> </a:t>
            </a:r>
            <a:r>
              <a:rPr lang="en-ID" altLang="ko-KR" dirty="0" err="1"/>
              <a:t>studi</a:t>
            </a:r>
            <a:r>
              <a:rPr lang="en-ID" altLang="ko-KR" dirty="0"/>
              <a:t> </a:t>
            </a:r>
            <a:r>
              <a:rPr lang="en-ID" altLang="ko-KR" dirty="0" err="1"/>
              <a:t>tiru</a:t>
            </a:r>
            <a:r>
              <a:rPr lang="en-ID" altLang="ko-KR" dirty="0"/>
              <a:t> dan </a:t>
            </a:r>
            <a:r>
              <a:rPr lang="en-ID" altLang="ko-KR" dirty="0" err="1"/>
              <a:t>modifikasi</a:t>
            </a:r>
            <a:r>
              <a:rPr lang="en-ID" altLang="ko-KR" dirty="0"/>
              <a:t> </a:t>
            </a:r>
            <a:r>
              <a:rPr lang="en-ID" altLang="ko-KR" dirty="0" err="1"/>
              <a:t>sesuai</a:t>
            </a:r>
            <a:r>
              <a:rPr lang="en-ID" altLang="ko-KR" dirty="0"/>
              <a:t> </a:t>
            </a:r>
            <a:r>
              <a:rPr lang="en-ID" altLang="ko-KR" dirty="0" err="1"/>
              <a:t>dengan</a:t>
            </a:r>
            <a:r>
              <a:rPr lang="en-ID" altLang="ko-KR" dirty="0"/>
              <a:t> </a:t>
            </a:r>
            <a:r>
              <a:rPr lang="en-ID" altLang="ko-KR" dirty="0" err="1"/>
              <a:t>karakteristik</a:t>
            </a:r>
            <a:r>
              <a:rPr lang="en-ID" altLang="ko-KR" dirty="0"/>
              <a:t> yang </a:t>
            </a:r>
            <a:r>
              <a:rPr lang="en-ID" altLang="ko-KR" dirty="0" err="1"/>
              <a:t>dimiliki</a:t>
            </a:r>
            <a:r>
              <a:rPr lang="en-ID" altLang="ko-KR" dirty="0"/>
              <a:t>.</a:t>
            </a:r>
          </a:p>
          <a:p>
            <a:pPr marL="342900" indent="-342900" algn="just">
              <a:buAutoNum type="arabicPeriod"/>
            </a:pPr>
            <a:r>
              <a:rPr lang="en-ID" altLang="ko-KR" dirty="0" err="1"/>
              <a:t>Diperlukan</a:t>
            </a:r>
            <a:r>
              <a:rPr lang="en-ID" altLang="ko-KR" dirty="0"/>
              <a:t> </a:t>
            </a:r>
            <a:r>
              <a:rPr lang="en-ID" altLang="ko-KR" dirty="0" err="1"/>
              <a:t>kebijakan</a:t>
            </a:r>
            <a:r>
              <a:rPr lang="en-ID" altLang="ko-KR" dirty="0"/>
              <a:t> di level internal </a:t>
            </a:r>
            <a:r>
              <a:rPr lang="en-ID" altLang="ko-KR" dirty="0" err="1"/>
              <a:t>instansi</a:t>
            </a:r>
            <a:r>
              <a:rPr lang="en-ID" altLang="ko-KR" dirty="0"/>
              <a:t> </a:t>
            </a:r>
            <a:r>
              <a:rPr lang="en-ID" altLang="ko-KR" dirty="0" err="1"/>
              <a:t>pemerintah</a:t>
            </a:r>
            <a:r>
              <a:rPr lang="en-ID" altLang="ko-KR" dirty="0"/>
              <a:t> </a:t>
            </a:r>
            <a:r>
              <a:rPr lang="en-ID" altLang="ko-KR" dirty="0" err="1"/>
              <a:t>untuk</a:t>
            </a:r>
            <a:r>
              <a:rPr lang="en-ID" altLang="ko-KR" dirty="0"/>
              <a:t> </a:t>
            </a:r>
            <a:r>
              <a:rPr lang="en-ID" altLang="ko-KR" dirty="0" err="1"/>
              <a:t>mendorong</a:t>
            </a:r>
            <a:r>
              <a:rPr lang="en-ID" altLang="ko-KR" dirty="0"/>
              <a:t> unit </a:t>
            </a:r>
            <a:r>
              <a:rPr lang="en-ID" altLang="ko-KR" dirty="0" err="1"/>
              <a:t>atau</a:t>
            </a:r>
            <a:r>
              <a:rPr lang="en-ID" altLang="ko-KR" dirty="0"/>
              <a:t> </a:t>
            </a:r>
            <a:r>
              <a:rPr lang="en-ID" altLang="ko-KR" dirty="0" err="1"/>
              <a:t>kawasan</a:t>
            </a:r>
            <a:r>
              <a:rPr lang="en-ID" altLang="ko-KR" dirty="0"/>
              <a:t> lain </a:t>
            </a:r>
            <a:r>
              <a:rPr lang="en-ID" altLang="ko-KR" dirty="0" err="1"/>
              <a:t>melakukan</a:t>
            </a:r>
            <a:r>
              <a:rPr lang="en-ID" altLang="ko-KR" dirty="0"/>
              <a:t> </a:t>
            </a:r>
            <a:r>
              <a:rPr lang="en-ID" altLang="ko-KR" dirty="0" err="1"/>
              <a:t>replikasi</a:t>
            </a:r>
            <a:r>
              <a:rPr lang="en-ID" altLang="ko-KR" dirty="0"/>
              <a:t> pada unit yang </a:t>
            </a:r>
            <a:r>
              <a:rPr lang="en-ID" altLang="ko-KR" dirty="0" err="1"/>
              <a:t>telah</a:t>
            </a:r>
            <a:r>
              <a:rPr lang="en-ID" altLang="ko-KR" dirty="0"/>
              <a:t> </a:t>
            </a:r>
            <a:r>
              <a:rPr lang="en-ID" altLang="ko-KR" dirty="0" err="1"/>
              <a:t>mendapatkan</a:t>
            </a:r>
            <a:r>
              <a:rPr lang="en-ID" altLang="ko-KR" dirty="0"/>
              <a:t> </a:t>
            </a:r>
            <a:r>
              <a:rPr lang="en-ID" altLang="ko-KR" dirty="0" err="1"/>
              <a:t>predikat</a:t>
            </a:r>
            <a:r>
              <a:rPr lang="en-ID" altLang="ko-KR" dirty="0"/>
              <a:t> </a:t>
            </a:r>
            <a:r>
              <a:rPr lang="en-ID" altLang="ko-KR" dirty="0" err="1"/>
              <a:t>Menuju</a:t>
            </a:r>
            <a:r>
              <a:rPr lang="en-ID" altLang="ko-KR" dirty="0"/>
              <a:t> WBK/WBBM, </a:t>
            </a:r>
            <a:r>
              <a:rPr lang="en-ID" altLang="ko-KR" dirty="0" err="1"/>
              <a:t>sehingga</a:t>
            </a:r>
            <a:r>
              <a:rPr lang="en-ID" altLang="ko-KR" dirty="0"/>
              <a:t> </a:t>
            </a:r>
            <a:r>
              <a:rPr lang="en-ID" altLang="ko-KR" dirty="0" err="1"/>
              <a:t>replikasi</a:t>
            </a:r>
            <a:r>
              <a:rPr lang="en-ID" altLang="ko-KR" dirty="0"/>
              <a:t> </a:t>
            </a:r>
            <a:r>
              <a:rPr lang="en-ID" altLang="ko-KR" dirty="0" err="1"/>
              <a:t>terhadap</a:t>
            </a:r>
            <a:r>
              <a:rPr lang="en-ID" altLang="ko-KR" dirty="0"/>
              <a:t> unit </a:t>
            </a:r>
            <a:r>
              <a:rPr lang="en-ID" altLang="ko-KR" dirty="0" err="1"/>
              <a:t>kerja</a:t>
            </a:r>
            <a:r>
              <a:rPr lang="en-ID" altLang="ko-KR" dirty="0"/>
              <a:t>/</a:t>
            </a:r>
            <a:r>
              <a:rPr lang="en-ID" altLang="ko-KR" dirty="0" err="1"/>
              <a:t>satuan</a:t>
            </a:r>
            <a:r>
              <a:rPr lang="en-ID" altLang="ko-KR" dirty="0"/>
              <a:t> </a:t>
            </a:r>
            <a:r>
              <a:rPr lang="en-ID" altLang="ko-KR" dirty="0" err="1"/>
              <a:t>kerja</a:t>
            </a:r>
            <a:r>
              <a:rPr lang="en-ID" altLang="ko-KR" dirty="0"/>
              <a:t> </a:t>
            </a:r>
            <a:r>
              <a:rPr lang="en-ID" altLang="ko-KR" dirty="0" err="1"/>
              <a:t>atau</a:t>
            </a:r>
            <a:r>
              <a:rPr lang="en-ID" altLang="ko-KR" dirty="0"/>
              <a:t> </a:t>
            </a:r>
            <a:r>
              <a:rPr lang="en-ID" altLang="ko-KR" dirty="0" err="1"/>
              <a:t>kawasan</a:t>
            </a:r>
            <a:r>
              <a:rPr lang="en-ID" altLang="ko-KR" dirty="0"/>
              <a:t> yang </a:t>
            </a:r>
            <a:r>
              <a:rPr lang="en-ID" altLang="ko-KR" dirty="0" err="1"/>
              <a:t>telah</a:t>
            </a:r>
            <a:r>
              <a:rPr lang="en-ID" altLang="ko-KR" dirty="0"/>
              <a:t> </a:t>
            </a:r>
            <a:r>
              <a:rPr lang="en-ID" altLang="ko-KR" dirty="0" err="1"/>
              <a:t>mendapat</a:t>
            </a:r>
            <a:r>
              <a:rPr lang="en-ID" altLang="ko-KR" dirty="0"/>
              <a:t> </a:t>
            </a:r>
            <a:r>
              <a:rPr lang="en-ID" altLang="ko-KR" dirty="0" err="1"/>
              <a:t>predikat</a:t>
            </a:r>
            <a:r>
              <a:rPr lang="en-ID" altLang="ko-KR" dirty="0"/>
              <a:t> </a:t>
            </a:r>
            <a:r>
              <a:rPr lang="en-ID" altLang="ko-KR" dirty="0" err="1"/>
              <a:t>menuju</a:t>
            </a:r>
            <a:r>
              <a:rPr lang="en-ID" altLang="ko-KR" dirty="0"/>
              <a:t> WBK/WBBM </a:t>
            </a:r>
            <a:r>
              <a:rPr lang="en-ID" altLang="ko-KR" dirty="0" err="1"/>
              <a:t>akan</a:t>
            </a:r>
            <a:r>
              <a:rPr lang="en-ID" altLang="ko-KR" dirty="0"/>
              <a:t> </a:t>
            </a:r>
            <a:r>
              <a:rPr lang="en-ID" altLang="ko-KR" dirty="0" err="1"/>
              <a:t>berjalan</a:t>
            </a:r>
            <a:r>
              <a:rPr lang="en-ID" altLang="ko-KR" dirty="0"/>
              <a:t> </a:t>
            </a:r>
            <a:r>
              <a:rPr lang="en-ID" altLang="ko-KR" dirty="0" err="1"/>
              <a:t>secara</a:t>
            </a:r>
            <a:r>
              <a:rPr lang="en-ID" altLang="ko-KR" dirty="0"/>
              <a:t> </a:t>
            </a:r>
            <a:r>
              <a:rPr lang="en-ID" altLang="ko-KR" dirty="0" err="1"/>
              <a:t>sistemis</a:t>
            </a:r>
            <a:endParaRPr lang="ko-KR" altLang="en-US" dirty="0"/>
          </a:p>
        </p:txBody>
      </p:sp>
      <p:sp>
        <p:nvSpPr>
          <p:cNvPr id="38" name="Rectangle 37">
            <a:extLst>
              <a:ext uri="{FF2B5EF4-FFF2-40B4-BE49-F238E27FC236}">
                <a16:creationId xmlns:a16="http://schemas.microsoft.com/office/drawing/2014/main" id="{FC0312AC-D86D-4F41-B21F-4879A2BB24B3}"/>
              </a:ext>
            </a:extLst>
          </p:cNvPr>
          <p:cNvSpPr/>
          <p:nvPr/>
        </p:nvSpPr>
        <p:spPr>
          <a:xfrm rot="21293398">
            <a:off x="313922" y="1201645"/>
            <a:ext cx="3638790" cy="535081"/>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9" name="Rectangle 38">
            <a:extLst>
              <a:ext uri="{FF2B5EF4-FFF2-40B4-BE49-F238E27FC236}">
                <a16:creationId xmlns:a16="http://schemas.microsoft.com/office/drawing/2014/main" id="{D485C194-F54D-4CC9-8F4D-CEE9619160B2}"/>
              </a:ext>
            </a:extLst>
          </p:cNvPr>
          <p:cNvSpPr/>
          <p:nvPr/>
        </p:nvSpPr>
        <p:spPr>
          <a:xfrm>
            <a:off x="330521" y="1204229"/>
            <a:ext cx="3638790" cy="53508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2700" dirty="0"/>
              <a:t>REPLIKASI</a:t>
            </a:r>
            <a:endParaRPr lang="ko-KR" altLang="en-US" sz="2700" dirty="0"/>
          </a:p>
        </p:txBody>
      </p:sp>
    </p:spTree>
    <p:extLst>
      <p:ext uri="{BB962C8B-B14F-4D97-AF65-F5344CB8AC3E}">
        <p14:creationId xmlns:p14="http://schemas.microsoft.com/office/powerpoint/2010/main" val="836336907"/>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Judul 1">
            <a:extLst>
              <a:ext uri="{FF2B5EF4-FFF2-40B4-BE49-F238E27FC236}">
                <a16:creationId xmlns:a16="http://schemas.microsoft.com/office/drawing/2014/main" id="{9350A4E2-D34B-DC42-8232-E2A8CD5E333F}"/>
              </a:ext>
            </a:extLst>
          </p:cNvPr>
          <p:cNvSpPr>
            <a:spLocks noGrp="1"/>
          </p:cNvSpPr>
          <p:nvPr>
            <p:ph type="title"/>
          </p:nvPr>
        </p:nvSpPr>
        <p:spPr>
          <a:xfrm>
            <a:off x="731520" y="731520"/>
            <a:ext cx="6089904" cy="1426464"/>
          </a:xfrm>
        </p:spPr>
        <p:txBody>
          <a:bodyPr>
            <a:normAutofit/>
          </a:bodyPr>
          <a:lstStyle/>
          <a:p>
            <a:r>
              <a:rPr lang="id-ID">
                <a:solidFill>
                  <a:srgbClr val="FFFFFF"/>
                </a:solidFill>
              </a:rPr>
              <a:t>TERIMAKASIH</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mpungan Konten 2">
            <a:extLst>
              <a:ext uri="{FF2B5EF4-FFF2-40B4-BE49-F238E27FC236}">
                <a16:creationId xmlns:a16="http://schemas.microsoft.com/office/drawing/2014/main" id="{B0AF7242-CDBE-F446-A5E8-539C20F18BE1}"/>
              </a:ext>
            </a:extLst>
          </p:cNvPr>
          <p:cNvSpPr>
            <a:spLocks noGrp="1"/>
          </p:cNvSpPr>
          <p:nvPr>
            <p:ph idx="1"/>
          </p:nvPr>
        </p:nvSpPr>
        <p:spPr>
          <a:xfrm>
            <a:off x="789456" y="2798385"/>
            <a:ext cx="10597729" cy="3283260"/>
          </a:xfrm>
        </p:spPr>
        <p:txBody>
          <a:bodyPr anchor="ctr">
            <a:normAutofit/>
          </a:bodyPr>
          <a:lstStyle/>
          <a:p>
            <a:endParaRPr lang="id-ID" sz="2700"/>
          </a:p>
        </p:txBody>
      </p:sp>
    </p:spTree>
    <p:extLst>
      <p:ext uri="{BB962C8B-B14F-4D97-AF65-F5344CB8AC3E}">
        <p14:creationId xmlns:p14="http://schemas.microsoft.com/office/powerpoint/2010/main" val="98632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DCACBD68-832B-B84B-A81D-88AE299C9264}"/>
              </a:ext>
            </a:extLst>
          </p:cNvPr>
          <p:cNvSpPr>
            <a:spLocks noGrp="1"/>
          </p:cNvSpPr>
          <p:nvPr>
            <p:ph type="title"/>
          </p:nvPr>
        </p:nvSpPr>
        <p:spPr>
          <a:xfrm>
            <a:off x="51704" y="30176"/>
            <a:ext cx="3974196" cy="2004406"/>
          </a:xfrm>
          <a:prstGeom prst="flowChartDocument">
            <a:avLst/>
          </a:prstGeom>
          <a:solidFill>
            <a:schemeClr val="tx2">
              <a:lumMod val="75000"/>
            </a:schemeClr>
          </a:solidFill>
        </p:spPr>
        <p:txBody>
          <a:bodyPr vert="horz" lIns="91440" tIns="45720" rIns="91440" bIns="45720" rtlCol="0" anchor="b">
            <a:normAutofit/>
          </a:bodyPr>
          <a:lstStyle/>
          <a:p>
            <a:r>
              <a:rPr lang="en-US" sz="3600" b="1" dirty="0">
                <a:solidFill>
                  <a:schemeClr val="bg1"/>
                </a:solidFill>
              </a:rPr>
              <a:t>Highlight </a:t>
            </a:r>
            <a:r>
              <a:rPr lang="en-US" sz="3600" b="1" dirty="0" err="1">
                <a:solidFill>
                  <a:schemeClr val="bg1"/>
                </a:solidFill>
              </a:rPr>
              <a:t>Perubahan</a:t>
            </a:r>
            <a:r>
              <a:rPr lang="en-US" sz="3600" b="1" dirty="0">
                <a:solidFill>
                  <a:schemeClr val="bg1"/>
                </a:solidFill>
              </a:rPr>
              <a:t> </a:t>
            </a:r>
            <a:br>
              <a:rPr lang="en-US" sz="3600" b="1" dirty="0">
                <a:solidFill>
                  <a:schemeClr val="bg1"/>
                </a:solidFill>
              </a:rPr>
            </a:br>
            <a:r>
              <a:rPr lang="en-US" sz="3600" b="1" dirty="0" err="1">
                <a:solidFill>
                  <a:schemeClr val="bg1"/>
                </a:solidFill>
              </a:rPr>
              <a:t>Kerangka</a:t>
            </a:r>
            <a:r>
              <a:rPr lang="en-US" sz="3600" b="1" dirty="0">
                <a:solidFill>
                  <a:schemeClr val="bg1"/>
                </a:solidFill>
              </a:rPr>
              <a:t> </a:t>
            </a:r>
            <a:r>
              <a:rPr lang="en-US" sz="3600" b="1" dirty="0" err="1">
                <a:solidFill>
                  <a:schemeClr val="bg1"/>
                </a:solidFill>
              </a:rPr>
              <a:t>Logis</a:t>
            </a:r>
            <a:endParaRPr lang="en-US" sz="3600" b="1" dirty="0">
              <a:solidFill>
                <a:schemeClr val="bg1"/>
              </a:solidFill>
            </a:endParaRPr>
          </a:p>
        </p:txBody>
      </p:sp>
      <p:pic>
        <p:nvPicPr>
          <p:cNvPr id="6" name="Gambar 5">
            <a:extLst>
              <a:ext uri="{FF2B5EF4-FFF2-40B4-BE49-F238E27FC236}">
                <a16:creationId xmlns:a16="http://schemas.microsoft.com/office/drawing/2014/main" id="{F00F72F2-0D5F-1449-9641-BA54E1E23A4E}"/>
              </a:ext>
            </a:extLst>
          </p:cNvPr>
          <p:cNvPicPr>
            <a:picLocks noChangeAspect="1"/>
          </p:cNvPicPr>
          <p:nvPr/>
        </p:nvPicPr>
        <p:blipFill>
          <a:blip r:embed="rId2"/>
          <a:stretch>
            <a:fillRect/>
          </a:stretch>
        </p:blipFill>
        <p:spPr>
          <a:xfrm>
            <a:off x="4406918" y="1641165"/>
            <a:ext cx="7752493" cy="4844541"/>
          </a:xfrm>
          <a:prstGeom prst="rect">
            <a:avLst/>
          </a:prstGeom>
        </p:spPr>
      </p:pic>
      <p:sp>
        <p:nvSpPr>
          <p:cNvPr id="8" name="Persegi Panjang 7">
            <a:extLst>
              <a:ext uri="{FF2B5EF4-FFF2-40B4-BE49-F238E27FC236}">
                <a16:creationId xmlns:a16="http://schemas.microsoft.com/office/drawing/2014/main" id="{8F4081A2-F46B-004E-9442-DA32044555D4}"/>
              </a:ext>
            </a:extLst>
          </p:cNvPr>
          <p:cNvSpPr/>
          <p:nvPr/>
        </p:nvSpPr>
        <p:spPr>
          <a:xfrm>
            <a:off x="367424" y="3008489"/>
            <a:ext cx="3812898" cy="523220"/>
          </a:xfrm>
          <a:prstGeom prst="rect">
            <a:avLst/>
          </a:prstGeom>
          <a:noFill/>
        </p:spPr>
        <p:txBody>
          <a:bodyPr wrap="square" lIns="91440" tIns="45720" rIns="91440" bIns="45720">
            <a:spAutoFit/>
          </a:bodyPr>
          <a:lstStyle/>
          <a:p>
            <a:pPr algn="ctr"/>
            <a:r>
              <a:rPr lang="id-ID" sz="2800" b="0" cap="none" spc="0" dirty="0">
                <a:ln w="0"/>
                <a:solidFill>
                  <a:schemeClr val="tx1"/>
                </a:solidFill>
                <a:effectLst>
                  <a:outerShdw blurRad="38100" dist="19050" dir="2700000" algn="tl" rotWithShape="0">
                    <a:schemeClr val="dk1">
                      <a:alpha val="40000"/>
                    </a:schemeClr>
                  </a:outerShdw>
                </a:effectLst>
              </a:rPr>
              <a:t>PERMENPAN 10/2019</a:t>
            </a:r>
          </a:p>
        </p:txBody>
      </p:sp>
      <p:sp>
        <p:nvSpPr>
          <p:cNvPr id="15" name="Persegi Panjang 14">
            <a:extLst>
              <a:ext uri="{FF2B5EF4-FFF2-40B4-BE49-F238E27FC236}">
                <a16:creationId xmlns:a16="http://schemas.microsoft.com/office/drawing/2014/main" id="{59E93082-2D9F-A847-8E4F-2DF4355DAB6A}"/>
              </a:ext>
            </a:extLst>
          </p:cNvPr>
          <p:cNvSpPr/>
          <p:nvPr/>
        </p:nvSpPr>
        <p:spPr>
          <a:xfrm>
            <a:off x="5859359" y="509159"/>
            <a:ext cx="4926119" cy="523220"/>
          </a:xfrm>
          <a:prstGeom prst="rect">
            <a:avLst/>
          </a:prstGeom>
          <a:noFill/>
        </p:spPr>
        <p:txBody>
          <a:bodyPr wrap="square" lIns="91440" tIns="45720" rIns="91440" bIns="45720">
            <a:spAutoFit/>
          </a:bodyPr>
          <a:lstStyle/>
          <a:p>
            <a:pPr algn="ctr"/>
            <a:r>
              <a:rPr lang="id-ID" sz="2800" b="0" cap="none" spc="0" dirty="0">
                <a:ln w="0"/>
                <a:solidFill>
                  <a:schemeClr val="tx1"/>
                </a:solidFill>
                <a:effectLst>
                  <a:outerShdw blurRad="38100" dist="19050" dir="2700000" algn="tl" rotWithShape="0">
                    <a:schemeClr val="dk1">
                      <a:alpha val="40000"/>
                    </a:schemeClr>
                  </a:outerShdw>
                </a:effectLst>
              </a:rPr>
              <a:t>PERMENPAN 90/2021</a:t>
            </a:r>
          </a:p>
        </p:txBody>
      </p:sp>
      <p:sp>
        <p:nvSpPr>
          <p:cNvPr id="9" name="Persegi Panjang 8">
            <a:extLst>
              <a:ext uri="{FF2B5EF4-FFF2-40B4-BE49-F238E27FC236}">
                <a16:creationId xmlns:a16="http://schemas.microsoft.com/office/drawing/2014/main" id="{D85B1B64-18BA-6442-9BA5-EC08923817F3}"/>
              </a:ext>
            </a:extLst>
          </p:cNvPr>
          <p:cNvSpPr/>
          <p:nvPr/>
        </p:nvSpPr>
        <p:spPr>
          <a:xfrm>
            <a:off x="648443" y="5079913"/>
            <a:ext cx="3207657" cy="1428328"/>
          </a:xfrm>
          <a:prstGeom prst="rect">
            <a:avLst/>
          </a:prstGeom>
          <a:solidFill>
            <a:srgbClr val="65A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Sub komponen </a:t>
            </a:r>
            <a:r>
              <a:rPr lang="id-ID" sz="2000" dirty="0" err="1"/>
              <a:t>reform</a:t>
            </a:r>
            <a:r>
              <a:rPr lang="id-ID" sz="2000" dirty="0"/>
              <a:t> untuk mengukur keberhasilan atau upaya yang lebih strategis per area perubahan</a:t>
            </a:r>
          </a:p>
        </p:txBody>
      </p:sp>
      <p:sp>
        <p:nvSpPr>
          <p:cNvPr id="19" name="Persegi Panjang 18">
            <a:extLst>
              <a:ext uri="{FF2B5EF4-FFF2-40B4-BE49-F238E27FC236}">
                <a16:creationId xmlns:a16="http://schemas.microsoft.com/office/drawing/2014/main" id="{256A2AFE-98F8-1D47-8C32-9677CC798244}"/>
              </a:ext>
            </a:extLst>
          </p:cNvPr>
          <p:cNvSpPr/>
          <p:nvPr/>
        </p:nvSpPr>
        <p:spPr>
          <a:xfrm>
            <a:off x="648442" y="3619858"/>
            <a:ext cx="3207657" cy="1428328"/>
          </a:xfrm>
          <a:prstGeom prst="rect">
            <a:avLst/>
          </a:prstGeom>
          <a:solidFill>
            <a:srgbClr val="65A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Sub komponen pemenuhan untuk menggambarkan upaya per area perubahan</a:t>
            </a:r>
          </a:p>
        </p:txBody>
      </p:sp>
      <p:pic>
        <p:nvPicPr>
          <p:cNvPr id="5" name="Gambar 5">
            <a:extLst>
              <a:ext uri="{FF2B5EF4-FFF2-40B4-BE49-F238E27FC236}">
                <a16:creationId xmlns:a16="http://schemas.microsoft.com/office/drawing/2014/main" id="{43FBB126-4E1E-9749-91AC-5632B1B9F041}"/>
              </a:ext>
            </a:extLst>
          </p:cNvPr>
          <p:cNvPicPr>
            <a:picLocks noChangeAspect="1"/>
          </p:cNvPicPr>
          <p:nvPr/>
        </p:nvPicPr>
        <p:blipFill>
          <a:blip r:embed="rId3">
            <a:grayscl/>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133883" y="3531709"/>
            <a:ext cx="4046439" cy="3111197"/>
          </a:xfrm>
          <a:prstGeom prst="rect">
            <a:avLst/>
          </a:prstGeom>
        </p:spPr>
      </p:pic>
    </p:spTree>
    <p:extLst>
      <p:ext uri="{BB962C8B-B14F-4D97-AF65-F5344CB8AC3E}">
        <p14:creationId xmlns:p14="http://schemas.microsoft.com/office/powerpoint/2010/main" val="232233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1E746162-CD31-ED4A-8109-04C9CAA91C0C}"/>
              </a:ext>
            </a:extLst>
          </p:cNvPr>
          <p:cNvSpPr>
            <a:spLocks noGrp="1"/>
          </p:cNvSpPr>
          <p:nvPr>
            <p:ph type="title"/>
          </p:nvPr>
        </p:nvSpPr>
        <p:spPr>
          <a:xfrm>
            <a:off x="153008" y="99953"/>
            <a:ext cx="3506364" cy="1944747"/>
          </a:xfrm>
          <a:prstGeom prst="flowChartDocument">
            <a:avLst/>
          </a:prstGeom>
          <a:solidFill>
            <a:schemeClr val="tx2">
              <a:lumMod val="75000"/>
            </a:schemeClr>
          </a:solidFill>
        </p:spPr>
        <p:txBody>
          <a:bodyPr>
            <a:normAutofit fontScale="90000"/>
          </a:bodyPr>
          <a:lstStyle/>
          <a:p>
            <a:r>
              <a:rPr lang="id-ID" sz="3600" b="1" dirty="0" err="1">
                <a:solidFill>
                  <a:schemeClr val="bg1"/>
                </a:solidFill>
              </a:rPr>
              <a:t>Highlight</a:t>
            </a:r>
            <a:r>
              <a:rPr lang="id-ID" sz="3600" b="1" dirty="0">
                <a:solidFill>
                  <a:schemeClr val="bg1"/>
                </a:solidFill>
              </a:rPr>
              <a:t> Perubahan </a:t>
            </a:r>
            <a:br>
              <a:rPr lang="id-ID" sz="3600" b="1" dirty="0">
                <a:solidFill>
                  <a:schemeClr val="bg1"/>
                </a:solidFill>
              </a:rPr>
            </a:br>
            <a:r>
              <a:rPr lang="id-ID" sz="3600" b="1" dirty="0">
                <a:solidFill>
                  <a:schemeClr val="bg1"/>
                </a:solidFill>
              </a:rPr>
              <a:t>Pengusulan ZI</a:t>
            </a:r>
          </a:p>
        </p:txBody>
      </p:sp>
      <p:pic>
        <p:nvPicPr>
          <p:cNvPr id="5" name="Gambar 4">
            <a:extLst>
              <a:ext uri="{FF2B5EF4-FFF2-40B4-BE49-F238E27FC236}">
                <a16:creationId xmlns:a16="http://schemas.microsoft.com/office/drawing/2014/main" id="{90F19295-2920-6348-BFF3-366463F9C1A7}"/>
              </a:ext>
            </a:extLst>
          </p:cNvPr>
          <p:cNvPicPr>
            <a:picLocks noChangeAspect="1"/>
          </p:cNvPicPr>
          <p:nvPr/>
        </p:nvPicPr>
        <p:blipFill>
          <a:blip r:embed="rId2"/>
          <a:stretch>
            <a:fillRect/>
          </a:stretch>
        </p:blipFill>
        <p:spPr>
          <a:xfrm>
            <a:off x="5942992" y="0"/>
            <a:ext cx="6096000" cy="6858000"/>
          </a:xfrm>
          <a:prstGeom prst="rect">
            <a:avLst/>
          </a:prstGeom>
        </p:spPr>
      </p:pic>
      <p:sp>
        <p:nvSpPr>
          <p:cNvPr id="6" name="Persegi Panjang 5">
            <a:extLst>
              <a:ext uri="{FF2B5EF4-FFF2-40B4-BE49-F238E27FC236}">
                <a16:creationId xmlns:a16="http://schemas.microsoft.com/office/drawing/2014/main" id="{895BDB26-DE3C-BD4A-AB33-D1E324A8AF59}"/>
              </a:ext>
            </a:extLst>
          </p:cNvPr>
          <p:cNvSpPr/>
          <p:nvPr/>
        </p:nvSpPr>
        <p:spPr>
          <a:xfrm>
            <a:off x="760876" y="2245691"/>
            <a:ext cx="3812898" cy="523220"/>
          </a:xfrm>
          <a:prstGeom prst="rect">
            <a:avLst/>
          </a:prstGeom>
          <a:noFill/>
        </p:spPr>
        <p:txBody>
          <a:bodyPr wrap="square" lIns="91440" tIns="45720" rIns="91440" bIns="45720">
            <a:spAutoFit/>
          </a:bodyPr>
          <a:lstStyle/>
          <a:p>
            <a:pPr algn="ctr"/>
            <a:r>
              <a:rPr lang="id-ID" sz="2800" b="0" cap="none" spc="0" dirty="0">
                <a:ln w="0"/>
                <a:solidFill>
                  <a:schemeClr val="tx1"/>
                </a:solidFill>
                <a:effectLst>
                  <a:outerShdw blurRad="38100" dist="19050" dir="2700000" algn="tl" rotWithShape="0">
                    <a:schemeClr val="dk1">
                      <a:alpha val="40000"/>
                    </a:schemeClr>
                  </a:outerShdw>
                </a:effectLst>
              </a:rPr>
              <a:t>PERMENPAN 10/2019</a:t>
            </a:r>
          </a:p>
        </p:txBody>
      </p:sp>
      <p:sp>
        <p:nvSpPr>
          <p:cNvPr id="7" name="Persegi Panjang 6">
            <a:extLst>
              <a:ext uri="{FF2B5EF4-FFF2-40B4-BE49-F238E27FC236}">
                <a16:creationId xmlns:a16="http://schemas.microsoft.com/office/drawing/2014/main" id="{836410D7-CCC3-6A40-854C-AD62658CAB2A}"/>
              </a:ext>
            </a:extLst>
          </p:cNvPr>
          <p:cNvSpPr/>
          <p:nvPr/>
        </p:nvSpPr>
        <p:spPr>
          <a:xfrm>
            <a:off x="4104745" y="99953"/>
            <a:ext cx="4926119" cy="523220"/>
          </a:xfrm>
          <a:prstGeom prst="rect">
            <a:avLst/>
          </a:prstGeom>
          <a:noFill/>
        </p:spPr>
        <p:txBody>
          <a:bodyPr wrap="square" lIns="91440" tIns="45720" rIns="91440" bIns="45720">
            <a:spAutoFit/>
          </a:bodyPr>
          <a:lstStyle/>
          <a:p>
            <a:pPr algn="ctr"/>
            <a:r>
              <a:rPr lang="id-ID" sz="2800" b="0" cap="none" spc="0" dirty="0">
                <a:ln w="0"/>
                <a:solidFill>
                  <a:schemeClr val="tx1"/>
                </a:solidFill>
                <a:effectLst>
                  <a:outerShdw blurRad="38100" dist="19050" dir="2700000" algn="tl" rotWithShape="0">
                    <a:schemeClr val="dk1">
                      <a:alpha val="40000"/>
                    </a:schemeClr>
                  </a:outerShdw>
                </a:effectLst>
              </a:rPr>
              <a:t>PERMENPAN 90/2021</a:t>
            </a:r>
          </a:p>
        </p:txBody>
      </p:sp>
      <p:pic>
        <p:nvPicPr>
          <p:cNvPr id="8" name="Gambar 7">
            <a:extLst>
              <a:ext uri="{FF2B5EF4-FFF2-40B4-BE49-F238E27FC236}">
                <a16:creationId xmlns:a16="http://schemas.microsoft.com/office/drawing/2014/main" id="{152E2C87-F4F8-534C-B573-9F8DC6876A1A}"/>
              </a:ext>
            </a:extLst>
          </p:cNvPr>
          <p:cNvPicPr>
            <a:picLocks noChangeAspect="1"/>
          </p:cNvPicPr>
          <p:nvPr/>
        </p:nvPicPr>
        <p:blipFill>
          <a:blip r:embed="rId3">
            <a:grayscl/>
          </a:blip>
          <a:stretch>
            <a:fillRect/>
          </a:stretch>
        </p:blipFill>
        <p:spPr>
          <a:xfrm>
            <a:off x="222575" y="2768911"/>
            <a:ext cx="4889500" cy="3937000"/>
          </a:xfrm>
          <a:prstGeom prst="rect">
            <a:avLst/>
          </a:prstGeom>
        </p:spPr>
      </p:pic>
    </p:spTree>
    <p:extLst>
      <p:ext uri="{BB962C8B-B14F-4D97-AF65-F5344CB8AC3E}">
        <p14:creationId xmlns:p14="http://schemas.microsoft.com/office/powerpoint/2010/main" val="259478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6D5646CC-B64E-3141-8663-3CEF4F4CD61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4910" y="3289300"/>
            <a:ext cx="4673557" cy="3351380"/>
          </a:xfrm>
          <a:prstGeom prst="rect">
            <a:avLst/>
          </a:prstGeom>
        </p:spPr>
      </p:pic>
      <p:sp>
        <p:nvSpPr>
          <p:cNvPr id="5" name="Judul 1">
            <a:extLst>
              <a:ext uri="{FF2B5EF4-FFF2-40B4-BE49-F238E27FC236}">
                <a16:creationId xmlns:a16="http://schemas.microsoft.com/office/drawing/2014/main" id="{CC12F98E-3652-4A47-8D1F-B55DA53F0549}"/>
              </a:ext>
            </a:extLst>
          </p:cNvPr>
          <p:cNvSpPr txBox="1">
            <a:spLocks/>
          </p:cNvSpPr>
          <p:nvPr/>
        </p:nvSpPr>
        <p:spPr>
          <a:xfrm>
            <a:off x="113136" y="99953"/>
            <a:ext cx="3747664" cy="1881247"/>
          </a:xfrm>
          <a:prstGeom prst="flowChartDocument">
            <a:avLst/>
          </a:prstGeom>
          <a:solidFill>
            <a:schemeClr val="tx2">
              <a:lumMod val="75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600" b="1" dirty="0" err="1">
                <a:solidFill>
                  <a:schemeClr val="bg1"/>
                </a:solidFill>
              </a:rPr>
              <a:t>Highlight</a:t>
            </a:r>
            <a:r>
              <a:rPr lang="id-ID" sz="3600" b="1" dirty="0">
                <a:solidFill>
                  <a:schemeClr val="bg1"/>
                </a:solidFill>
              </a:rPr>
              <a:t> Perubahan </a:t>
            </a:r>
            <a:br>
              <a:rPr lang="id-ID" sz="3600" b="1" dirty="0">
                <a:solidFill>
                  <a:schemeClr val="bg1"/>
                </a:solidFill>
              </a:rPr>
            </a:br>
            <a:r>
              <a:rPr lang="id-ID" sz="3600" b="1" dirty="0">
                <a:solidFill>
                  <a:schemeClr val="bg1"/>
                </a:solidFill>
              </a:rPr>
              <a:t>Penetapan WBK/WBBM</a:t>
            </a:r>
          </a:p>
        </p:txBody>
      </p:sp>
      <p:sp>
        <p:nvSpPr>
          <p:cNvPr id="6" name="Persegi Panjang 5">
            <a:extLst>
              <a:ext uri="{FF2B5EF4-FFF2-40B4-BE49-F238E27FC236}">
                <a16:creationId xmlns:a16="http://schemas.microsoft.com/office/drawing/2014/main" id="{3332B2C1-C3E8-D44C-BF9A-F45A6F83D7B3}"/>
              </a:ext>
            </a:extLst>
          </p:cNvPr>
          <p:cNvSpPr/>
          <p:nvPr/>
        </p:nvSpPr>
        <p:spPr>
          <a:xfrm>
            <a:off x="671976" y="2493247"/>
            <a:ext cx="3812898" cy="523220"/>
          </a:xfrm>
          <a:prstGeom prst="rect">
            <a:avLst/>
          </a:prstGeom>
          <a:noFill/>
        </p:spPr>
        <p:txBody>
          <a:bodyPr wrap="square" lIns="91440" tIns="45720" rIns="91440" bIns="45720">
            <a:spAutoFit/>
          </a:bodyPr>
          <a:lstStyle/>
          <a:p>
            <a:pPr algn="ctr"/>
            <a:r>
              <a:rPr lang="id-ID" sz="2800" b="0" cap="none" spc="0" dirty="0">
                <a:ln w="0"/>
                <a:solidFill>
                  <a:schemeClr val="tx1"/>
                </a:solidFill>
                <a:effectLst>
                  <a:outerShdw blurRad="38100" dist="19050" dir="2700000" algn="tl" rotWithShape="0">
                    <a:schemeClr val="dk1">
                      <a:alpha val="40000"/>
                    </a:schemeClr>
                  </a:outerShdw>
                </a:effectLst>
              </a:rPr>
              <a:t>PERMENPAN 10/2019</a:t>
            </a:r>
          </a:p>
        </p:txBody>
      </p:sp>
      <p:sp>
        <p:nvSpPr>
          <p:cNvPr id="8" name="Persegi Panjang 7">
            <a:extLst>
              <a:ext uri="{FF2B5EF4-FFF2-40B4-BE49-F238E27FC236}">
                <a16:creationId xmlns:a16="http://schemas.microsoft.com/office/drawing/2014/main" id="{79792ADA-6375-1A43-9833-DD720A1E715D}"/>
              </a:ext>
            </a:extLst>
          </p:cNvPr>
          <p:cNvSpPr/>
          <p:nvPr/>
        </p:nvSpPr>
        <p:spPr>
          <a:xfrm>
            <a:off x="6261102" y="778966"/>
            <a:ext cx="4926119" cy="523220"/>
          </a:xfrm>
          <a:prstGeom prst="rect">
            <a:avLst/>
          </a:prstGeom>
          <a:noFill/>
        </p:spPr>
        <p:txBody>
          <a:bodyPr wrap="square" lIns="91440" tIns="45720" rIns="91440" bIns="45720">
            <a:spAutoFit/>
          </a:bodyPr>
          <a:lstStyle/>
          <a:p>
            <a:pPr algn="ctr"/>
            <a:r>
              <a:rPr lang="id-ID" sz="2800" b="0" cap="none" spc="0" dirty="0">
                <a:ln w="0"/>
                <a:solidFill>
                  <a:schemeClr val="tx1"/>
                </a:solidFill>
                <a:effectLst>
                  <a:outerShdw blurRad="38100" dist="19050" dir="2700000" algn="tl" rotWithShape="0">
                    <a:schemeClr val="dk1">
                      <a:alpha val="40000"/>
                    </a:schemeClr>
                  </a:outerShdw>
                </a:effectLst>
              </a:rPr>
              <a:t>PERMENPAN 90/2021</a:t>
            </a:r>
          </a:p>
        </p:txBody>
      </p:sp>
      <p:pic>
        <p:nvPicPr>
          <p:cNvPr id="9" name="Gambar 8">
            <a:extLst>
              <a:ext uri="{FF2B5EF4-FFF2-40B4-BE49-F238E27FC236}">
                <a16:creationId xmlns:a16="http://schemas.microsoft.com/office/drawing/2014/main" id="{6C761C15-7E66-FE44-A865-2E2794E9435C}"/>
              </a:ext>
            </a:extLst>
          </p:cNvPr>
          <p:cNvPicPr>
            <a:picLocks noChangeAspect="1"/>
          </p:cNvPicPr>
          <p:nvPr/>
        </p:nvPicPr>
        <p:blipFill>
          <a:blip r:embed="rId4"/>
          <a:stretch>
            <a:fillRect/>
          </a:stretch>
        </p:blipFill>
        <p:spPr>
          <a:xfrm>
            <a:off x="4977580" y="1435100"/>
            <a:ext cx="7214420" cy="5205580"/>
          </a:xfrm>
          <a:prstGeom prst="rect">
            <a:avLst/>
          </a:prstGeom>
        </p:spPr>
      </p:pic>
    </p:spTree>
    <p:extLst>
      <p:ext uri="{BB962C8B-B14F-4D97-AF65-F5344CB8AC3E}">
        <p14:creationId xmlns:p14="http://schemas.microsoft.com/office/powerpoint/2010/main" val="4325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Judul 13">
            <a:extLst>
              <a:ext uri="{FF2B5EF4-FFF2-40B4-BE49-F238E27FC236}">
                <a16:creationId xmlns:a16="http://schemas.microsoft.com/office/drawing/2014/main" id="{94B25F2B-DFB2-B143-B1C6-B5627BEB6415}"/>
              </a:ext>
            </a:extLst>
          </p:cNvPr>
          <p:cNvSpPr>
            <a:spLocks noGrp="1"/>
          </p:cNvSpPr>
          <p:nvPr>
            <p:ph type="ctrTitle"/>
          </p:nvPr>
        </p:nvSpPr>
        <p:spPr>
          <a:xfrm>
            <a:off x="594360" y="1122363"/>
            <a:ext cx="4845985" cy="2902882"/>
          </a:xfrm>
        </p:spPr>
        <p:txBody>
          <a:bodyPr anchor="b">
            <a:normAutofit/>
          </a:bodyPr>
          <a:lstStyle/>
          <a:p>
            <a:pPr algn="l"/>
            <a:r>
              <a:rPr lang="id-ID" sz="5400"/>
              <a:t>PEMBANGUNAN ZI MENUJU WBK/WBBM</a:t>
            </a:r>
          </a:p>
        </p:txBody>
      </p:sp>
      <p:sp>
        <p:nvSpPr>
          <p:cNvPr id="10" name="Subjudul 9">
            <a:extLst>
              <a:ext uri="{FF2B5EF4-FFF2-40B4-BE49-F238E27FC236}">
                <a16:creationId xmlns:a16="http://schemas.microsoft.com/office/drawing/2014/main" id="{A78AE671-474E-C441-9F82-3C5347E5C53C}"/>
              </a:ext>
            </a:extLst>
          </p:cNvPr>
          <p:cNvSpPr>
            <a:spLocks noGrp="1"/>
          </p:cNvSpPr>
          <p:nvPr>
            <p:ph type="subTitle" idx="1"/>
          </p:nvPr>
        </p:nvSpPr>
        <p:spPr>
          <a:xfrm>
            <a:off x="594360" y="4852070"/>
            <a:ext cx="4845985" cy="990474"/>
          </a:xfrm>
        </p:spPr>
        <p:txBody>
          <a:bodyPr anchor="t">
            <a:normAutofit/>
          </a:bodyPr>
          <a:lstStyle/>
          <a:p>
            <a:pPr algn="l"/>
            <a:r>
              <a:rPr lang="id-ID" sz="1300"/>
              <a:t>Permenpan 90/2021</a:t>
            </a:r>
          </a:p>
          <a:p>
            <a:pPr algn="l"/>
            <a:r>
              <a:rPr lang="id-ID" sz="1300"/>
              <a:t>PEMBANGUNAN DAN EVALUASI ZONA INTEGRITAS MENUJU WILAYAH BEBAS DARI KORUPSI DAN WILAYAH BIROKRASI BERSIH DAN MELAYANI DI INSTANSI PEMERINTAH </a:t>
            </a:r>
          </a:p>
          <a:p>
            <a:pPr algn="l"/>
            <a:endParaRPr lang="id-ID" sz="1300"/>
          </a:p>
        </p:txBody>
      </p:sp>
      <p:grpSp>
        <p:nvGrpSpPr>
          <p:cNvPr id="35" name="Group 34">
            <a:extLst>
              <a:ext uri="{FF2B5EF4-FFF2-40B4-BE49-F238E27FC236}">
                <a16:creationId xmlns:a16="http://schemas.microsoft.com/office/drawing/2014/main" id="{58002C55-0FA4-4FFA-AAD9-7FE7B42635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36" name="Rectangle 64">
              <a:extLst>
                <a:ext uri="{FF2B5EF4-FFF2-40B4-BE49-F238E27FC236}">
                  <a16:creationId xmlns:a16="http://schemas.microsoft.com/office/drawing/2014/main" id="{AAE5E59E-FCFA-45CB-9ABF-5BD4AB5C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92CE9F67-9E49-4233-96FD-C4FCAAE2A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053D1C4-E44C-4ECE-8C5B-117537871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6AD9FBC0-6206-4C1F-9D06-385B69DB9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B1F0823E-6AC7-4446-B6D9-591C3CC98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2C379857-111B-43C6-86FD-5D8F2328A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2358E48E-29A0-4B92-8742-3A0FBA58B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49B99745-BCA2-4A3E-BD8E-48C24BCB3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4858A65F-E708-40E8-A8AD-35640F784C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A307D15A-D3DF-4151-B95A-78CDF8B990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66E150EA-503C-456C-B990-EAB0C3BA6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1E27D0BC-83B2-4316-BB7E-EBB7D1EED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66DA5F67-DEFA-40DF-8D9C-B18BC95AB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623EC8C3-378E-40E1-B8E2-DA536F058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7948413A-3FDD-4D17-BE9A-BCAAE510D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67BD6567-3347-4771-A73B-4DD5FE269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B78487E3-A56E-4F72-AD00-24686603A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0F47E786-3DF3-4770-A252-081FD68533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280607AA-AA3B-4658-92AD-EF70B518F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68AB296C-9E1D-4F9B-996D-1ECB48F79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ambar 6" descr="Sebuah gambar berisi teks&#10;&#10;Deskripsi dibuat secara otomatis">
            <a:extLst>
              <a:ext uri="{FF2B5EF4-FFF2-40B4-BE49-F238E27FC236}">
                <a16:creationId xmlns:a16="http://schemas.microsoft.com/office/drawing/2014/main" id="{632AE960-8B66-2A4C-8896-29BF548AA37B}"/>
              </a:ext>
            </a:extLst>
          </p:cNvPr>
          <p:cNvPicPr>
            <a:picLocks noChangeAspect="1"/>
          </p:cNvPicPr>
          <p:nvPr/>
        </p:nvPicPr>
        <p:blipFill>
          <a:blip r:embed="rId2"/>
          <a:stretch>
            <a:fillRect/>
          </a:stretch>
        </p:blipFill>
        <p:spPr>
          <a:xfrm>
            <a:off x="10257802" y="-36872"/>
            <a:ext cx="1929943" cy="685974"/>
          </a:xfrm>
          <a:prstGeom prst="rect">
            <a:avLst/>
          </a:prstGeom>
        </p:spPr>
      </p:pic>
      <p:pic>
        <p:nvPicPr>
          <p:cNvPr id="4" name="Picture 3" descr="Pfeile, die auf das Licht zeigen">
            <a:extLst>
              <a:ext uri="{FF2B5EF4-FFF2-40B4-BE49-F238E27FC236}">
                <a16:creationId xmlns:a16="http://schemas.microsoft.com/office/drawing/2014/main" id="{456977B0-1216-4B1C-8493-65AEEE08D010}"/>
              </a:ext>
            </a:extLst>
          </p:cNvPr>
          <p:cNvPicPr>
            <a:picLocks noChangeAspect="1"/>
          </p:cNvPicPr>
          <p:nvPr/>
        </p:nvPicPr>
        <p:blipFill rotWithShape="1">
          <a:blip r:embed="rId3"/>
          <a:srcRect r="23298" b="9091"/>
          <a:stretch/>
        </p:blipFill>
        <p:spPr>
          <a:xfrm>
            <a:off x="7180656" y="3352992"/>
            <a:ext cx="3675462" cy="2907792"/>
          </a:xfrm>
          <a:prstGeom prst="rect">
            <a:avLst/>
          </a:prstGeom>
        </p:spPr>
      </p:pic>
      <p:sp>
        <p:nvSpPr>
          <p:cNvPr id="57" name="Rectangle 56">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35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rsegi Panjang 8">
            <a:extLst>
              <a:ext uri="{FF2B5EF4-FFF2-40B4-BE49-F238E27FC236}">
                <a16:creationId xmlns:a16="http://schemas.microsoft.com/office/drawing/2014/main" id="{80F647B0-85BE-A740-8289-07D1EE593B53}"/>
              </a:ext>
            </a:extLst>
          </p:cNvPr>
          <p:cNvSpPr/>
          <p:nvPr/>
        </p:nvSpPr>
        <p:spPr>
          <a:xfrm>
            <a:off x="-1" y="3615839"/>
            <a:ext cx="12214051" cy="3242161"/>
          </a:xfrm>
          <a:prstGeom prst="rect">
            <a:avLst/>
          </a:prstGeom>
          <a:ln w="28575">
            <a:solidFill>
              <a:srgbClr val="EAD0A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8" name="Persegi Panjang 7">
            <a:extLst>
              <a:ext uri="{FF2B5EF4-FFF2-40B4-BE49-F238E27FC236}">
                <a16:creationId xmlns:a16="http://schemas.microsoft.com/office/drawing/2014/main" id="{B953E0F2-0433-3146-B071-6FC19D26D9A1}"/>
              </a:ext>
            </a:extLst>
          </p:cNvPr>
          <p:cNvSpPr/>
          <p:nvPr/>
        </p:nvSpPr>
        <p:spPr>
          <a:xfrm>
            <a:off x="-22052" y="13858"/>
            <a:ext cx="12214051" cy="3516742"/>
          </a:xfrm>
          <a:prstGeom prst="rect">
            <a:avLst/>
          </a:prstGeom>
          <a:ln w="28575">
            <a:solidFill>
              <a:srgbClr val="EAD0A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pic>
        <p:nvPicPr>
          <p:cNvPr id="4" name="Gambar 3">
            <a:extLst>
              <a:ext uri="{FF2B5EF4-FFF2-40B4-BE49-F238E27FC236}">
                <a16:creationId xmlns:a16="http://schemas.microsoft.com/office/drawing/2014/main" id="{8E0FB68A-E5CA-DB4F-BEC5-282558702ABB}"/>
              </a:ext>
            </a:extLst>
          </p:cNvPr>
          <p:cNvPicPr>
            <a:picLocks noChangeAspect="1"/>
          </p:cNvPicPr>
          <p:nvPr/>
        </p:nvPicPr>
        <p:blipFill>
          <a:blip r:embed="rId2"/>
          <a:stretch>
            <a:fillRect/>
          </a:stretch>
        </p:blipFill>
        <p:spPr>
          <a:xfrm>
            <a:off x="5569297" y="3695028"/>
            <a:ext cx="6123505" cy="3162972"/>
          </a:xfrm>
          <a:prstGeom prst="rect">
            <a:avLst/>
          </a:prstGeom>
        </p:spPr>
      </p:pic>
      <p:pic>
        <p:nvPicPr>
          <p:cNvPr id="5" name="Gambar 4">
            <a:extLst>
              <a:ext uri="{FF2B5EF4-FFF2-40B4-BE49-F238E27FC236}">
                <a16:creationId xmlns:a16="http://schemas.microsoft.com/office/drawing/2014/main" id="{DEA3981C-BE93-E748-BB22-C3C3A060F2A8}"/>
              </a:ext>
            </a:extLst>
          </p:cNvPr>
          <p:cNvPicPr>
            <a:picLocks noChangeAspect="1"/>
          </p:cNvPicPr>
          <p:nvPr/>
        </p:nvPicPr>
        <p:blipFill>
          <a:blip r:embed="rId3"/>
          <a:stretch>
            <a:fillRect/>
          </a:stretch>
        </p:blipFill>
        <p:spPr>
          <a:xfrm>
            <a:off x="5569297" y="99097"/>
            <a:ext cx="6394797" cy="3329903"/>
          </a:xfrm>
          <a:prstGeom prst="rect">
            <a:avLst/>
          </a:prstGeom>
        </p:spPr>
      </p:pic>
      <p:sp>
        <p:nvSpPr>
          <p:cNvPr id="6" name="Judul 1">
            <a:extLst>
              <a:ext uri="{FF2B5EF4-FFF2-40B4-BE49-F238E27FC236}">
                <a16:creationId xmlns:a16="http://schemas.microsoft.com/office/drawing/2014/main" id="{621A9BA5-4164-3247-AE83-A999834B3189}"/>
              </a:ext>
            </a:extLst>
          </p:cNvPr>
          <p:cNvSpPr>
            <a:spLocks noGrp="1"/>
          </p:cNvSpPr>
          <p:nvPr>
            <p:ph type="title"/>
          </p:nvPr>
        </p:nvSpPr>
        <p:spPr>
          <a:xfrm>
            <a:off x="499197" y="584449"/>
            <a:ext cx="4504601" cy="1933956"/>
          </a:xfrm>
          <a:solidFill>
            <a:srgbClr val="D9D9D9"/>
          </a:solidFill>
          <a:ln>
            <a:noFill/>
          </a:ln>
        </p:spPr>
        <p:txBody>
          <a:bodyPr vert="horz" lIns="91440" tIns="45720" rIns="91440" bIns="45720" rtlCol="0" anchor="b">
            <a:noAutofit/>
          </a:bodyPr>
          <a:lstStyle/>
          <a:p>
            <a:pPr algn="ctr"/>
            <a:r>
              <a:rPr lang="en-US" sz="3600" dirty="0" err="1">
                <a:solidFill>
                  <a:srgbClr val="2E475E"/>
                </a:solidFill>
              </a:rPr>
              <a:t>Mekanisme</a:t>
            </a:r>
            <a:r>
              <a:rPr lang="en-US" sz="3600" dirty="0">
                <a:solidFill>
                  <a:srgbClr val="2E475E"/>
                </a:solidFill>
              </a:rPr>
              <a:t> Pembangunan ZI </a:t>
            </a:r>
            <a:r>
              <a:rPr lang="en-US" sz="3600" dirty="0" err="1">
                <a:solidFill>
                  <a:srgbClr val="2E475E"/>
                </a:solidFill>
              </a:rPr>
              <a:t>menuju</a:t>
            </a:r>
            <a:r>
              <a:rPr lang="en-US" sz="3600" dirty="0">
                <a:solidFill>
                  <a:srgbClr val="2E475E"/>
                </a:solidFill>
              </a:rPr>
              <a:t> WBK/WBBM</a:t>
            </a:r>
          </a:p>
        </p:txBody>
      </p:sp>
      <p:sp>
        <p:nvSpPr>
          <p:cNvPr id="7" name="Judul 1">
            <a:extLst>
              <a:ext uri="{FF2B5EF4-FFF2-40B4-BE49-F238E27FC236}">
                <a16:creationId xmlns:a16="http://schemas.microsoft.com/office/drawing/2014/main" id="{D12D35C8-137B-024F-ADB6-DCB8FB4CD346}"/>
              </a:ext>
            </a:extLst>
          </p:cNvPr>
          <p:cNvSpPr txBox="1">
            <a:spLocks/>
          </p:cNvSpPr>
          <p:nvPr/>
        </p:nvSpPr>
        <p:spPr>
          <a:xfrm>
            <a:off x="499197" y="4309536"/>
            <a:ext cx="4504601" cy="1933956"/>
          </a:xfrm>
          <a:prstGeom prst="rect">
            <a:avLst/>
          </a:prstGeom>
          <a:solidFill>
            <a:srgbClr val="D9D9D9"/>
          </a:solidFill>
          <a:ln>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err="1">
                <a:solidFill>
                  <a:srgbClr val="2E475E"/>
                </a:solidFill>
              </a:rPr>
              <a:t>Kerangka</a:t>
            </a:r>
            <a:r>
              <a:rPr lang="en-US" sz="3600" dirty="0">
                <a:solidFill>
                  <a:srgbClr val="2E475E"/>
                </a:solidFill>
              </a:rPr>
              <a:t> </a:t>
            </a:r>
            <a:r>
              <a:rPr lang="en-US" sz="3600" dirty="0" err="1">
                <a:solidFill>
                  <a:srgbClr val="2E475E"/>
                </a:solidFill>
              </a:rPr>
              <a:t>Logis</a:t>
            </a:r>
            <a:r>
              <a:rPr lang="en-US" sz="3600" dirty="0">
                <a:solidFill>
                  <a:srgbClr val="2E475E"/>
                </a:solidFill>
              </a:rPr>
              <a:t> Pembangunan ZI </a:t>
            </a:r>
            <a:r>
              <a:rPr lang="en-US" sz="3600" dirty="0" err="1">
                <a:solidFill>
                  <a:srgbClr val="2E475E"/>
                </a:solidFill>
              </a:rPr>
              <a:t>menuju</a:t>
            </a:r>
            <a:r>
              <a:rPr lang="en-US" sz="3600" dirty="0">
                <a:solidFill>
                  <a:srgbClr val="2E475E"/>
                </a:solidFill>
              </a:rPr>
              <a:t> WBK</a:t>
            </a:r>
          </a:p>
        </p:txBody>
      </p:sp>
    </p:spTree>
    <p:extLst>
      <p:ext uri="{BB962C8B-B14F-4D97-AF65-F5344CB8AC3E}">
        <p14:creationId xmlns:p14="http://schemas.microsoft.com/office/powerpoint/2010/main" val="44267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segi Sudut Diagonal Melingkar 3">
            <a:extLst>
              <a:ext uri="{FF2B5EF4-FFF2-40B4-BE49-F238E27FC236}">
                <a16:creationId xmlns:a16="http://schemas.microsoft.com/office/drawing/2014/main" id="{7E37F2F5-6306-1E4E-BAF9-5E6AB9DD1D3B}"/>
              </a:ext>
            </a:extLst>
          </p:cNvPr>
          <p:cNvSpPr/>
          <p:nvPr/>
        </p:nvSpPr>
        <p:spPr>
          <a:xfrm>
            <a:off x="194453" y="876301"/>
            <a:ext cx="5765800" cy="2235200"/>
          </a:xfrm>
          <a:prstGeom prst="round2DiagRect">
            <a:avLst/>
          </a:prstGeom>
          <a:solidFill>
            <a:srgbClr val="89705C">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b="1" dirty="0" err="1">
                <a:solidFill>
                  <a:schemeClr val="tx1">
                    <a:lumMod val="95000"/>
                    <a:lumOff val="5000"/>
                  </a:schemeClr>
                </a:solidFill>
                <a:latin typeface="Agency FB" panose="020B0503020202020204" pitchFamily="34" charset="0"/>
              </a:rPr>
              <a:t>Mentransformasi</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sistem</a:t>
            </a:r>
            <a:r>
              <a:rPr lang="en-ID" b="1" dirty="0">
                <a:solidFill>
                  <a:schemeClr val="tx1">
                    <a:lumMod val="95000"/>
                    <a:lumOff val="5000"/>
                  </a:schemeClr>
                </a:solidFill>
                <a:latin typeface="Agency FB" panose="020B0503020202020204" pitchFamily="34" charset="0"/>
              </a:rPr>
              <a:t> dan </a:t>
            </a:r>
            <a:r>
              <a:rPr lang="en-ID" b="1" dirty="0" err="1">
                <a:solidFill>
                  <a:schemeClr val="tx1">
                    <a:lumMod val="95000"/>
                    <a:lumOff val="5000"/>
                  </a:schemeClr>
                </a:solidFill>
                <a:latin typeface="Agency FB" panose="020B0503020202020204" pitchFamily="34" charset="0"/>
              </a:rPr>
              <a:t>mekanisme</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kerja</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organisasi</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serta</a:t>
            </a:r>
            <a:r>
              <a:rPr lang="en-ID" b="1" dirty="0">
                <a:solidFill>
                  <a:schemeClr val="tx1">
                    <a:lumMod val="95000"/>
                    <a:lumOff val="5000"/>
                  </a:schemeClr>
                </a:solidFill>
                <a:latin typeface="Agency FB" panose="020B0503020202020204" pitchFamily="34" charset="0"/>
              </a:rPr>
              <a:t> mindset (</a:t>
            </a:r>
            <a:r>
              <a:rPr lang="en-ID" b="1" dirty="0" err="1">
                <a:solidFill>
                  <a:schemeClr val="tx1">
                    <a:lumMod val="95000"/>
                    <a:lumOff val="5000"/>
                  </a:schemeClr>
                </a:solidFill>
                <a:latin typeface="Agency FB" panose="020B0503020202020204" pitchFamily="34" charset="0"/>
              </a:rPr>
              <a:t>pola</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pikir</a:t>
            </a:r>
            <a:r>
              <a:rPr lang="en-ID" b="1" dirty="0">
                <a:solidFill>
                  <a:schemeClr val="tx1">
                    <a:lumMod val="95000"/>
                    <a:lumOff val="5000"/>
                  </a:schemeClr>
                </a:solidFill>
                <a:latin typeface="Agency FB" panose="020B0503020202020204" pitchFamily="34" charset="0"/>
              </a:rPr>
              <a:t>) dan </a:t>
            </a:r>
            <a:r>
              <a:rPr lang="en-ID" b="1" dirty="0" err="1">
                <a:solidFill>
                  <a:schemeClr val="tx1">
                    <a:lumMod val="95000"/>
                    <a:lumOff val="5000"/>
                  </a:schemeClr>
                </a:solidFill>
                <a:latin typeface="Agency FB" panose="020B0503020202020204" pitchFamily="34" charset="0"/>
              </a:rPr>
              <a:t>cultureset</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cara</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kerja</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individu</a:t>
            </a:r>
            <a:r>
              <a:rPr lang="en-ID" b="1" dirty="0">
                <a:solidFill>
                  <a:schemeClr val="tx1">
                    <a:lumMod val="95000"/>
                    <a:lumOff val="5000"/>
                  </a:schemeClr>
                </a:solidFill>
                <a:latin typeface="Agency FB" panose="020B0503020202020204" pitchFamily="34" charset="0"/>
              </a:rPr>
              <a:t> ASN</a:t>
            </a:r>
            <a:endParaRPr lang="id-ID" dirty="0">
              <a:solidFill>
                <a:schemeClr val="tx1">
                  <a:lumMod val="95000"/>
                  <a:lumOff val="5000"/>
                </a:schemeClr>
              </a:solidFill>
            </a:endParaRPr>
          </a:p>
        </p:txBody>
      </p:sp>
      <p:sp>
        <p:nvSpPr>
          <p:cNvPr id="5" name="Persegi Sudut Diagonal Melingkar 4">
            <a:extLst>
              <a:ext uri="{FF2B5EF4-FFF2-40B4-BE49-F238E27FC236}">
                <a16:creationId xmlns:a16="http://schemas.microsoft.com/office/drawing/2014/main" id="{0403BA0C-1030-2A49-AF12-BC895B59C73B}"/>
              </a:ext>
            </a:extLst>
          </p:cNvPr>
          <p:cNvSpPr/>
          <p:nvPr/>
        </p:nvSpPr>
        <p:spPr>
          <a:xfrm>
            <a:off x="6096000" y="876300"/>
            <a:ext cx="5609445" cy="2235200"/>
          </a:xfrm>
          <a:prstGeom prst="round2DiagRect">
            <a:avLst/>
          </a:prstGeom>
          <a:solidFill>
            <a:srgbClr val="89705C">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q"/>
            </a:pPr>
            <a:endParaRPr lang="en-ID" b="1" dirty="0">
              <a:solidFill>
                <a:schemeClr val="tx1">
                  <a:lumMod val="95000"/>
                  <a:lumOff val="5000"/>
                </a:schemeClr>
              </a:solidFill>
              <a:latin typeface="Agency FB" panose="020B0503020202020204" pitchFamily="34" charset="0"/>
            </a:endParaRPr>
          </a:p>
          <a:p>
            <a:pPr marL="285750" indent="-285750" algn="just">
              <a:buFont typeface="Wingdings" pitchFamily="2" charset="2"/>
              <a:buChar char="q"/>
            </a:pPr>
            <a:r>
              <a:rPr lang="en-ID" b="1" dirty="0" err="1">
                <a:solidFill>
                  <a:schemeClr val="tx1">
                    <a:lumMod val="95000"/>
                    <a:lumOff val="5000"/>
                  </a:schemeClr>
                </a:solidFill>
                <a:latin typeface="Agency FB" panose="020B0503020202020204" pitchFamily="34" charset="0"/>
              </a:rPr>
              <a:t>Perubahan</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pola</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pikir</a:t>
            </a:r>
            <a:r>
              <a:rPr lang="en-ID" b="1" dirty="0">
                <a:solidFill>
                  <a:schemeClr val="tx1">
                    <a:lumMod val="95000"/>
                    <a:lumOff val="5000"/>
                  </a:schemeClr>
                </a:solidFill>
                <a:latin typeface="Agency FB" panose="020B0503020202020204" pitchFamily="34" charset="0"/>
              </a:rPr>
              <a:t> dan </a:t>
            </a:r>
            <a:r>
              <a:rPr lang="en-ID" b="1" dirty="0" err="1">
                <a:solidFill>
                  <a:schemeClr val="tx1">
                    <a:lumMod val="95000"/>
                    <a:lumOff val="5000"/>
                  </a:schemeClr>
                </a:solidFill>
                <a:latin typeface="Agency FB" panose="020B0503020202020204" pitchFamily="34" charset="0"/>
              </a:rPr>
              <a:t>budaya</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kerja</a:t>
            </a:r>
            <a:r>
              <a:rPr lang="en-ID" b="1" dirty="0">
                <a:solidFill>
                  <a:schemeClr val="tx1">
                    <a:lumMod val="95000"/>
                    <a:lumOff val="5000"/>
                  </a:schemeClr>
                </a:solidFill>
                <a:latin typeface="Agency FB" panose="020B0503020202020204" pitchFamily="34" charset="0"/>
              </a:rPr>
              <a:t> pada unit </a:t>
            </a:r>
            <a:r>
              <a:rPr lang="en-ID" b="1" dirty="0" err="1">
                <a:solidFill>
                  <a:schemeClr val="tx1">
                    <a:lumMod val="95000"/>
                    <a:lumOff val="5000"/>
                  </a:schemeClr>
                </a:solidFill>
                <a:latin typeface="Agency FB" panose="020B0503020202020204" pitchFamily="34" charset="0"/>
              </a:rPr>
              <a:t>kerja</a:t>
            </a:r>
            <a:r>
              <a:rPr lang="en-ID" b="1" dirty="0">
                <a:solidFill>
                  <a:schemeClr val="tx1">
                    <a:lumMod val="95000"/>
                    <a:lumOff val="5000"/>
                  </a:schemeClr>
                </a:solidFill>
                <a:latin typeface="Agency FB" panose="020B0503020202020204" pitchFamily="34" charset="0"/>
              </a:rPr>
              <a:t> </a:t>
            </a:r>
          </a:p>
          <a:p>
            <a:pPr marL="285750" indent="-285750" algn="just">
              <a:buFont typeface="Wingdings" pitchFamily="2" charset="2"/>
              <a:buChar char="q"/>
            </a:pPr>
            <a:r>
              <a:rPr lang="en-ID" b="1" dirty="0" err="1">
                <a:solidFill>
                  <a:schemeClr val="tx1">
                    <a:lumMod val="95000"/>
                    <a:lumOff val="5000"/>
                  </a:schemeClr>
                </a:solidFill>
                <a:latin typeface="Agency FB" panose="020B0503020202020204" pitchFamily="34" charset="0"/>
              </a:rPr>
              <a:t>Menurunnya</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resiko</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kegagalan</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akibat</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resistensi</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terhadap</a:t>
            </a:r>
            <a:r>
              <a:rPr lang="en-ID" b="1" dirty="0">
                <a:solidFill>
                  <a:schemeClr val="tx1">
                    <a:lumMod val="95000"/>
                    <a:lumOff val="5000"/>
                  </a:schemeClr>
                </a:solidFill>
                <a:latin typeface="Agency FB" panose="020B0503020202020204" pitchFamily="34" charset="0"/>
              </a:rPr>
              <a:t> </a:t>
            </a:r>
            <a:r>
              <a:rPr lang="en-ID" b="1" dirty="0" err="1">
                <a:solidFill>
                  <a:schemeClr val="tx1">
                    <a:lumMod val="95000"/>
                    <a:lumOff val="5000"/>
                  </a:schemeClr>
                </a:solidFill>
                <a:latin typeface="Agency FB" panose="020B0503020202020204" pitchFamily="34" charset="0"/>
              </a:rPr>
              <a:t>perubahan</a:t>
            </a:r>
            <a:r>
              <a:rPr lang="en-ID" b="1" dirty="0">
                <a:solidFill>
                  <a:schemeClr val="tx1">
                    <a:lumMod val="95000"/>
                    <a:lumOff val="5000"/>
                  </a:schemeClr>
                </a:solidFill>
                <a:latin typeface="Agency FB" panose="020B0503020202020204" pitchFamily="34" charset="0"/>
              </a:rPr>
              <a:t>.</a:t>
            </a:r>
          </a:p>
          <a:p>
            <a:pPr marL="285750" indent="-285750" algn="just">
              <a:buFont typeface="Wingdings" pitchFamily="2" charset="2"/>
              <a:buChar char="q"/>
            </a:pPr>
            <a:r>
              <a:rPr lang="en-ID" b="1" dirty="0" err="1">
                <a:solidFill>
                  <a:schemeClr val="tx1">
                    <a:lumMod val="95000"/>
                    <a:lumOff val="5000"/>
                  </a:schemeClr>
                </a:solidFill>
                <a:latin typeface="Agency FB" panose="020B0503020202020204" pitchFamily="34" charset="0"/>
              </a:rPr>
              <a:t>Terimplementasinya</a:t>
            </a:r>
            <a:r>
              <a:rPr lang="en-ID" b="1" dirty="0">
                <a:solidFill>
                  <a:schemeClr val="tx1">
                    <a:lumMod val="95000"/>
                    <a:lumOff val="5000"/>
                  </a:schemeClr>
                </a:solidFill>
                <a:latin typeface="Agency FB" panose="020B0503020202020204" pitchFamily="34" charset="0"/>
              </a:rPr>
              <a:t> Core Value ASN </a:t>
            </a:r>
            <a:r>
              <a:rPr lang="en-ID" b="1" dirty="0" err="1">
                <a:solidFill>
                  <a:schemeClr val="tx1">
                    <a:lumMod val="95000"/>
                    <a:lumOff val="5000"/>
                  </a:schemeClr>
                </a:solidFill>
                <a:latin typeface="Agency FB" panose="020B0503020202020204" pitchFamily="34" charset="0"/>
              </a:rPr>
              <a:t>Berakhlak</a:t>
            </a:r>
            <a:endParaRPr lang="id-ID" dirty="0">
              <a:solidFill>
                <a:schemeClr val="tx1">
                  <a:lumMod val="95000"/>
                  <a:lumOff val="5000"/>
                </a:schemeClr>
              </a:solidFill>
            </a:endParaRPr>
          </a:p>
        </p:txBody>
      </p:sp>
      <p:sp>
        <p:nvSpPr>
          <p:cNvPr id="11" name="Flowchart: Data 4">
            <a:extLst>
              <a:ext uri="{FF2B5EF4-FFF2-40B4-BE49-F238E27FC236}">
                <a16:creationId xmlns:a16="http://schemas.microsoft.com/office/drawing/2014/main" id="{33D6A216-B67A-4F49-8329-B2C357D2DE72}"/>
              </a:ext>
            </a:extLst>
          </p:cNvPr>
          <p:cNvSpPr/>
          <p:nvPr/>
        </p:nvSpPr>
        <p:spPr>
          <a:xfrm>
            <a:off x="194453" y="876301"/>
            <a:ext cx="4755101"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rgbClr val="2E4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b="1" dirty="0" err="1">
                <a:solidFill>
                  <a:srgbClr val="FBE1B1"/>
                </a:solidFill>
                <a:latin typeface="Arial Rounded MT Bold" panose="020F0704030504030204" pitchFamily="34" charset="0"/>
              </a:rPr>
              <a:t>Tujuan</a:t>
            </a:r>
            <a:endParaRPr lang="en-ID" sz="2000" b="1" dirty="0">
              <a:solidFill>
                <a:srgbClr val="FBE1B1"/>
              </a:solidFill>
              <a:latin typeface="Arial Rounded MT Bold" panose="020F0704030504030204" pitchFamily="34" charset="0"/>
            </a:endParaRPr>
          </a:p>
        </p:txBody>
      </p:sp>
      <p:sp>
        <p:nvSpPr>
          <p:cNvPr id="12" name="Flowchart: Data 4">
            <a:extLst>
              <a:ext uri="{FF2B5EF4-FFF2-40B4-BE49-F238E27FC236}">
                <a16:creationId xmlns:a16="http://schemas.microsoft.com/office/drawing/2014/main" id="{4B8F3E4E-FD72-4841-8CC5-A28A393195C9}"/>
              </a:ext>
            </a:extLst>
          </p:cNvPr>
          <p:cNvSpPr/>
          <p:nvPr/>
        </p:nvSpPr>
        <p:spPr>
          <a:xfrm flipH="1">
            <a:off x="7106699" y="876300"/>
            <a:ext cx="4598746" cy="5466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6 w 8000"/>
              <a:gd name="connsiteY0" fmla="*/ 10377 h 10377"/>
              <a:gd name="connsiteX1" fmla="*/ 0 w 8000"/>
              <a:gd name="connsiteY1" fmla="*/ 0 h 10377"/>
              <a:gd name="connsiteX2" fmla="*/ 8000 w 8000"/>
              <a:gd name="connsiteY2" fmla="*/ 0 h 10377"/>
              <a:gd name="connsiteX3" fmla="*/ 6000 w 8000"/>
              <a:gd name="connsiteY3" fmla="*/ 10000 h 10377"/>
              <a:gd name="connsiteX4" fmla="*/ 6 w 8000"/>
              <a:gd name="connsiteY4" fmla="*/ 10377 h 10377"/>
              <a:gd name="connsiteX0" fmla="*/ 8 w 10000"/>
              <a:gd name="connsiteY0" fmla="*/ 10000 h 10000"/>
              <a:gd name="connsiteX1" fmla="*/ 0 w 10000"/>
              <a:gd name="connsiteY1" fmla="*/ 0 h 10000"/>
              <a:gd name="connsiteX2" fmla="*/ 10000 w 10000"/>
              <a:gd name="connsiteY2" fmla="*/ 0 h 10000"/>
              <a:gd name="connsiteX3" fmla="*/ 7500 w 10000"/>
              <a:gd name="connsiteY3" fmla="*/ 9637 h 10000"/>
              <a:gd name="connsiteX4" fmla="*/ 8 w 10000"/>
              <a:gd name="connsiteY4" fmla="*/ 10000 h 10000"/>
              <a:gd name="connsiteX0" fmla="*/ 8 w 8886"/>
              <a:gd name="connsiteY0" fmla="*/ 10000 h 10000"/>
              <a:gd name="connsiteX1" fmla="*/ 0 w 8886"/>
              <a:gd name="connsiteY1" fmla="*/ 0 h 10000"/>
              <a:gd name="connsiteX2" fmla="*/ 8886 w 8886"/>
              <a:gd name="connsiteY2" fmla="*/ 0 h 10000"/>
              <a:gd name="connsiteX3" fmla="*/ 7500 w 8886"/>
              <a:gd name="connsiteY3" fmla="*/ 9637 h 10000"/>
              <a:gd name="connsiteX4" fmla="*/ 8 w 888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 h="10000">
                <a:moveTo>
                  <a:pt x="8" y="10000"/>
                </a:moveTo>
                <a:cubicBezTo>
                  <a:pt x="5" y="6667"/>
                  <a:pt x="3" y="3333"/>
                  <a:pt x="0" y="0"/>
                </a:cubicBezTo>
                <a:lnTo>
                  <a:pt x="8886" y="0"/>
                </a:lnTo>
                <a:lnTo>
                  <a:pt x="7500" y="9637"/>
                </a:lnTo>
                <a:lnTo>
                  <a:pt x="8" y="10000"/>
                </a:lnTo>
                <a:close/>
              </a:path>
            </a:pathLst>
          </a:custGeom>
          <a:solidFill>
            <a:srgbClr val="2E47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ID" b="1" dirty="0" err="1">
                <a:solidFill>
                  <a:srgbClr val="FBE1B1"/>
                </a:solidFill>
                <a:latin typeface="Arial Rounded MT Bold" panose="020F0704030504030204" pitchFamily="34" charset="0"/>
              </a:rPr>
              <a:t>Kondisi</a:t>
            </a:r>
            <a:r>
              <a:rPr lang="en-ID" b="1" dirty="0">
                <a:solidFill>
                  <a:srgbClr val="FBE1B1"/>
                </a:solidFill>
                <a:latin typeface="Arial Rounded MT Bold" panose="020F0704030504030204" pitchFamily="34" charset="0"/>
              </a:rPr>
              <a:t> yang </a:t>
            </a:r>
            <a:r>
              <a:rPr lang="en-ID" b="1" dirty="0" err="1">
                <a:solidFill>
                  <a:srgbClr val="FBE1B1"/>
                </a:solidFill>
                <a:latin typeface="Arial Rounded MT Bold" panose="020F0704030504030204" pitchFamily="34" charset="0"/>
              </a:rPr>
              <a:t>ingin</a:t>
            </a:r>
            <a:r>
              <a:rPr lang="en-ID" b="1" dirty="0">
                <a:solidFill>
                  <a:srgbClr val="FBE1B1"/>
                </a:solidFill>
                <a:latin typeface="Arial Rounded MT Bold" panose="020F0704030504030204" pitchFamily="34" charset="0"/>
              </a:rPr>
              <a:t> </a:t>
            </a:r>
            <a:r>
              <a:rPr lang="en-ID" b="1" dirty="0" err="1">
                <a:solidFill>
                  <a:srgbClr val="FBE1B1"/>
                </a:solidFill>
                <a:latin typeface="Arial Rounded MT Bold" panose="020F0704030504030204" pitchFamily="34" charset="0"/>
              </a:rPr>
              <a:t>diwujudkan</a:t>
            </a:r>
            <a:endParaRPr lang="en-ID" b="1" dirty="0">
              <a:solidFill>
                <a:srgbClr val="FBE1B1"/>
              </a:solidFill>
              <a:latin typeface="Arial Rounded MT Bold" panose="020F0704030504030204" pitchFamily="34" charset="0"/>
            </a:endParaRPr>
          </a:p>
        </p:txBody>
      </p:sp>
      <p:sp>
        <p:nvSpPr>
          <p:cNvPr id="19" name="Persegi Panjang 18">
            <a:extLst>
              <a:ext uri="{FF2B5EF4-FFF2-40B4-BE49-F238E27FC236}">
                <a16:creationId xmlns:a16="http://schemas.microsoft.com/office/drawing/2014/main" id="{55196A73-7370-CB48-9CA5-BF7A53330104}"/>
              </a:ext>
            </a:extLst>
          </p:cNvPr>
          <p:cNvSpPr/>
          <p:nvPr/>
        </p:nvSpPr>
        <p:spPr>
          <a:xfrm>
            <a:off x="3314661" y="-32841"/>
            <a:ext cx="5562677" cy="769441"/>
          </a:xfrm>
          <a:prstGeom prst="rect">
            <a:avLst/>
          </a:prstGeom>
          <a:noFill/>
        </p:spPr>
        <p:txBody>
          <a:bodyPr wrap="none" lIns="91440" tIns="45720" rIns="91440" bIns="45720">
            <a:spAutoFit/>
          </a:bodyPr>
          <a:lstStyle/>
          <a:p>
            <a:pPr algn="ctr"/>
            <a:r>
              <a:rPr lang="id-ID" sz="4400" b="0" cap="none" spc="0" dirty="0">
                <a:ln w="0"/>
                <a:solidFill>
                  <a:srgbClr val="2E475E"/>
                </a:solidFill>
                <a:effectLst>
                  <a:outerShdw blurRad="38100" dist="19050" dir="2700000" algn="tl" rotWithShape="0">
                    <a:schemeClr val="dk1">
                      <a:alpha val="40000"/>
                    </a:schemeClr>
                  </a:outerShdw>
                </a:effectLst>
              </a:rPr>
              <a:t>Manajemen Perubahan</a:t>
            </a:r>
          </a:p>
        </p:txBody>
      </p:sp>
      <p:graphicFrame>
        <p:nvGraphicFramePr>
          <p:cNvPr id="24" name="Tabel 24">
            <a:extLst>
              <a:ext uri="{FF2B5EF4-FFF2-40B4-BE49-F238E27FC236}">
                <a16:creationId xmlns:a16="http://schemas.microsoft.com/office/drawing/2014/main" id="{F1FF7373-BEFF-8048-8F49-094D9740C85C}"/>
              </a:ext>
            </a:extLst>
          </p:cNvPr>
          <p:cNvGraphicFramePr>
            <a:graphicFrameLocks noGrp="1"/>
          </p:cNvGraphicFramePr>
          <p:nvPr>
            <p:extLst>
              <p:ext uri="{D42A27DB-BD31-4B8C-83A1-F6EECF244321}">
                <p14:modId xmlns:p14="http://schemas.microsoft.com/office/powerpoint/2010/main" val="1408339976"/>
              </p:ext>
            </p:extLst>
          </p:nvPr>
        </p:nvGraphicFramePr>
        <p:xfrm>
          <a:off x="804052" y="3517899"/>
          <a:ext cx="10308448" cy="2819391"/>
        </p:xfrm>
        <a:graphic>
          <a:graphicData uri="http://schemas.openxmlformats.org/drawingml/2006/table">
            <a:tbl>
              <a:tblPr firstRow="1" bandRow="1">
                <a:tableStyleId>{5FD0F851-EC5A-4D38-B0AD-8093EC10F338}</a:tableStyleId>
              </a:tblPr>
              <a:tblGrid>
                <a:gridCol w="5083503">
                  <a:extLst>
                    <a:ext uri="{9D8B030D-6E8A-4147-A177-3AD203B41FA5}">
                      <a16:colId xmlns:a16="http://schemas.microsoft.com/office/drawing/2014/main" val="1703535463"/>
                    </a:ext>
                  </a:extLst>
                </a:gridCol>
                <a:gridCol w="5224945">
                  <a:extLst>
                    <a:ext uri="{9D8B030D-6E8A-4147-A177-3AD203B41FA5}">
                      <a16:colId xmlns:a16="http://schemas.microsoft.com/office/drawing/2014/main" val="1515350244"/>
                    </a:ext>
                  </a:extLst>
                </a:gridCol>
              </a:tblGrid>
              <a:tr h="695727">
                <a:tc>
                  <a:txBody>
                    <a:bodyPr/>
                    <a:lstStyle/>
                    <a:p>
                      <a:pPr algn="ctr"/>
                      <a:r>
                        <a:rPr lang="id-ID" sz="2400" dirty="0">
                          <a:solidFill>
                            <a:srgbClr val="645553"/>
                          </a:solidFill>
                        </a:rPr>
                        <a:t>Pemenuhan</a:t>
                      </a:r>
                    </a:p>
                  </a:txBody>
                  <a:tcPr anchor="ctr">
                    <a:lnL w="12700" cap="flat" cmpd="sng" algn="ctr">
                      <a:noFill/>
                      <a:prstDash val="solid"/>
                      <a:round/>
                      <a:headEnd type="none" w="med" len="med"/>
                      <a:tailEnd type="none" w="med" len="med"/>
                    </a:lnL>
                    <a:lnT w="12700" cap="flat" cmpd="sng" algn="ctr">
                      <a:solidFill>
                        <a:srgbClr val="645553"/>
                      </a:solidFill>
                      <a:prstDash val="solid"/>
                      <a:round/>
                      <a:headEnd type="none" w="med" len="med"/>
                      <a:tailEnd type="none" w="med" len="med"/>
                    </a:lnT>
                    <a:lnB w="12700" cap="flat" cmpd="sng" algn="ctr">
                      <a:solidFill>
                        <a:srgbClr val="645553"/>
                      </a:solidFill>
                      <a:prstDash val="solid"/>
                      <a:round/>
                      <a:headEnd type="none" w="med" len="med"/>
                      <a:tailEnd type="none" w="med" len="med"/>
                    </a:lnB>
                  </a:tcPr>
                </a:tc>
                <a:tc>
                  <a:txBody>
                    <a:bodyPr/>
                    <a:lstStyle/>
                    <a:p>
                      <a:pPr algn="ctr"/>
                      <a:r>
                        <a:rPr lang="id-ID" sz="2400" dirty="0" err="1">
                          <a:solidFill>
                            <a:srgbClr val="645553"/>
                          </a:solidFill>
                        </a:rPr>
                        <a:t>Reform</a:t>
                      </a:r>
                      <a:endParaRPr lang="id-ID" sz="2400" dirty="0">
                        <a:solidFill>
                          <a:srgbClr val="645553"/>
                        </a:solidFill>
                      </a:endParaRPr>
                    </a:p>
                  </a:txBody>
                  <a:tcPr anchor="ctr">
                    <a:lnT w="12700" cap="flat" cmpd="sng" algn="ctr">
                      <a:solidFill>
                        <a:srgbClr val="645553"/>
                      </a:solidFill>
                      <a:prstDash val="solid"/>
                      <a:round/>
                      <a:headEnd type="none" w="med" len="med"/>
                      <a:tailEnd type="none" w="med" len="med"/>
                    </a:lnT>
                    <a:lnB w="12700" cap="flat" cmpd="sng" algn="ctr">
                      <a:solidFill>
                        <a:srgbClr val="645553"/>
                      </a:solidFill>
                      <a:prstDash val="solid"/>
                      <a:round/>
                      <a:headEnd type="none" w="med" len="med"/>
                      <a:tailEnd type="none" w="med" len="med"/>
                    </a:lnB>
                  </a:tcPr>
                </a:tc>
                <a:extLst>
                  <a:ext uri="{0D108BD9-81ED-4DB2-BD59-A6C34878D82A}">
                    <a16:rowId xmlns:a16="http://schemas.microsoft.com/office/drawing/2014/main" val="922881131"/>
                  </a:ext>
                </a:extLst>
              </a:tr>
              <a:tr h="519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 </a:t>
                      </a:r>
                      <a:r>
                        <a:rPr lang="en-US" dirty="0" err="1"/>
                        <a:t>Kerja</a:t>
                      </a:r>
                      <a:r>
                        <a:rPr lang="en-US" dirty="0"/>
                        <a:t> ZI</a:t>
                      </a:r>
                      <a:endParaRPr lang="en-ID" dirty="0"/>
                    </a:p>
                  </a:txBody>
                  <a:tcPr>
                    <a:lnL w="12700" cap="flat" cmpd="sng" algn="ctr">
                      <a:noFill/>
                      <a:prstDash val="solid"/>
                      <a:round/>
                      <a:headEnd type="none" w="med" len="med"/>
                      <a:tailEnd type="none" w="med" len="med"/>
                    </a:lnL>
                    <a:lnT w="12700" cap="flat" cmpd="sng" algn="ctr">
                      <a:solidFill>
                        <a:srgbClr val="645553"/>
                      </a:solidFill>
                      <a:prstDash val="solid"/>
                      <a:round/>
                      <a:headEnd type="none" w="med" len="med"/>
                      <a:tailEnd type="none" w="med" len="med"/>
                    </a:lnT>
                    <a:solidFill>
                      <a:srgbClr val="EAD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Komitmen</a:t>
                      </a:r>
                      <a:r>
                        <a:rPr lang="en-US" dirty="0"/>
                        <a:t> </a:t>
                      </a:r>
                      <a:r>
                        <a:rPr lang="en-US" dirty="0" err="1"/>
                        <a:t>Dalam</a:t>
                      </a:r>
                      <a:r>
                        <a:rPr lang="en-US" dirty="0"/>
                        <a:t> </a:t>
                      </a:r>
                      <a:r>
                        <a:rPr lang="en-US" dirty="0" err="1"/>
                        <a:t>Perubahan</a:t>
                      </a:r>
                      <a:endParaRPr lang="en-ID" dirty="0"/>
                    </a:p>
                  </a:txBody>
                  <a:tcPr>
                    <a:lnT w="12700" cap="flat" cmpd="sng" algn="ctr">
                      <a:solidFill>
                        <a:srgbClr val="645553"/>
                      </a:solidFill>
                      <a:prstDash val="solid"/>
                      <a:round/>
                      <a:headEnd type="none" w="med" len="med"/>
                      <a:tailEnd type="none" w="med" len="med"/>
                    </a:lnT>
                    <a:solidFill>
                      <a:srgbClr val="EAD0A0"/>
                    </a:solidFill>
                  </a:tcPr>
                </a:tc>
                <a:extLst>
                  <a:ext uri="{0D108BD9-81ED-4DB2-BD59-A6C34878D82A}">
                    <a16:rowId xmlns:a16="http://schemas.microsoft.com/office/drawing/2014/main" val="3308820548"/>
                  </a:ext>
                </a:extLst>
              </a:tr>
              <a:tr h="522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Rencana</a:t>
                      </a:r>
                      <a:r>
                        <a:rPr lang="en-US" dirty="0"/>
                        <a:t> Pembangunan ZI</a:t>
                      </a:r>
                      <a:endParaRPr lang="en-ID" dirty="0"/>
                    </a:p>
                  </a:txBody>
                  <a:tcPr>
                    <a:lnL w="12700" cap="flat" cmpd="sng" algn="ctr">
                      <a:no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Komitmen</a:t>
                      </a:r>
                      <a:r>
                        <a:rPr lang="en-US" dirty="0"/>
                        <a:t> </a:t>
                      </a:r>
                      <a:r>
                        <a:rPr lang="en-US" dirty="0" err="1"/>
                        <a:t>Pimpinan</a:t>
                      </a:r>
                      <a:endParaRPr lang="en-ID" dirty="0"/>
                    </a:p>
                  </a:txBody>
                  <a:tcPr/>
                </a:tc>
                <a:extLst>
                  <a:ext uri="{0D108BD9-81ED-4DB2-BD59-A6C34878D82A}">
                    <a16:rowId xmlns:a16="http://schemas.microsoft.com/office/drawing/2014/main" val="3942538642"/>
                  </a:ext>
                </a:extLst>
              </a:tr>
              <a:tr h="562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Pemantauan</a:t>
                      </a:r>
                      <a:r>
                        <a:rPr lang="en-US" dirty="0"/>
                        <a:t> dan </a:t>
                      </a:r>
                      <a:r>
                        <a:rPr lang="en-US" dirty="0" err="1"/>
                        <a:t>Evaluasi</a:t>
                      </a:r>
                      <a:r>
                        <a:rPr lang="en-US" dirty="0"/>
                        <a:t> ZI</a:t>
                      </a:r>
                      <a:endParaRPr lang="en-ID" dirty="0"/>
                    </a:p>
                  </a:txBody>
                  <a:tcPr>
                    <a:lnL w="12700" cap="flat" cmpd="sng" algn="ctr">
                      <a:noFill/>
                      <a:prstDash val="solid"/>
                      <a:round/>
                      <a:headEnd type="none" w="med" len="med"/>
                      <a:tailEnd type="none" w="med" len="med"/>
                    </a:lnL>
                    <a:solidFill>
                      <a:srgbClr val="EAD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Membangun</a:t>
                      </a:r>
                      <a:r>
                        <a:rPr lang="en-US" dirty="0"/>
                        <a:t> </a:t>
                      </a:r>
                      <a:r>
                        <a:rPr lang="en-US" dirty="0" err="1"/>
                        <a:t>Budaya</a:t>
                      </a:r>
                      <a:r>
                        <a:rPr lang="en-US" dirty="0"/>
                        <a:t> </a:t>
                      </a:r>
                      <a:r>
                        <a:rPr lang="en-US" dirty="0" err="1"/>
                        <a:t>Kerja</a:t>
                      </a:r>
                      <a:endParaRPr lang="en-ID" dirty="0"/>
                    </a:p>
                  </a:txBody>
                  <a:tcPr>
                    <a:solidFill>
                      <a:srgbClr val="EAD0A0"/>
                    </a:solidFill>
                  </a:tcPr>
                </a:tc>
                <a:extLst>
                  <a:ext uri="{0D108BD9-81ED-4DB2-BD59-A6C34878D82A}">
                    <a16:rowId xmlns:a16="http://schemas.microsoft.com/office/drawing/2014/main" val="683059745"/>
                  </a:ext>
                </a:extLst>
              </a:tr>
              <a:tr h="519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Perubahan</a:t>
                      </a:r>
                      <a:r>
                        <a:rPr lang="en-US" dirty="0"/>
                        <a:t> Pola </a:t>
                      </a:r>
                      <a:r>
                        <a:rPr lang="en-US" dirty="0" err="1"/>
                        <a:t>Pikir</a:t>
                      </a:r>
                      <a:r>
                        <a:rPr lang="en-US" dirty="0"/>
                        <a:t> dan </a:t>
                      </a:r>
                      <a:r>
                        <a:rPr lang="en-US" dirty="0" err="1"/>
                        <a:t>Budaya</a:t>
                      </a:r>
                      <a:r>
                        <a:rPr lang="en-US" dirty="0"/>
                        <a:t> </a:t>
                      </a:r>
                      <a:r>
                        <a:rPr lang="en-US" dirty="0" err="1"/>
                        <a:t>Kerja</a:t>
                      </a:r>
                      <a:endParaRPr lang="en-ID" dirty="0"/>
                    </a:p>
                  </a:txBody>
                  <a:tcPr>
                    <a:lnL w="12700" cap="flat" cmpd="sng" algn="ctr">
                      <a:noFill/>
                      <a:prstDash val="solid"/>
                      <a:round/>
                      <a:headEnd type="none" w="med" len="med"/>
                      <a:tailEnd type="none" w="med" len="med"/>
                    </a:lnL>
                    <a:lnB w="12700" cap="flat" cmpd="sng" algn="ctr">
                      <a:solidFill>
                        <a:srgbClr val="645553"/>
                      </a:solidFill>
                      <a:prstDash val="solid"/>
                      <a:round/>
                      <a:headEnd type="none" w="med" len="med"/>
                      <a:tailEnd type="none" w="med" len="med"/>
                    </a:lnB>
                    <a:noFill/>
                  </a:tcPr>
                </a:tc>
                <a:tc>
                  <a:txBody>
                    <a:bodyPr/>
                    <a:lstStyle/>
                    <a:p>
                      <a:endParaRPr lang="id-ID" dirty="0">
                        <a:solidFill>
                          <a:srgbClr val="645553"/>
                        </a:solidFill>
                      </a:endParaRPr>
                    </a:p>
                  </a:txBody>
                  <a:tcPr>
                    <a:lnB w="12700" cap="flat" cmpd="sng" algn="ctr">
                      <a:solidFill>
                        <a:srgbClr val="645553"/>
                      </a:solidFill>
                      <a:prstDash val="solid"/>
                      <a:round/>
                      <a:headEnd type="none" w="med" len="med"/>
                      <a:tailEnd type="none" w="med" len="med"/>
                    </a:lnB>
                    <a:noFill/>
                  </a:tcPr>
                </a:tc>
                <a:extLst>
                  <a:ext uri="{0D108BD9-81ED-4DB2-BD59-A6C34878D82A}">
                    <a16:rowId xmlns:a16="http://schemas.microsoft.com/office/drawing/2014/main" val="175321438"/>
                  </a:ext>
                </a:extLst>
              </a:tr>
            </a:tbl>
          </a:graphicData>
        </a:graphic>
      </p:graphicFrame>
    </p:spTree>
    <p:extLst>
      <p:ext uri="{BB962C8B-B14F-4D97-AF65-F5344CB8AC3E}">
        <p14:creationId xmlns:p14="http://schemas.microsoft.com/office/powerpoint/2010/main" val="2436167110"/>
      </p:ext>
    </p:extLst>
  </p:cSld>
  <p:clrMapOvr>
    <a:masterClrMapping/>
  </p:clrMapOvr>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3282</Words>
  <Application>Microsoft Office PowerPoint</Application>
  <PresentationFormat>Layar Lebar</PresentationFormat>
  <Paragraphs>469</Paragraphs>
  <Slides>38</Slides>
  <Notes>1</Notes>
  <HiddenSlides>0</HiddenSlides>
  <MMClips>0</MMClips>
  <ScaleCrop>false</ScaleCrop>
  <HeadingPairs>
    <vt:vector size="4" baseType="variant">
      <vt:variant>
        <vt:lpstr>Tema</vt:lpstr>
      </vt:variant>
      <vt:variant>
        <vt:i4>1</vt:i4>
      </vt:variant>
      <vt:variant>
        <vt:lpstr>Judul Slide</vt:lpstr>
      </vt:variant>
      <vt:variant>
        <vt:i4>38</vt:i4>
      </vt:variant>
    </vt:vector>
  </HeadingPairs>
  <TitlesOfParts>
    <vt:vector size="39" baseType="lpstr">
      <vt:lpstr>Tema Office</vt:lpstr>
      <vt:lpstr>Presentasi PowerPoint</vt:lpstr>
      <vt:lpstr>Presentasi PowerPoint</vt:lpstr>
      <vt:lpstr>STRUKTUR PERMENPAN 90/2021</vt:lpstr>
      <vt:lpstr>Highlight Perubahan  Kerangka Logis</vt:lpstr>
      <vt:lpstr>Highlight Perubahan  Pengusulan ZI</vt:lpstr>
      <vt:lpstr>Presentasi PowerPoint</vt:lpstr>
      <vt:lpstr>PEMBANGUNAN ZI MENUJU WBK/WBBM</vt:lpstr>
      <vt:lpstr>Mekanisme Pembangunan ZI menuju WBK/WBBM</vt:lpstr>
      <vt:lpstr>Presentasi PowerPoint</vt:lpstr>
      <vt:lpstr>Presentasi PowerPoint</vt:lpstr>
      <vt:lpstr>Presentasi PowerPoint</vt:lpstr>
      <vt:lpstr>Presentasi PowerPoint</vt:lpstr>
      <vt:lpstr>Presentasi PowerPoint</vt:lpstr>
      <vt:lpstr>Presentasi PowerPoint</vt:lpstr>
      <vt:lpstr>Pembangunan ZI Berdasarkan Stranas PK</vt:lpstr>
      <vt:lpstr>Presentasi PowerPoint</vt:lpstr>
      <vt:lpstr>EVALUASI ZI MENUJU WBK/WBBM</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TERIMAKASIH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PEMBANGUNAN ZI MENUJU WBK/WBBM</dc:title>
  <dc:creator>anesiaribka89</dc:creator>
  <cp:lastModifiedBy>halim prasetyo</cp:lastModifiedBy>
  <cp:revision>5</cp:revision>
  <dcterms:created xsi:type="dcterms:W3CDTF">2022-02-08T08:17:37Z</dcterms:created>
  <dcterms:modified xsi:type="dcterms:W3CDTF">2022-02-17T08:41:17Z</dcterms:modified>
</cp:coreProperties>
</file>